
<file path=[Content_Types].xml><?xml version="1.0" encoding="utf-8"?>
<Types xmlns="http://schemas.openxmlformats.org/package/2006/content-types">
  <Default ContentType="image/png" Extension="png"/>
  <Default ContentType="image/jpeg" Extension="jpeg"/>
  <Default ContentType="image/ico" Extension="ico"/>
  <Default ContentType="image/bmp" Extension="bmp"/>
  <Default ContentType="image/gif" Extension="gif"/>
  <Default ContentType="image/tiff" Extension="tiff"/>
  <Default ContentType="image/wmf" Extension="wmf"/>
  <Default ContentType="image/emf" Extension="emf"/>
  <Default ContentType="application/vnd.openxmlformats-package.relationships+xml" Extension="rels"/>
  <Default ContentType="application/xml" Extension="xml"/>
  <Default ContentType="application/octet-stream" Extension="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r:id="rId1" id="2147483648"/>
  </p:sldMasterIdLst>
  <p:sldIdLst>
    <p:sldId r:id="rId6" id="256"/>
  </p:sldIdLst>
  <p:sldSz cx="9144000" type="screen4x3" cy="6858000"/>
  <p:notesSz cx="6858000" cy="9144000"/>
  <p:defaultTextStyle>
    <a:defPPr>
      <a:defRPr lang="en-US"/>
    </a:defPPr>
    <a:lvl1pPr hangingPunct="1" marL="0" rtl="0" algn="l" defTabSz="914400" latinLnBrk="0" eaLnBrk="1">
      <a:defRPr kern="1200" sz="1800">
        <a:solidFill>
          <a:schemeClr val="tx1"/>
        </a:solidFill>
        <a:latin typeface="+mn-lt"/>
        <a:ea typeface="+mn-ea"/>
        <a:cs typeface="+mn-cs"/>
      </a:defRPr>
    </a:lvl1pPr>
    <a:lvl2pPr hangingPunct="1" marL="457200" rtl="0" algn="l" defTabSz="914400" latinLnBrk="0" eaLnBrk="1">
      <a:defRPr kern="1200" sz="1800">
        <a:solidFill>
          <a:schemeClr val="tx1"/>
        </a:solidFill>
        <a:latin typeface="+mn-lt"/>
        <a:ea typeface="+mn-ea"/>
        <a:cs typeface="+mn-cs"/>
      </a:defRPr>
    </a:lvl2pPr>
    <a:lvl3pPr hangingPunct="1" marL="914400" rtl="0" algn="l" defTabSz="914400" latinLnBrk="0" eaLnBrk="1">
      <a:defRPr kern="1200" sz="1800">
        <a:solidFill>
          <a:schemeClr val="tx1"/>
        </a:solidFill>
        <a:latin typeface="+mn-lt"/>
        <a:ea typeface="+mn-ea"/>
        <a:cs typeface="+mn-cs"/>
      </a:defRPr>
    </a:lvl3pPr>
    <a:lvl4pPr hangingPunct="1" marL="1371600" rtl="0" algn="l" defTabSz="914400" latinLnBrk="0" eaLnBrk="1">
      <a:defRPr kern="1200" sz="1800">
        <a:solidFill>
          <a:schemeClr val="tx1"/>
        </a:solidFill>
        <a:latin typeface="+mn-lt"/>
        <a:ea typeface="+mn-ea"/>
        <a:cs typeface="+mn-cs"/>
      </a:defRPr>
    </a:lvl4pPr>
    <a:lvl5pPr hangingPunct="1" marL="1828800" rtl="0" algn="l" defTabSz="914400" latinLnBrk="0" eaLnBrk="1">
      <a:defRPr kern="1200" sz="1800">
        <a:solidFill>
          <a:schemeClr val="tx1"/>
        </a:solidFill>
        <a:latin typeface="+mn-lt"/>
        <a:ea typeface="+mn-ea"/>
        <a:cs typeface="+mn-cs"/>
      </a:defRPr>
    </a:lvl5pPr>
    <a:lvl6pPr hangingPunct="1" marL="2286000" rtl="0" algn="l" defTabSz="914400" latinLnBrk="0" eaLnBrk="1">
      <a:defRPr kern="1200" sz="1800">
        <a:solidFill>
          <a:schemeClr val="tx1"/>
        </a:solidFill>
        <a:latin typeface="+mn-lt"/>
        <a:ea typeface="+mn-ea"/>
        <a:cs typeface="+mn-cs"/>
      </a:defRPr>
    </a:lvl6pPr>
    <a:lvl7pPr hangingPunct="1" marL="2743200" rtl="0" algn="l" defTabSz="914400" latinLnBrk="0" eaLnBrk="1">
      <a:defRPr kern="1200" sz="1800">
        <a:solidFill>
          <a:schemeClr val="tx1"/>
        </a:solidFill>
        <a:latin typeface="+mn-lt"/>
        <a:ea typeface="+mn-ea"/>
        <a:cs typeface="+mn-cs"/>
      </a:defRPr>
    </a:lvl7pPr>
    <a:lvl8pPr hangingPunct="1" marL="3200400" rtl="0" algn="l" defTabSz="914400" latinLnBrk="0" eaLnBrk="1">
      <a:defRPr kern="1200" sz="1800">
        <a:solidFill>
          <a:schemeClr val="tx1"/>
        </a:solidFill>
        <a:latin typeface="+mn-lt"/>
        <a:ea typeface="+mn-ea"/>
        <a:cs typeface="+mn-cs"/>
      </a:defRPr>
    </a:lvl8pPr>
    <a:lvl9pPr hangingPunct="1" marL="3657600" rtl="0" algn="l" defTabSz="914400" latinLnBrk="0" eaLnBrk="1">
      <a:defRPr kern="1200" sz="18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r="http://schemas.openxmlformats.org/officeDocument/2006/relationships" xmlns:a="http://schemas.openxmlformats.org/drawingml/2006/main" xmlns:p="http://schemas.openxmlformats.org/presentationml/2006/main">
  <p:normalViewPr horzBarState="maximized">
    <p:restoredLeft autoAdjust="0" sz="19958"/>
    <p:restoredTop sz="94660"/>
  </p:normalViewPr>
  <p:slideViewPr>
    <p:cSldViewPr snapToGrid="0">
      <p:cViewPr varScale="1">
        <p:scale>
          <a:sx d="100" n="75"/>
          <a:sy d="100" n="75"/>
        </p:scale>
        <p:origin x="66" y="288"/>
      </p:cViewPr>
      <p:guideLst/>
    </p:cSldViewPr>
  </p:slideViewPr>
  <p:notesTextViewPr>
    <p:cViewPr>
      <p:scale>
        <a:sx d="1" n="1"/>
        <a:sy d="1" n="1"/>
      </p:scale>
      <p:origin x="0" y="0"/>
    </p:cViewPr>
  </p:notesTextViewPr>
  <p:gridSpacing cx="72008" cy="72008"/>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ableStyles" Target="tableStyles.xml"/>
  <Relationship Id="rId3" Type="http://schemas.openxmlformats.org/officeDocument/2006/relationships/theme" Target="theme/theme1.xml"/>
  <Relationship Id="rId4" Type="http://schemas.openxmlformats.org/officeDocument/2006/relationships/viewProps" Target="viewProps.xml"/>
  <Relationship Id="rId5" Type="http://schemas.openxmlformats.org/officeDocument/2006/relationships/presProps" Target="presProps.xml"/>
  <Relationship Id="rId6" Type="http://schemas.openxmlformats.org/officeDocument/2006/relationships/slide" Target="slides/slide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r="http://schemas.openxmlformats.org/officeDocument/2006/relationships" xmlns:a="http://schemas.openxmlformats.org/drawingml/2006/main"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12708C-2602-4C50-90B3-38403DD6A526}" type="datetimeFigureOut">
              <a:rPr lang="zh-CN" altLang="en-US" smtClean="0"/>
              <a:t>2016/11/23 Wednesday</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E20AC-CFD9-4F54-B258-06C96168275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00000100" name="Page-1"/>
        <p:cNvGrpSpPr/>
        <p:nvPr/>
      </p:nvGrpSpPr>
      <p:grpSpPr>
        <a:xfrm>
          <a:off x="0" y="0"/>
          <a:ext cx="0" cy="0"/>
          <a:chOff x="0" y="0"/>
          <a:chExt cx="0" cy="0"/>
        </a:xfrm>
      </p:grpSpPr>
      <p:grpSp>
        <p:nvGrpSpPr>
          <p:cNvPr id="286" name="Group286"/>
          <p:cNvGrpSpPr/>
          <p:nvPr/>
        </p:nvGrpSpPr>
        <p:grpSpPr>
          <a:xfrm>
            <a:off x="1178731" y="56760"/>
            <a:ext cx="6695696" cy="6654200"/>
            <a:chOff x="1178731" y="56760"/>
            <a:chExt cx="6695696" cy="6654200"/>
          </a:xfrm>
        </p:grpSpPr>
        <p:sp>
          <p:nvSpPr>
            <p:cNvPr id="105" name="MMConnector"/>
            <p:cNvSpPr/>
            <p:nvPr/>
          </p:nvSpPr>
          <p:spPr>
            <a:xfrm>
              <a:off x="2521891" y="1901610"/>
              <a:ext cx="717523" cy="3000900"/>
            </a:xfrm>
            <a:custGeom>
              <a:avLst/>
              <a:gdLst/>
              <a:pathLst>
                <a:path w="717523" fill="none" h="3000900">
                  <a:moveTo>
                    <a:pt x="-213803" y="1415050"/>
                  </a:moveTo>
                  <a:cubicBezTo>
                    <a:pt x="-183829" y="393128"/>
                    <a:pt x="95750" y="-1585850"/>
                    <a:pt x="503720" y="-1585850"/>
                  </a:cubicBezTo>
                </a:path>
              </a:pathLst>
            </a:custGeom>
            <a:noFill/>
            <a:ln w="8400" cap="rnd">
              <a:solidFill>
                <a:srgbClr val="454545"/>
              </a:solidFill>
              <a:round/>
            </a:ln>
          </p:spPr>
        </p:sp>
        <p:sp>
          <p:nvSpPr>
            <p:cNvPr id="107" name="MMConnector"/>
            <p:cNvSpPr/>
            <p:nvPr/>
          </p:nvSpPr>
          <p:spPr>
            <a:xfrm>
              <a:off x="3860347" y="284960"/>
              <a:ext cx="95872" cy="61600"/>
            </a:xfrm>
            <a:custGeom>
              <a:avLst/>
              <a:gdLst/>
              <a:pathLst>
                <a:path w="95872" fill="none" h="61600">
                  <a:moveTo>
                    <a:pt x="-47936" y="30800"/>
                  </a:moveTo>
                  <a:lnTo>
                    <a:pt x="-17136" y="30800"/>
                  </a:lnTo>
                  <a:cubicBezTo>
                    <a:pt x="3338" y="-30800"/>
                    <a:pt x="3338" y="-30800"/>
                    <a:pt x="47936" y="-30800"/>
                  </a:cubicBezTo>
                </a:path>
              </a:pathLst>
            </a:custGeom>
            <a:noFill/>
            <a:ln w="2800" cap="rnd">
              <a:solidFill>
                <a:srgbClr val="454545"/>
              </a:solidFill>
              <a:round/>
            </a:ln>
          </p:spPr>
        </p:sp>
        <p:sp>
          <p:nvSpPr>
            <p:cNvPr id="109" name="MMConnector"/>
            <p:cNvSpPr/>
            <p:nvPr/>
          </p:nvSpPr>
          <p:spPr>
            <a:xfrm>
              <a:off x="3860347" y="346560"/>
              <a:ext cx="95872" cy="61600"/>
            </a:xfrm>
            <a:custGeom>
              <a:avLst/>
              <a:gdLst/>
              <a:pathLst>
                <a:path w="95872" fill="none" h="61600">
                  <a:moveTo>
                    <a:pt x="-47936" y="-30800"/>
                  </a:moveTo>
                  <a:lnTo>
                    <a:pt x="-17136" y="-30800"/>
                  </a:lnTo>
                  <a:cubicBezTo>
                    <a:pt x="3338" y="30800"/>
                    <a:pt x="3338" y="30800"/>
                    <a:pt x="47936" y="30800"/>
                  </a:cubicBezTo>
                </a:path>
              </a:pathLst>
            </a:custGeom>
            <a:noFill/>
            <a:ln w="2800" cap="rnd">
              <a:solidFill>
                <a:srgbClr val="454545"/>
              </a:solidFill>
              <a:round/>
            </a:ln>
          </p:spPr>
        </p:sp>
        <p:sp>
          <p:nvSpPr>
            <p:cNvPr id="111" name="MMConnector"/>
            <p:cNvSpPr/>
            <p:nvPr/>
          </p:nvSpPr>
          <p:spPr>
            <a:xfrm>
              <a:off x="2521891" y="2667410"/>
              <a:ext cx="691547" cy="1469300"/>
            </a:xfrm>
            <a:custGeom>
              <a:avLst/>
              <a:gdLst/>
              <a:pathLst>
                <a:path w="691547" fill="none" h="1469300">
                  <a:moveTo>
                    <a:pt x="-187827" y="649250"/>
                  </a:moveTo>
                  <a:cubicBezTo>
                    <a:pt x="-137433" y="103862"/>
                    <a:pt x="126787" y="-820050"/>
                    <a:pt x="503720" y="-820050"/>
                  </a:cubicBezTo>
                </a:path>
              </a:pathLst>
            </a:custGeom>
            <a:noFill/>
            <a:ln w="8400" cap="rnd">
              <a:solidFill>
                <a:srgbClr val="454545"/>
              </a:solidFill>
              <a:round/>
            </a:ln>
          </p:spPr>
        </p:sp>
        <p:sp>
          <p:nvSpPr>
            <p:cNvPr id="113" name="MMConnector"/>
            <p:cNvSpPr/>
            <p:nvPr/>
          </p:nvSpPr>
          <p:spPr>
            <a:xfrm>
              <a:off x="3731547" y="1295060"/>
              <a:ext cx="95872" cy="1104600"/>
            </a:xfrm>
            <a:custGeom>
              <a:avLst/>
              <a:gdLst/>
              <a:pathLst>
                <a:path w="95872" fill="none" h="1104600">
                  <a:moveTo>
                    <a:pt x="-47936" y="552300"/>
                  </a:moveTo>
                  <a:lnTo>
                    <a:pt x="-17136" y="552300"/>
                  </a:lnTo>
                  <a:cubicBezTo>
                    <a:pt x="3338" y="-552300"/>
                    <a:pt x="3338" y="-552300"/>
                    <a:pt x="47936" y="-552300"/>
                  </a:cubicBezTo>
                </a:path>
              </a:pathLst>
            </a:custGeom>
            <a:noFill/>
            <a:ln w="2800" cap="rnd">
              <a:solidFill>
                <a:srgbClr val="454545"/>
              </a:solidFill>
              <a:round/>
            </a:ln>
          </p:spPr>
        </p:sp>
        <p:sp>
          <p:nvSpPr>
            <p:cNvPr id="115" name="MMConnector"/>
            <p:cNvSpPr/>
            <p:nvPr/>
          </p:nvSpPr>
          <p:spPr>
            <a:xfrm>
              <a:off x="4628218" y="658760"/>
              <a:ext cx="95872" cy="168000"/>
            </a:xfrm>
            <a:custGeom>
              <a:avLst/>
              <a:gdLst/>
              <a:pathLst>
                <a:path w="95872" fill="none" h="168000">
                  <a:moveTo>
                    <a:pt x="-47936" y="84000"/>
                  </a:moveTo>
                  <a:lnTo>
                    <a:pt x="-17136" y="84000"/>
                  </a:lnTo>
                  <a:cubicBezTo>
                    <a:pt x="3338" y="-84000"/>
                    <a:pt x="3338" y="-84000"/>
                    <a:pt x="47936" y="-84000"/>
                  </a:cubicBezTo>
                </a:path>
              </a:pathLst>
            </a:custGeom>
            <a:noFill/>
            <a:ln w="2800" cap="rnd">
              <a:solidFill>
                <a:srgbClr val="454545"/>
              </a:solidFill>
              <a:round/>
            </a:ln>
          </p:spPr>
        </p:sp>
        <p:sp>
          <p:nvSpPr>
            <p:cNvPr id="117" name="MMConnector"/>
            <p:cNvSpPr/>
            <p:nvPr/>
          </p:nvSpPr>
          <p:spPr>
            <a:xfrm>
              <a:off x="4628218" y="720360"/>
              <a:ext cx="95872" cy="44800"/>
            </a:xfrm>
            <a:custGeom>
              <a:avLst/>
              <a:gdLst/>
              <a:pathLst>
                <a:path w="95872" fill="none" h="44800">
                  <a:moveTo>
                    <a:pt x="-47936" y="22400"/>
                  </a:moveTo>
                  <a:lnTo>
                    <a:pt x="-17136" y="22400"/>
                  </a:lnTo>
                  <a:cubicBezTo>
                    <a:pt x="3338" y="-22400"/>
                    <a:pt x="3338" y="-22400"/>
                    <a:pt x="47936" y="-22400"/>
                  </a:cubicBezTo>
                </a:path>
              </a:pathLst>
            </a:custGeom>
            <a:noFill/>
            <a:ln w="2800" cap="rnd">
              <a:solidFill>
                <a:srgbClr val="454545"/>
              </a:solidFill>
              <a:round/>
            </a:ln>
          </p:spPr>
        </p:sp>
        <p:sp>
          <p:nvSpPr>
            <p:cNvPr id="119" name="MMConnector"/>
            <p:cNvSpPr/>
            <p:nvPr/>
          </p:nvSpPr>
          <p:spPr>
            <a:xfrm>
              <a:off x="4628218" y="826760"/>
              <a:ext cx="95872" cy="168000"/>
            </a:xfrm>
            <a:custGeom>
              <a:avLst/>
              <a:gdLst/>
              <a:pathLst>
                <a:path w="95872" fill="none" h="168000">
                  <a:moveTo>
                    <a:pt x="-47936" y="-84000"/>
                  </a:moveTo>
                  <a:lnTo>
                    <a:pt x="-17136" y="-84000"/>
                  </a:lnTo>
                  <a:cubicBezTo>
                    <a:pt x="3338" y="84000"/>
                    <a:pt x="3338" y="84000"/>
                    <a:pt x="47936" y="84000"/>
                  </a:cubicBezTo>
                </a:path>
              </a:pathLst>
            </a:custGeom>
            <a:noFill/>
            <a:ln w="2800" cap="rnd">
              <a:solidFill>
                <a:srgbClr val="454545"/>
              </a:solidFill>
              <a:round/>
            </a:ln>
          </p:spPr>
        </p:sp>
        <p:sp>
          <p:nvSpPr>
            <p:cNvPr id="121" name="MMConnector"/>
            <p:cNvSpPr/>
            <p:nvPr/>
          </p:nvSpPr>
          <p:spPr>
            <a:xfrm>
              <a:off x="3731547" y="1510660"/>
              <a:ext cx="95872" cy="673400"/>
            </a:xfrm>
            <a:custGeom>
              <a:avLst/>
              <a:gdLst/>
              <a:pathLst>
                <a:path w="95872" fill="none" h="673400">
                  <a:moveTo>
                    <a:pt x="-47936" y="336700"/>
                  </a:moveTo>
                  <a:lnTo>
                    <a:pt x="-17136" y="336700"/>
                  </a:lnTo>
                  <a:cubicBezTo>
                    <a:pt x="3338" y="-336700"/>
                    <a:pt x="3338" y="-336700"/>
                    <a:pt x="47936" y="-336700"/>
                  </a:cubicBezTo>
                </a:path>
              </a:pathLst>
            </a:custGeom>
            <a:noFill/>
            <a:ln w="2800" cap="rnd">
              <a:solidFill>
                <a:srgbClr val="454545"/>
              </a:solidFill>
              <a:round/>
            </a:ln>
          </p:spPr>
        </p:sp>
        <p:sp>
          <p:nvSpPr>
            <p:cNvPr id="123" name="MMConnector"/>
            <p:cNvSpPr/>
            <p:nvPr/>
          </p:nvSpPr>
          <p:spPr>
            <a:xfrm>
              <a:off x="4706618" y="1081560"/>
              <a:ext cx="95872" cy="184800"/>
            </a:xfrm>
            <a:custGeom>
              <a:avLst/>
              <a:gdLst/>
              <a:pathLst>
                <a:path w="95872" fill="none" h="184800">
                  <a:moveTo>
                    <a:pt x="-47936" y="92400"/>
                  </a:moveTo>
                  <a:lnTo>
                    <a:pt x="-17136" y="92400"/>
                  </a:lnTo>
                  <a:cubicBezTo>
                    <a:pt x="3338" y="-92400"/>
                    <a:pt x="3338" y="-92400"/>
                    <a:pt x="47936" y="-92400"/>
                  </a:cubicBezTo>
                </a:path>
              </a:pathLst>
            </a:custGeom>
            <a:noFill/>
            <a:ln w="2800" cap="rnd">
              <a:solidFill>
                <a:srgbClr val="454545"/>
              </a:solidFill>
              <a:round/>
            </a:ln>
          </p:spPr>
        </p:sp>
        <p:sp>
          <p:nvSpPr>
            <p:cNvPr id="125" name="MMConnector"/>
            <p:cNvSpPr/>
            <p:nvPr/>
          </p:nvSpPr>
          <p:spPr>
            <a:xfrm>
              <a:off x="4706618" y="1143160"/>
              <a:ext cx="95872" cy="61600"/>
            </a:xfrm>
            <a:custGeom>
              <a:avLst/>
              <a:gdLst/>
              <a:pathLst>
                <a:path w="95872" fill="none" h="61600">
                  <a:moveTo>
                    <a:pt x="-47936" y="30800"/>
                  </a:moveTo>
                  <a:lnTo>
                    <a:pt x="-17136" y="30800"/>
                  </a:lnTo>
                  <a:cubicBezTo>
                    <a:pt x="3338" y="-30800"/>
                    <a:pt x="3338" y="-30800"/>
                    <a:pt x="47936" y="-30800"/>
                  </a:cubicBezTo>
                </a:path>
              </a:pathLst>
            </a:custGeom>
            <a:noFill/>
            <a:ln w="2800" cap="rnd">
              <a:solidFill>
                <a:srgbClr val="454545"/>
              </a:solidFill>
              <a:round/>
            </a:ln>
          </p:spPr>
        </p:sp>
        <p:sp>
          <p:nvSpPr>
            <p:cNvPr id="127" name="MMConnector"/>
            <p:cNvSpPr/>
            <p:nvPr/>
          </p:nvSpPr>
          <p:spPr>
            <a:xfrm>
              <a:off x="4706618" y="1204760"/>
              <a:ext cx="95872" cy="61600"/>
            </a:xfrm>
            <a:custGeom>
              <a:avLst/>
              <a:gdLst/>
              <a:pathLst>
                <a:path w="95872" fill="none" h="61600">
                  <a:moveTo>
                    <a:pt x="-47936" y="-30800"/>
                  </a:moveTo>
                  <a:lnTo>
                    <a:pt x="-17136" y="-30800"/>
                  </a:lnTo>
                  <a:cubicBezTo>
                    <a:pt x="3338" y="30800"/>
                    <a:pt x="3338" y="30800"/>
                    <a:pt x="47936" y="30800"/>
                  </a:cubicBezTo>
                </a:path>
              </a:pathLst>
            </a:custGeom>
            <a:noFill/>
            <a:ln w="2800" cap="rnd">
              <a:solidFill>
                <a:srgbClr val="454545"/>
              </a:solidFill>
              <a:round/>
            </a:ln>
          </p:spPr>
        </p:sp>
        <p:sp>
          <p:nvSpPr>
            <p:cNvPr id="129" name="MMConnector"/>
            <p:cNvSpPr/>
            <p:nvPr/>
          </p:nvSpPr>
          <p:spPr>
            <a:xfrm>
              <a:off x="4706618" y="1266360"/>
              <a:ext cx="95872" cy="184800"/>
            </a:xfrm>
            <a:custGeom>
              <a:avLst/>
              <a:gdLst/>
              <a:pathLst>
                <a:path w="95872" fill="none" h="184800">
                  <a:moveTo>
                    <a:pt x="-47936" y="-92400"/>
                  </a:moveTo>
                  <a:lnTo>
                    <a:pt x="-17136" y="-92400"/>
                  </a:lnTo>
                  <a:cubicBezTo>
                    <a:pt x="3338" y="92400"/>
                    <a:pt x="3338" y="92400"/>
                    <a:pt x="47936" y="92400"/>
                  </a:cubicBezTo>
                </a:path>
              </a:pathLst>
            </a:custGeom>
            <a:noFill/>
            <a:ln w="2800" cap="rnd">
              <a:solidFill>
                <a:srgbClr val="454545"/>
              </a:solidFill>
              <a:round/>
            </a:ln>
          </p:spPr>
        </p:sp>
        <p:sp>
          <p:nvSpPr>
            <p:cNvPr id="133" name="MMConnector"/>
            <p:cNvSpPr/>
            <p:nvPr/>
          </p:nvSpPr>
          <p:spPr>
            <a:xfrm>
              <a:off x="3731547" y="1790660"/>
              <a:ext cx="95872" cy="113400"/>
            </a:xfrm>
            <a:custGeom>
              <a:avLst/>
              <a:gdLst/>
              <a:pathLst>
                <a:path w="95872" fill="none" h="113400">
                  <a:moveTo>
                    <a:pt x="-47936" y="56700"/>
                  </a:moveTo>
                  <a:lnTo>
                    <a:pt x="-17136" y="56700"/>
                  </a:lnTo>
                  <a:cubicBezTo>
                    <a:pt x="3338" y="-56700"/>
                    <a:pt x="3338" y="-56700"/>
                    <a:pt x="47936" y="-56700"/>
                  </a:cubicBezTo>
                </a:path>
              </a:pathLst>
            </a:custGeom>
            <a:noFill/>
            <a:ln w="2800" cap="rnd">
              <a:solidFill>
                <a:srgbClr val="454545"/>
              </a:solidFill>
              <a:round/>
            </a:ln>
          </p:spPr>
        </p:sp>
        <p:sp>
          <p:nvSpPr>
            <p:cNvPr id="135" name="MMConnector"/>
            <p:cNvSpPr/>
            <p:nvPr/>
          </p:nvSpPr>
          <p:spPr>
            <a:xfrm>
              <a:off x="4687018" y="1607960"/>
              <a:ext cx="95872" cy="252000"/>
            </a:xfrm>
            <a:custGeom>
              <a:avLst/>
              <a:gdLst/>
              <a:pathLst>
                <a:path w="95872" fill="none" h="252000">
                  <a:moveTo>
                    <a:pt x="-47936" y="126000"/>
                  </a:moveTo>
                  <a:lnTo>
                    <a:pt x="-17136" y="126000"/>
                  </a:lnTo>
                  <a:cubicBezTo>
                    <a:pt x="3338" y="-126000"/>
                    <a:pt x="3338" y="-126000"/>
                    <a:pt x="47936" y="-126000"/>
                  </a:cubicBezTo>
                </a:path>
              </a:pathLst>
            </a:custGeom>
            <a:noFill/>
            <a:ln w="2800" cap="rnd">
              <a:solidFill>
                <a:srgbClr val="454545"/>
              </a:solidFill>
              <a:round/>
            </a:ln>
          </p:spPr>
        </p:sp>
        <p:sp>
          <p:nvSpPr>
            <p:cNvPr id="137" name="MMConnector"/>
            <p:cNvSpPr/>
            <p:nvPr/>
          </p:nvSpPr>
          <p:spPr>
            <a:xfrm>
              <a:off x="4687018" y="1669560"/>
              <a:ext cx="95872" cy="128800"/>
            </a:xfrm>
            <a:custGeom>
              <a:avLst/>
              <a:gdLst/>
              <a:pathLst>
                <a:path w="95872" fill="none" h="128800">
                  <a:moveTo>
                    <a:pt x="-47936" y="64400"/>
                  </a:moveTo>
                  <a:lnTo>
                    <a:pt x="-17136" y="64400"/>
                  </a:lnTo>
                  <a:cubicBezTo>
                    <a:pt x="3338" y="-64400"/>
                    <a:pt x="3338" y="-64400"/>
                    <a:pt x="47936" y="-64400"/>
                  </a:cubicBezTo>
                </a:path>
              </a:pathLst>
            </a:custGeom>
            <a:noFill/>
            <a:ln w="2800" cap="rnd">
              <a:solidFill>
                <a:srgbClr val="454545"/>
              </a:solidFill>
              <a:round/>
            </a:ln>
          </p:spPr>
        </p:sp>
        <p:sp>
          <p:nvSpPr>
            <p:cNvPr id="139" name="MMConnector"/>
            <p:cNvSpPr/>
            <p:nvPr/>
          </p:nvSpPr>
          <p:spPr>
            <a:xfrm>
              <a:off x="4687018" y="1731160"/>
              <a:ext cx="95872" cy="5600"/>
            </a:xfrm>
            <a:custGeom>
              <a:avLst/>
              <a:gdLst/>
              <a:pathLst>
                <a:path w="95872" fill="none" h="5600">
                  <a:moveTo>
                    <a:pt x="-47936" y="2800"/>
                  </a:moveTo>
                  <a:lnTo>
                    <a:pt x="-17136" y="2800"/>
                  </a:lnTo>
                  <a:cubicBezTo>
                    <a:pt x="3338" y="-2800"/>
                    <a:pt x="3338" y="-2800"/>
                    <a:pt x="47936" y="-2800"/>
                  </a:cubicBezTo>
                </a:path>
              </a:pathLst>
            </a:custGeom>
            <a:noFill/>
            <a:ln w="2800" cap="rnd">
              <a:solidFill>
                <a:srgbClr val="454545"/>
              </a:solidFill>
              <a:round/>
            </a:ln>
          </p:spPr>
        </p:sp>
        <p:sp>
          <p:nvSpPr>
            <p:cNvPr id="141" name="MMConnector"/>
            <p:cNvSpPr/>
            <p:nvPr/>
          </p:nvSpPr>
          <p:spPr>
            <a:xfrm>
              <a:off x="4687018" y="1859960"/>
              <a:ext cx="95872" cy="252000"/>
            </a:xfrm>
            <a:custGeom>
              <a:avLst/>
              <a:gdLst/>
              <a:pathLst>
                <a:path w="95872" fill="none" h="252000">
                  <a:moveTo>
                    <a:pt x="-47936" y="-126000"/>
                  </a:moveTo>
                  <a:lnTo>
                    <a:pt x="-17136" y="-126000"/>
                  </a:lnTo>
                  <a:cubicBezTo>
                    <a:pt x="3338" y="126000"/>
                    <a:pt x="3338" y="126000"/>
                    <a:pt x="47936" y="126000"/>
                  </a:cubicBezTo>
                </a:path>
              </a:pathLst>
            </a:custGeom>
            <a:noFill/>
            <a:ln w="2800" cap="rnd">
              <a:solidFill>
                <a:srgbClr val="454545"/>
              </a:solidFill>
              <a:round/>
            </a:ln>
          </p:spPr>
        </p:sp>
        <p:sp>
          <p:nvSpPr>
            <p:cNvPr id="143" name="MMConnector"/>
            <p:cNvSpPr/>
            <p:nvPr/>
          </p:nvSpPr>
          <p:spPr>
            <a:xfrm>
              <a:off x="3731547" y="2039860"/>
              <a:ext cx="95872" cy="385000"/>
            </a:xfrm>
            <a:custGeom>
              <a:avLst/>
              <a:gdLst/>
              <a:pathLst>
                <a:path w="95872" fill="none" h="385000">
                  <a:moveTo>
                    <a:pt x="-47936" y="-192500"/>
                  </a:moveTo>
                  <a:lnTo>
                    <a:pt x="-17136" y="-192500"/>
                  </a:lnTo>
                  <a:cubicBezTo>
                    <a:pt x="3338" y="192500"/>
                    <a:pt x="3338" y="192500"/>
                    <a:pt x="47936" y="192500"/>
                  </a:cubicBezTo>
                </a:path>
              </a:pathLst>
            </a:custGeom>
            <a:noFill/>
            <a:ln w="2800" cap="rnd">
              <a:solidFill>
                <a:srgbClr val="454545"/>
              </a:solidFill>
              <a:round/>
            </a:ln>
          </p:spPr>
        </p:sp>
        <p:sp>
          <p:nvSpPr>
            <p:cNvPr id="145" name="MMConnector"/>
            <p:cNvSpPr/>
            <p:nvPr/>
          </p:nvSpPr>
          <p:spPr>
            <a:xfrm>
              <a:off x="4989418" y="2170760"/>
              <a:ext cx="95872" cy="123200"/>
            </a:xfrm>
            <a:custGeom>
              <a:avLst/>
              <a:gdLst/>
              <a:pathLst>
                <a:path w="95872" fill="none" h="123200">
                  <a:moveTo>
                    <a:pt x="-47936" y="61600"/>
                  </a:moveTo>
                  <a:lnTo>
                    <a:pt x="-17136" y="61600"/>
                  </a:lnTo>
                  <a:cubicBezTo>
                    <a:pt x="3338" y="-61600"/>
                    <a:pt x="3338" y="-61600"/>
                    <a:pt x="47936" y="-61600"/>
                  </a:cubicBezTo>
                </a:path>
              </a:pathLst>
            </a:custGeom>
            <a:noFill/>
            <a:ln w="2800" cap="rnd">
              <a:solidFill>
                <a:srgbClr val="454545"/>
              </a:solidFill>
              <a:round/>
            </a:ln>
          </p:spPr>
        </p:sp>
        <p:sp>
          <p:nvSpPr>
            <p:cNvPr id="147" name="MMConnector"/>
            <p:cNvSpPr/>
            <p:nvPr/>
          </p:nvSpPr>
          <p:spPr>
            <a:xfrm>
              <a:off x="4989418" y="2232360"/>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49" name="MMConnector"/>
            <p:cNvSpPr/>
            <p:nvPr/>
          </p:nvSpPr>
          <p:spPr>
            <a:xfrm>
              <a:off x="4989418" y="2293960"/>
              <a:ext cx="95872" cy="123200"/>
            </a:xfrm>
            <a:custGeom>
              <a:avLst/>
              <a:gdLst/>
              <a:pathLst>
                <a:path w="95872" fill="none" h="123200">
                  <a:moveTo>
                    <a:pt x="-47936" y="-61600"/>
                  </a:moveTo>
                  <a:lnTo>
                    <a:pt x="-17136" y="-61600"/>
                  </a:lnTo>
                  <a:cubicBezTo>
                    <a:pt x="3338" y="61600"/>
                    <a:pt x="3338" y="61600"/>
                    <a:pt x="47936" y="61600"/>
                  </a:cubicBezTo>
                </a:path>
              </a:pathLst>
            </a:custGeom>
            <a:noFill/>
            <a:ln w="2800" cap="rnd">
              <a:solidFill>
                <a:srgbClr val="454545"/>
              </a:solidFill>
              <a:round/>
            </a:ln>
          </p:spPr>
        </p:sp>
        <p:sp>
          <p:nvSpPr>
            <p:cNvPr id="151" name="MMConnector"/>
            <p:cNvSpPr/>
            <p:nvPr/>
          </p:nvSpPr>
          <p:spPr>
            <a:xfrm>
              <a:off x="3731547" y="2399660"/>
              <a:ext cx="95872" cy="1104600"/>
            </a:xfrm>
            <a:custGeom>
              <a:avLst/>
              <a:gdLst/>
              <a:pathLst>
                <a:path w="95872" fill="none" h="1104600">
                  <a:moveTo>
                    <a:pt x="-47936" y="-552300"/>
                  </a:moveTo>
                  <a:lnTo>
                    <a:pt x="-17136" y="-552300"/>
                  </a:lnTo>
                  <a:cubicBezTo>
                    <a:pt x="3338" y="552300"/>
                    <a:pt x="3338" y="552300"/>
                    <a:pt x="47936" y="552300"/>
                  </a:cubicBezTo>
                </a:path>
              </a:pathLst>
            </a:custGeom>
            <a:noFill/>
            <a:ln w="2800" cap="rnd">
              <a:solidFill>
                <a:srgbClr val="454545"/>
              </a:solidFill>
              <a:round/>
            </a:ln>
          </p:spPr>
        </p:sp>
        <p:sp>
          <p:nvSpPr>
            <p:cNvPr id="153" name="MMConnector"/>
            <p:cNvSpPr/>
            <p:nvPr/>
          </p:nvSpPr>
          <p:spPr>
            <a:xfrm>
              <a:off x="5224618" y="2715360"/>
              <a:ext cx="95872" cy="473200"/>
            </a:xfrm>
            <a:custGeom>
              <a:avLst/>
              <a:gdLst/>
              <a:pathLst>
                <a:path w="95872" fill="none" h="473200">
                  <a:moveTo>
                    <a:pt x="-47936" y="236600"/>
                  </a:moveTo>
                  <a:lnTo>
                    <a:pt x="-17136" y="236600"/>
                  </a:lnTo>
                  <a:cubicBezTo>
                    <a:pt x="3338" y="-236600"/>
                    <a:pt x="3338" y="-236600"/>
                    <a:pt x="47936" y="-236600"/>
                  </a:cubicBezTo>
                </a:path>
              </a:pathLst>
            </a:custGeom>
            <a:noFill/>
            <a:ln w="2800" cap="rnd">
              <a:solidFill>
                <a:srgbClr val="454545"/>
              </a:solidFill>
              <a:round/>
            </a:ln>
          </p:spPr>
        </p:sp>
        <p:sp>
          <p:nvSpPr>
            <p:cNvPr id="155" name="MMConnector"/>
            <p:cNvSpPr/>
            <p:nvPr/>
          </p:nvSpPr>
          <p:spPr>
            <a:xfrm>
              <a:off x="5224618" y="2936560"/>
              <a:ext cx="95872" cy="30800"/>
            </a:xfrm>
            <a:custGeom>
              <a:avLst/>
              <a:gdLst/>
              <a:pathLst>
                <a:path w="95872" fill="none" h="30800">
                  <a:moveTo>
                    <a:pt x="-47936" y="15400"/>
                  </a:moveTo>
                  <a:lnTo>
                    <a:pt x="-17136" y="15400"/>
                  </a:lnTo>
                  <a:cubicBezTo>
                    <a:pt x="3338" y="-15400"/>
                    <a:pt x="3338" y="-15400"/>
                    <a:pt x="47936" y="-15400"/>
                  </a:cubicBezTo>
                </a:path>
              </a:pathLst>
            </a:custGeom>
            <a:noFill/>
            <a:ln w="2800" cap="rnd">
              <a:solidFill>
                <a:srgbClr val="454545"/>
              </a:solidFill>
              <a:round/>
            </a:ln>
          </p:spPr>
        </p:sp>
        <p:sp>
          <p:nvSpPr>
            <p:cNvPr id="157" name="MMConnector"/>
            <p:cNvSpPr/>
            <p:nvPr/>
          </p:nvSpPr>
          <p:spPr>
            <a:xfrm>
              <a:off x="5796491" y="2783960"/>
              <a:ext cx="95872" cy="274400"/>
            </a:xfrm>
            <a:custGeom>
              <a:avLst/>
              <a:gdLst/>
              <a:pathLst>
                <a:path w="95872" fill="none" h="274400">
                  <a:moveTo>
                    <a:pt x="-47936" y="137200"/>
                  </a:moveTo>
                  <a:lnTo>
                    <a:pt x="-17136" y="137200"/>
                  </a:lnTo>
                  <a:cubicBezTo>
                    <a:pt x="3338" y="-137200"/>
                    <a:pt x="3338" y="-137200"/>
                    <a:pt x="47936" y="-137200"/>
                  </a:cubicBezTo>
                </a:path>
              </a:pathLst>
            </a:custGeom>
            <a:noFill/>
            <a:ln w="2800" cap="rnd">
              <a:solidFill>
                <a:srgbClr val="454545"/>
              </a:solidFill>
              <a:round/>
            </a:ln>
          </p:spPr>
        </p:sp>
        <p:sp>
          <p:nvSpPr>
            <p:cNvPr id="159" name="MMConnector"/>
            <p:cNvSpPr/>
            <p:nvPr/>
          </p:nvSpPr>
          <p:spPr>
            <a:xfrm>
              <a:off x="5796491" y="2867960"/>
              <a:ext cx="95872" cy="106400"/>
            </a:xfrm>
            <a:custGeom>
              <a:avLst/>
              <a:gdLst/>
              <a:pathLst>
                <a:path w="95872" fill="none" h="106400">
                  <a:moveTo>
                    <a:pt x="-47936" y="53200"/>
                  </a:moveTo>
                  <a:lnTo>
                    <a:pt x="-17136" y="53200"/>
                  </a:lnTo>
                  <a:cubicBezTo>
                    <a:pt x="3338" y="-53200"/>
                    <a:pt x="3338" y="-53200"/>
                    <a:pt x="47936" y="-53200"/>
                  </a:cubicBezTo>
                </a:path>
              </a:pathLst>
            </a:custGeom>
            <a:noFill/>
            <a:ln w="2800" cap="rnd">
              <a:solidFill>
                <a:srgbClr val="454545"/>
              </a:solidFill>
              <a:round/>
            </a:ln>
          </p:spPr>
        </p:sp>
        <p:sp>
          <p:nvSpPr>
            <p:cNvPr id="161" name="MMConnector"/>
            <p:cNvSpPr/>
            <p:nvPr/>
          </p:nvSpPr>
          <p:spPr>
            <a:xfrm>
              <a:off x="5796491" y="2974360"/>
              <a:ext cx="95872" cy="106400"/>
            </a:xfrm>
            <a:custGeom>
              <a:avLst/>
              <a:gdLst/>
              <a:pathLst>
                <a:path w="95872" fill="none" h="106400">
                  <a:moveTo>
                    <a:pt x="-47936" y="-53200"/>
                  </a:moveTo>
                  <a:lnTo>
                    <a:pt x="-17136" y="-53200"/>
                  </a:lnTo>
                  <a:cubicBezTo>
                    <a:pt x="3338" y="53200"/>
                    <a:pt x="3338" y="53200"/>
                    <a:pt x="47936" y="53200"/>
                  </a:cubicBezTo>
                </a:path>
              </a:pathLst>
            </a:custGeom>
            <a:noFill/>
            <a:ln w="2800" cap="rnd">
              <a:solidFill>
                <a:srgbClr val="454545"/>
              </a:solidFill>
              <a:round/>
            </a:ln>
          </p:spPr>
        </p:sp>
        <p:sp>
          <p:nvSpPr>
            <p:cNvPr id="163" name="MMConnector"/>
            <p:cNvSpPr/>
            <p:nvPr/>
          </p:nvSpPr>
          <p:spPr>
            <a:xfrm>
              <a:off x="5796491" y="3058360"/>
              <a:ext cx="95872" cy="274400"/>
            </a:xfrm>
            <a:custGeom>
              <a:avLst/>
              <a:gdLst/>
              <a:pathLst>
                <a:path w="95872" fill="none" h="274400">
                  <a:moveTo>
                    <a:pt x="-47936" y="-137200"/>
                  </a:moveTo>
                  <a:lnTo>
                    <a:pt x="-17136" y="-137200"/>
                  </a:lnTo>
                  <a:cubicBezTo>
                    <a:pt x="3338" y="137200"/>
                    <a:pt x="3338" y="137200"/>
                    <a:pt x="47936" y="137200"/>
                  </a:cubicBezTo>
                </a:path>
              </a:pathLst>
            </a:custGeom>
            <a:noFill/>
            <a:ln w="2800" cap="rnd">
              <a:solidFill>
                <a:srgbClr val="454545"/>
              </a:solidFill>
              <a:round/>
            </a:ln>
          </p:spPr>
        </p:sp>
        <p:sp>
          <p:nvSpPr>
            <p:cNvPr id="165" name="MMConnector"/>
            <p:cNvSpPr/>
            <p:nvPr/>
          </p:nvSpPr>
          <p:spPr>
            <a:xfrm>
              <a:off x="5224618" y="3188560"/>
              <a:ext cx="95872" cy="473200"/>
            </a:xfrm>
            <a:custGeom>
              <a:avLst/>
              <a:gdLst/>
              <a:pathLst>
                <a:path w="95872" fill="none" h="473200">
                  <a:moveTo>
                    <a:pt x="-47936" y="-236600"/>
                  </a:moveTo>
                  <a:lnTo>
                    <a:pt x="-17136" y="-236600"/>
                  </a:lnTo>
                  <a:cubicBezTo>
                    <a:pt x="3338" y="236600"/>
                    <a:pt x="3338" y="236600"/>
                    <a:pt x="47936" y="236600"/>
                  </a:cubicBezTo>
                </a:path>
              </a:pathLst>
            </a:custGeom>
            <a:noFill/>
            <a:ln w="2800" cap="rnd">
              <a:solidFill>
                <a:srgbClr val="454545"/>
              </a:solidFill>
              <a:round/>
            </a:ln>
          </p:spPr>
        </p:sp>
        <p:sp>
          <p:nvSpPr>
            <p:cNvPr id="167" name="MMConnector"/>
            <p:cNvSpPr/>
            <p:nvPr/>
          </p:nvSpPr>
          <p:spPr>
            <a:xfrm>
              <a:off x="5494091" y="3371960"/>
              <a:ext cx="95872" cy="106400"/>
            </a:xfrm>
            <a:custGeom>
              <a:avLst/>
              <a:gdLst/>
              <a:pathLst>
                <a:path w="95872" fill="none" h="106400">
                  <a:moveTo>
                    <a:pt x="-47936" y="53200"/>
                  </a:moveTo>
                  <a:lnTo>
                    <a:pt x="-17136" y="53200"/>
                  </a:lnTo>
                  <a:cubicBezTo>
                    <a:pt x="3338" y="-53200"/>
                    <a:pt x="3338" y="-53200"/>
                    <a:pt x="47936" y="-53200"/>
                  </a:cubicBezTo>
                </a:path>
              </a:pathLst>
            </a:custGeom>
            <a:noFill/>
            <a:ln w="2800" cap="rnd">
              <a:solidFill>
                <a:srgbClr val="454545"/>
              </a:solidFill>
              <a:round/>
            </a:ln>
          </p:spPr>
        </p:sp>
        <p:sp>
          <p:nvSpPr>
            <p:cNvPr id="169" name="MMConnector"/>
            <p:cNvSpPr/>
            <p:nvPr/>
          </p:nvSpPr>
          <p:spPr>
            <a:xfrm>
              <a:off x="5494091" y="3478360"/>
              <a:ext cx="95872" cy="106400"/>
            </a:xfrm>
            <a:custGeom>
              <a:avLst/>
              <a:gdLst/>
              <a:pathLst>
                <a:path w="95872" fill="none" h="106400">
                  <a:moveTo>
                    <a:pt x="-47936" y="-53200"/>
                  </a:moveTo>
                  <a:lnTo>
                    <a:pt x="-17136" y="-53200"/>
                  </a:lnTo>
                  <a:cubicBezTo>
                    <a:pt x="3338" y="53200"/>
                    <a:pt x="3338" y="53200"/>
                    <a:pt x="47936" y="53200"/>
                  </a:cubicBezTo>
                </a:path>
              </a:pathLst>
            </a:custGeom>
            <a:noFill/>
            <a:ln w="2800" cap="rnd">
              <a:solidFill>
                <a:srgbClr val="454545"/>
              </a:solidFill>
              <a:round/>
            </a:ln>
          </p:spPr>
        </p:sp>
        <p:sp>
          <p:nvSpPr>
            <p:cNvPr id="171" name="MMConnector"/>
            <p:cNvSpPr/>
            <p:nvPr/>
          </p:nvSpPr>
          <p:spPr>
            <a:xfrm>
              <a:off x="2521891" y="4299810"/>
              <a:ext cx="691011" cy="1453900"/>
            </a:xfrm>
            <a:custGeom>
              <a:avLst/>
              <a:gdLst/>
              <a:pathLst>
                <a:path w="691011" fill="none" h="1453900">
                  <a:moveTo>
                    <a:pt x="-187291" y="-641550"/>
                  </a:moveTo>
                  <a:cubicBezTo>
                    <a:pt x="-136553" y="-101078"/>
                    <a:pt x="127370" y="812350"/>
                    <a:pt x="503720" y="812350"/>
                  </a:cubicBezTo>
                </a:path>
              </a:pathLst>
            </a:custGeom>
            <a:noFill/>
            <a:ln w="8400" cap="rnd">
              <a:solidFill>
                <a:srgbClr val="454545"/>
              </a:solidFill>
              <a:round/>
            </a:ln>
          </p:spPr>
        </p:sp>
        <p:sp>
          <p:nvSpPr>
            <p:cNvPr id="173" name="MMConnector"/>
            <p:cNvSpPr/>
            <p:nvPr/>
          </p:nvSpPr>
          <p:spPr>
            <a:xfrm>
              <a:off x="3846347" y="4568960"/>
              <a:ext cx="95872" cy="1086400"/>
            </a:xfrm>
            <a:custGeom>
              <a:avLst/>
              <a:gdLst/>
              <a:pathLst>
                <a:path w="95872" fill="none" h="1086400">
                  <a:moveTo>
                    <a:pt x="-47936" y="543200"/>
                  </a:moveTo>
                  <a:lnTo>
                    <a:pt x="-17136" y="543200"/>
                  </a:lnTo>
                  <a:cubicBezTo>
                    <a:pt x="3338" y="-543200"/>
                    <a:pt x="3338" y="-543200"/>
                    <a:pt x="47936" y="-543200"/>
                  </a:cubicBezTo>
                </a:path>
              </a:pathLst>
            </a:custGeom>
            <a:noFill/>
            <a:ln w="2800" cap="rnd">
              <a:solidFill>
                <a:srgbClr val="454545"/>
              </a:solidFill>
              <a:round/>
            </a:ln>
          </p:spPr>
        </p:sp>
        <p:sp>
          <p:nvSpPr>
            <p:cNvPr id="175" name="MMConnector"/>
            <p:cNvSpPr/>
            <p:nvPr/>
          </p:nvSpPr>
          <p:spPr>
            <a:xfrm>
              <a:off x="4849418" y="3922160"/>
              <a:ext cx="95872" cy="207200"/>
            </a:xfrm>
            <a:custGeom>
              <a:avLst/>
              <a:gdLst/>
              <a:pathLst>
                <a:path w="95872" fill="none" h="207200">
                  <a:moveTo>
                    <a:pt x="-47936" y="103600"/>
                  </a:moveTo>
                  <a:lnTo>
                    <a:pt x="-17136" y="103600"/>
                  </a:lnTo>
                  <a:cubicBezTo>
                    <a:pt x="3338" y="-103600"/>
                    <a:pt x="3338" y="-103600"/>
                    <a:pt x="47936" y="-103600"/>
                  </a:cubicBezTo>
                </a:path>
              </a:pathLst>
            </a:custGeom>
            <a:noFill/>
            <a:ln w="2800" cap="rnd">
              <a:solidFill>
                <a:srgbClr val="454545"/>
              </a:solidFill>
              <a:round/>
            </a:ln>
          </p:spPr>
        </p:sp>
        <p:sp>
          <p:nvSpPr>
            <p:cNvPr id="177" name="MMConnector"/>
            <p:cNvSpPr/>
            <p:nvPr/>
          </p:nvSpPr>
          <p:spPr>
            <a:xfrm>
              <a:off x="4849418" y="4006160"/>
              <a:ext cx="95872" cy="39200"/>
            </a:xfrm>
            <a:custGeom>
              <a:avLst/>
              <a:gdLst/>
              <a:pathLst>
                <a:path w="95872" fill="none" h="39200">
                  <a:moveTo>
                    <a:pt x="-47936" y="19600"/>
                  </a:moveTo>
                  <a:lnTo>
                    <a:pt x="-17136" y="19600"/>
                  </a:lnTo>
                  <a:cubicBezTo>
                    <a:pt x="3338" y="-19600"/>
                    <a:pt x="3338" y="-19600"/>
                    <a:pt x="47936" y="-19600"/>
                  </a:cubicBezTo>
                </a:path>
              </a:pathLst>
            </a:custGeom>
            <a:noFill/>
            <a:ln w="2800" cap="rnd">
              <a:solidFill>
                <a:srgbClr val="454545"/>
              </a:solidFill>
              <a:round/>
            </a:ln>
          </p:spPr>
        </p:sp>
        <p:sp>
          <p:nvSpPr>
            <p:cNvPr id="179" name="MMConnector"/>
            <p:cNvSpPr/>
            <p:nvPr/>
          </p:nvSpPr>
          <p:spPr>
            <a:xfrm>
              <a:off x="4849418" y="4129360"/>
              <a:ext cx="95872" cy="207200"/>
            </a:xfrm>
            <a:custGeom>
              <a:avLst/>
              <a:gdLst/>
              <a:pathLst>
                <a:path w="95872" fill="none" h="207200">
                  <a:moveTo>
                    <a:pt x="-47936" y="-103600"/>
                  </a:moveTo>
                  <a:lnTo>
                    <a:pt x="-17136" y="-103600"/>
                  </a:lnTo>
                  <a:cubicBezTo>
                    <a:pt x="3338" y="103600"/>
                    <a:pt x="3338" y="103600"/>
                    <a:pt x="47936" y="103600"/>
                  </a:cubicBezTo>
                </a:path>
              </a:pathLst>
            </a:custGeom>
            <a:noFill/>
            <a:ln w="2800" cap="rnd">
              <a:solidFill>
                <a:srgbClr val="454545"/>
              </a:solidFill>
              <a:round/>
            </a:ln>
          </p:spPr>
        </p:sp>
        <p:sp>
          <p:nvSpPr>
            <p:cNvPr id="183" name="MMConnector"/>
            <p:cNvSpPr/>
            <p:nvPr/>
          </p:nvSpPr>
          <p:spPr>
            <a:xfrm>
              <a:off x="6384491" y="4171360"/>
              <a:ext cx="95872" cy="123200"/>
            </a:xfrm>
            <a:custGeom>
              <a:avLst/>
              <a:gdLst/>
              <a:pathLst>
                <a:path w="95872" fill="none" h="123200">
                  <a:moveTo>
                    <a:pt x="-47936" y="61600"/>
                  </a:moveTo>
                  <a:lnTo>
                    <a:pt x="-17136" y="61600"/>
                  </a:lnTo>
                  <a:cubicBezTo>
                    <a:pt x="3338" y="-61600"/>
                    <a:pt x="3338" y="-61600"/>
                    <a:pt x="47936" y="-61600"/>
                  </a:cubicBezTo>
                </a:path>
              </a:pathLst>
            </a:custGeom>
            <a:noFill/>
            <a:ln w="2800" cap="rnd">
              <a:solidFill>
                <a:srgbClr val="454545"/>
              </a:solidFill>
              <a:round/>
            </a:ln>
          </p:spPr>
        </p:sp>
        <p:sp>
          <p:nvSpPr>
            <p:cNvPr id="185" name="MMConnector"/>
            <p:cNvSpPr/>
            <p:nvPr/>
          </p:nvSpPr>
          <p:spPr>
            <a:xfrm>
              <a:off x="6384491" y="4232960"/>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87" name="MMConnector"/>
            <p:cNvSpPr/>
            <p:nvPr/>
          </p:nvSpPr>
          <p:spPr>
            <a:xfrm>
              <a:off x="6384491" y="4294560"/>
              <a:ext cx="95872" cy="123200"/>
            </a:xfrm>
            <a:custGeom>
              <a:avLst/>
              <a:gdLst/>
              <a:pathLst>
                <a:path w="95872" fill="none" h="123200">
                  <a:moveTo>
                    <a:pt x="-47936" y="-61600"/>
                  </a:moveTo>
                  <a:lnTo>
                    <a:pt x="-17136" y="-61600"/>
                  </a:lnTo>
                  <a:cubicBezTo>
                    <a:pt x="3338" y="61600"/>
                    <a:pt x="3338" y="61600"/>
                    <a:pt x="47936" y="61600"/>
                  </a:cubicBezTo>
                </a:path>
              </a:pathLst>
            </a:custGeom>
            <a:noFill/>
            <a:ln w="2800" cap="rnd">
              <a:solidFill>
                <a:srgbClr val="454545"/>
              </a:solidFill>
              <a:round/>
            </a:ln>
          </p:spPr>
        </p:sp>
        <p:sp>
          <p:nvSpPr>
            <p:cNvPr id="189" name="MMConnector"/>
            <p:cNvSpPr/>
            <p:nvPr/>
          </p:nvSpPr>
          <p:spPr>
            <a:xfrm>
              <a:off x="3846347" y="4963760"/>
              <a:ext cx="95872" cy="296800"/>
            </a:xfrm>
            <a:custGeom>
              <a:avLst/>
              <a:gdLst/>
              <a:pathLst>
                <a:path w="95872" fill="none" h="296800">
                  <a:moveTo>
                    <a:pt x="-47936" y="148400"/>
                  </a:moveTo>
                  <a:lnTo>
                    <a:pt x="-17136" y="148400"/>
                  </a:lnTo>
                  <a:cubicBezTo>
                    <a:pt x="3338" y="-148400"/>
                    <a:pt x="3338" y="-148400"/>
                    <a:pt x="47936" y="-148400"/>
                  </a:cubicBezTo>
                </a:path>
              </a:pathLst>
            </a:custGeom>
            <a:noFill/>
            <a:ln w="2800" cap="rnd">
              <a:solidFill>
                <a:srgbClr val="454545"/>
              </a:solidFill>
              <a:round/>
            </a:ln>
          </p:spPr>
        </p:sp>
        <p:sp>
          <p:nvSpPr>
            <p:cNvPr id="191" name="MMConnector"/>
            <p:cNvSpPr/>
            <p:nvPr/>
          </p:nvSpPr>
          <p:spPr>
            <a:xfrm>
              <a:off x="4877418" y="4647360"/>
              <a:ext cx="95872" cy="336000"/>
            </a:xfrm>
            <a:custGeom>
              <a:avLst/>
              <a:gdLst/>
              <a:pathLst>
                <a:path w="95872" fill="none" h="336000">
                  <a:moveTo>
                    <a:pt x="-47936" y="168000"/>
                  </a:moveTo>
                  <a:lnTo>
                    <a:pt x="-17136" y="168000"/>
                  </a:lnTo>
                  <a:cubicBezTo>
                    <a:pt x="3338" y="-168000"/>
                    <a:pt x="3338" y="-168000"/>
                    <a:pt x="47936" y="-168000"/>
                  </a:cubicBezTo>
                </a:path>
              </a:pathLst>
            </a:custGeom>
            <a:noFill/>
            <a:ln w="2800" cap="rnd">
              <a:solidFill>
                <a:srgbClr val="454545"/>
              </a:solidFill>
              <a:round/>
            </a:ln>
          </p:spPr>
        </p:sp>
        <p:sp>
          <p:nvSpPr>
            <p:cNvPr id="193" name="MMConnector"/>
            <p:cNvSpPr/>
            <p:nvPr/>
          </p:nvSpPr>
          <p:spPr>
            <a:xfrm>
              <a:off x="4877418" y="4731360"/>
              <a:ext cx="95872" cy="168000"/>
            </a:xfrm>
            <a:custGeom>
              <a:avLst/>
              <a:gdLst/>
              <a:pathLst>
                <a:path w="95872" fill="none" h="168000">
                  <a:moveTo>
                    <a:pt x="-47936" y="84000"/>
                  </a:moveTo>
                  <a:lnTo>
                    <a:pt x="-17136" y="84000"/>
                  </a:lnTo>
                  <a:cubicBezTo>
                    <a:pt x="3338" y="-84000"/>
                    <a:pt x="3338" y="-84000"/>
                    <a:pt x="47936" y="-84000"/>
                  </a:cubicBezTo>
                </a:path>
              </a:pathLst>
            </a:custGeom>
            <a:noFill/>
            <a:ln w="2800" cap="rnd">
              <a:solidFill>
                <a:srgbClr val="454545"/>
              </a:solidFill>
              <a:round/>
            </a:ln>
          </p:spPr>
        </p:sp>
        <p:sp>
          <p:nvSpPr>
            <p:cNvPr id="195" name="MMConnector"/>
            <p:cNvSpPr/>
            <p:nvPr/>
          </p:nvSpPr>
          <p:spPr>
            <a:xfrm>
              <a:off x="4877418" y="4815360"/>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97" name="MMConnector"/>
            <p:cNvSpPr/>
            <p:nvPr/>
          </p:nvSpPr>
          <p:spPr>
            <a:xfrm>
              <a:off x="4877418" y="4899360"/>
              <a:ext cx="95872" cy="168000"/>
            </a:xfrm>
            <a:custGeom>
              <a:avLst/>
              <a:gdLst/>
              <a:pathLst>
                <a:path w="95872" fill="none" h="168000">
                  <a:moveTo>
                    <a:pt x="-47936" y="-84000"/>
                  </a:moveTo>
                  <a:lnTo>
                    <a:pt x="-17136" y="-84000"/>
                  </a:lnTo>
                  <a:cubicBezTo>
                    <a:pt x="3338" y="84000"/>
                    <a:pt x="3338" y="84000"/>
                    <a:pt x="47936" y="84000"/>
                  </a:cubicBezTo>
                </a:path>
              </a:pathLst>
            </a:custGeom>
            <a:noFill/>
            <a:ln w="2800" cap="rnd">
              <a:solidFill>
                <a:srgbClr val="454545"/>
              </a:solidFill>
              <a:round/>
            </a:ln>
          </p:spPr>
        </p:sp>
        <p:sp>
          <p:nvSpPr>
            <p:cNvPr id="199" name="MMConnector"/>
            <p:cNvSpPr/>
            <p:nvPr/>
          </p:nvSpPr>
          <p:spPr>
            <a:xfrm>
              <a:off x="4877418" y="4983360"/>
              <a:ext cx="95872" cy="336000"/>
            </a:xfrm>
            <a:custGeom>
              <a:avLst/>
              <a:gdLst/>
              <a:pathLst>
                <a:path w="95872" fill="none" h="336000">
                  <a:moveTo>
                    <a:pt x="-47936" y="-168000"/>
                  </a:moveTo>
                  <a:lnTo>
                    <a:pt x="-17136" y="-168000"/>
                  </a:lnTo>
                  <a:cubicBezTo>
                    <a:pt x="3338" y="168000"/>
                    <a:pt x="3338" y="168000"/>
                    <a:pt x="47936" y="168000"/>
                  </a:cubicBezTo>
                </a:path>
              </a:pathLst>
            </a:custGeom>
            <a:noFill/>
            <a:ln w="2800" cap="rnd">
              <a:solidFill>
                <a:srgbClr val="454545"/>
              </a:solidFill>
              <a:round/>
            </a:ln>
          </p:spPr>
        </p:sp>
        <p:sp>
          <p:nvSpPr>
            <p:cNvPr id="203" name="MMConnector"/>
            <p:cNvSpPr/>
            <p:nvPr/>
          </p:nvSpPr>
          <p:spPr>
            <a:xfrm>
              <a:off x="3846347" y="5327760"/>
              <a:ext cx="95872" cy="431200"/>
            </a:xfrm>
            <a:custGeom>
              <a:avLst/>
              <a:gdLst/>
              <a:pathLst>
                <a:path w="95872" fill="none" h="431200">
                  <a:moveTo>
                    <a:pt x="-47936" y="-215600"/>
                  </a:moveTo>
                  <a:lnTo>
                    <a:pt x="-17136" y="-215600"/>
                  </a:lnTo>
                  <a:cubicBezTo>
                    <a:pt x="3338" y="215600"/>
                    <a:pt x="3338" y="215600"/>
                    <a:pt x="47936" y="215600"/>
                  </a:cubicBezTo>
                </a:path>
              </a:pathLst>
            </a:custGeom>
            <a:noFill/>
            <a:ln w="2800" cap="rnd">
              <a:solidFill>
                <a:srgbClr val="454545"/>
              </a:solidFill>
              <a:round/>
            </a:ln>
          </p:spPr>
        </p:sp>
        <p:sp>
          <p:nvSpPr>
            <p:cNvPr id="205" name="MMConnector"/>
            <p:cNvSpPr/>
            <p:nvPr/>
          </p:nvSpPr>
          <p:spPr>
            <a:xfrm>
              <a:off x="4899818" y="5386560"/>
              <a:ext cx="95872" cy="313600"/>
            </a:xfrm>
            <a:custGeom>
              <a:avLst/>
              <a:gdLst/>
              <a:pathLst>
                <a:path w="95872" fill="none" h="313600">
                  <a:moveTo>
                    <a:pt x="-47936" y="156800"/>
                  </a:moveTo>
                  <a:lnTo>
                    <a:pt x="-17136" y="156800"/>
                  </a:lnTo>
                  <a:cubicBezTo>
                    <a:pt x="3338" y="-156800"/>
                    <a:pt x="3338" y="-156800"/>
                    <a:pt x="47936" y="-156800"/>
                  </a:cubicBezTo>
                </a:path>
              </a:pathLst>
            </a:custGeom>
            <a:noFill/>
            <a:ln w="2800" cap="rnd">
              <a:solidFill>
                <a:srgbClr val="454545"/>
              </a:solidFill>
              <a:round/>
            </a:ln>
          </p:spPr>
        </p:sp>
        <p:sp>
          <p:nvSpPr>
            <p:cNvPr id="207" name="MMConnector"/>
            <p:cNvSpPr/>
            <p:nvPr/>
          </p:nvSpPr>
          <p:spPr>
            <a:xfrm>
              <a:off x="4899818" y="5470560"/>
              <a:ext cx="95872" cy="145600"/>
            </a:xfrm>
            <a:custGeom>
              <a:avLst/>
              <a:gdLst/>
              <a:pathLst>
                <a:path w="95872" fill="none" h="145600">
                  <a:moveTo>
                    <a:pt x="-47936" y="72800"/>
                  </a:moveTo>
                  <a:lnTo>
                    <a:pt x="-17136" y="72800"/>
                  </a:lnTo>
                  <a:cubicBezTo>
                    <a:pt x="3338" y="-72800"/>
                    <a:pt x="3338" y="-72800"/>
                    <a:pt x="47936" y="-72800"/>
                  </a:cubicBezTo>
                </a:path>
              </a:pathLst>
            </a:custGeom>
            <a:noFill/>
            <a:ln w="2800" cap="rnd">
              <a:solidFill>
                <a:srgbClr val="454545"/>
              </a:solidFill>
              <a:round/>
            </a:ln>
          </p:spPr>
        </p:sp>
        <p:sp>
          <p:nvSpPr>
            <p:cNvPr id="209" name="MMConnector"/>
            <p:cNvSpPr/>
            <p:nvPr/>
          </p:nvSpPr>
          <p:spPr>
            <a:xfrm>
              <a:off x="4899818" y="5532160"/>
              <a:ext cx="95872" cy="22400"/>
            </a:xfrm>
            <a:custGeom>
              <a:avLst/>
              <a:gdLst/>
              <a:pathLst>
                <a:path w="95872" fill="none" h="22400">
                  <a:moveTo>
                    <a:pt x="-47936" y="11200"/>
                  </a:moveTo>
                  <a:lnTo>
                    <a:pt x="-17136" y="11200"/>
                  </a:lnTo>
                  <a:cubicBezTo>
                    <a:pt x="3338" y="-11200"/>
                    <a:pt x="3338" y="-11200"/>
                    <a:pt x="47936" y="-11200"/>
                  </a:cubicBezTo>
                </a:path>
              </a:pathLst>
            </a:custGeom>
            <a:noFill/>
            <a:ln w="2800" cap="rnd">
              <a:solidFill>
                <a:srgbClr val="454545"/>
              </a:solidFill>
              <a:round/>
            </a:ln>
          </p:spPr>
        </p:sp>
        <p:sp>
          <p:nvSpPr>
            <p:cNvPr id="211" name="MMConnector"/>
            <p:cNvSpPr/>
            <p:nvPr/>
          </p:nvSpPr>
          <p:spPr>
            <a:xfrm>
              <a:off x="4899818" y="5593760"/>
              <a:ext cx="95872" cy="100800"/>
            </a:xfrm>
            <a:custGeom>
              <a:avLst/>
              <a:gdLst/>
              <a:pathLst>
                <a:path w="95872" fill="none" h="100800">
                  <a:moveTo>
                    <a:pt x="-47936" y="-50400"/>
                  </a:moveTo>
                  <a:lnTo>
                    <a:pt x="-17136" y="-50400"/>
                  </a:lnTo>
                  <a:cubicBezTo>
                    <a:pt x="3338" y="50400"/>
                    <a:pt x="3338" y="50400"/>
                    <a:pt x="47936" y="50400"/>
                  </a:cubicBezTo>
                </a:path>
              </a:pathLst>
            </a:custGeom>
            <a:noFill/>
            <a:ln w="2800" cap="rnd">
              <a:solidFill>
                <a:srgbClr val="454545"/>
              </a:solidFill>
              <a:round/>
            </a:ln>
          </p:spPr>
        </p:sp>
        <p:sp>
          <p:nvSpPr>
            <p:cNvPr id="213" name="MMConnector"/>
            <p:cNvSpPr/>
            <p:nvPr/>
          </p:nvSpPr>
          <p:spPr>
            <a:xfrm>
              <a:off x="4899818" y="5700160"/>
              <a:ext cx="95872" cy="313600"/>
            </a:xfrm>
            <a:custGeom>
              <a:avLst/>
              <a:gdLst/>
              <a:pathLst>
                <a:path w="95872" fill="none" h="313600">
                  <a:moveTo>
                    <a:pt x="-47936" y="-156800"/>
                  </a:moveTo>
                  <a:lnTo>
                    <a:pt x="-17136" y="-156800"/>
                  </a:lnTo>
                  <a:cubicBezTo>
                    <a:pt x="3338" y="156800"/>
                    <a:pt x="3338" y="156800"/>
                    <a:pt x="47936" y="156800"/>
                  </a:cubicBezTo>
                </a:path>
              </a:pathLst>
            </a:custGeom>
            <a:noFill/>
            <a:ln w="2800" cap="rnd">
              <a:solidFill>
                <a:srgbClr val="454545"/>
              </a:solidFill>
              <a:round/>
            </a:ln>
          </p:spPr>
        </p:sp>
        <p:sp>
          <p:nvSpPr>
            <p:cNvPr id="215" name="MMConnector"/>
            <p:cNvSpPr/>
            <p:nvPr/>
          </p:nvSpPr>
          <p:spPr>
            <a:xfrm>
              <a:off x="3846347" y="5655360"/>
              <a:ext cx="95872" cy="1086400"/>
            </a:xfrm>
            <a:custGeom>
              <a:avLst/>
              <a:gdLst/>
              <a:pathLst>
                <a:path w="95872" fill="none" h="1086400">
                  <a:moveTo>
                    <a:pt x="-47936" y="-543200"/>
                  </a:moveTo>
                  <a:lnTo>
                    <a:pt x="-17136" y="-543200"/>
                  </a:lnTo>
                  <a:cubicBezTo>
                    <a:pt x="3338" y="543200"/>
                    <a:pt x="3338" y="543200"/>
                    <a:pt x="47936" y="543200"/>
                  </a:cubicBezTo>
                </a:path>
              </a:pathLst>
            </a:custGeom>
            <a:noFill/>
            <a:ln w="2800" cap="rnd">
              <a:solidFill>
                <a:srgbClr val="454545"/>
              </a:solidFill>
              <a:round/>
            </a:ln>
          </p:spPr>
        </p:sp>
        <p:sp>
          <p:nvSpPr>
            <p:cNvPr id="217" name="MMConnector"/>
            <p:cNvSpPr/>
            <p:nvPr/>
          </p:nvSpPr>
          <p:spPr>
            <a:xfrm>
              <a:off x="4885818" y="6089360"/>
              <a:ext cx="95872" cy="218400"/>
            </a:xfrm>
            <a:custGeom>
              <a:avLst/>
              <a:gdLst/>
              <a:pathLst>
                <a:path w="95872" fill="none" h="218400">
                  <a:moveTo>
                    <a:pt x="-47936" y="109200"/>
                  </a:moveTo>
                  <a:lnTo>
                    <a:pt x="-17136" y="109200"/>
                  </a:lnTo>
                  <a:cubicBezTo>
                    <a:pt x="3338" y="-109200"/>
                    <a:pt x="3338" y="-109200"/>
                    <a:pt x="47936" y="-109200"/>
                  </a:cubicBezTo>
                </a:path>
              </a:pathLst>
            </a:custGeom>
            <a:noFill/>
            <a:ln w="2800" cap="rnd">
              <a:solidFill>
                <a:srgbClr val="454545"/>
              </a:solidFill>
              <a:round/>
            </a:ln>
          </p:spPr>
        </p:sp>
        <p:sp>
          <p:nvSpPr>
            <p:cNvPr id="219" name="MMConnector"/>
            <p:cNvSpPr/>
            <p:nvPr/>
          </p:nvSpPr>
          <p:spPr>
            <a:xfrm>
              <a:off x="4885818" y="6128560"/>
              <a:ext cx="95872" cy="140000"/>
            </a:xfrm>
            <a:custGeom>
              <a:avLst/>
              <a:gdLst/>
              <a:pathLst>
                <a:path w="95872" fill="none" h="140000">
                  <a:moveTo>
                    <a:pt x="-47936" y="70000"/>
                  </a:moveTo>
                  <a:lnTo>
                    <a:pt x="-17136" y="70000"/>
                  </a:lnTo>
                  <a:cubicBezTo>
                    <a:pt x="3338" y="-70000"/>
                    <a:pt x="3338" y="-70000"/>
                    <a:pt x="47936" y="-70000"/>
                  </a:cubicBezTo>
                </a:path>
              </a:pathLst>
            </a:custGeom>
            <a:noFill/>
            <a:ln w="2800" cap="rnd">
              <a:solidFill>
                <a:srgbClr val="454545"/>
              </a:solidFill>
              <a:round/>
            </a:ln>
          </p:spPr>
        </p:sp>
        <p:sp>
          <p:nvSpPr>
            <p:cNvPr id="221" name="MMConnector"/>
            <p:cNvSpPr/>
            <p:nvPr/>
          </p:nvSpPr>
          <p:spPr>
            <a:xfrm>
              <a:off x="4885818" y="6190160"/>
              <a:ext cx="95872" cy="16800"/>
            </a:xfrm>
            <a:custGeom>
              <a:avLst/>
              <a:gdLst/>
              <a:pathLst>
                <a:path w="95872" fill="none" h="16800">
                  <a:moveTo>
                    <a:pt x="-47936" y="8400"/>
                  </a:moveTo>
                  <a:lnTo>
                    <a:pt x="-17136" y="8400"/>
                  </a:lnTo>
                  <a:cubicBezTo>
                    <a:pt x="3338" y="-8400"/>
                    <a:pt x="3338" y="-8400"/>
                    <a:pt x="47936" y="-8400"/>
                  </a:cubicBezTo>
                </a:path>
              </a:pathLst>
            </a:custGeom>
            <a:noFill/>
            <a:ln w="2800" cap="rnd">
              <a:solidFill>
                <a:srgbClr val="454545"/>
              </a:solidFill>
              <a:round/>
            </a:ln>
          </p:spPr>
        </p:sp>
        <p:sp>
          <p:nvSpPr>
            <p:cNvPr id="223" name="MMConnector"/>
            <p:cNvSpPr/>
            <p:nvPr/>
          </p:nvSpPr>
          <p:spPr>
            <a:xfrm>
              <a:off x="4885818" y="6229360"/>
              <a:ext cx="95872" cy="61600"/>
            </a:xfrm>
            <a:custGeom>
              <a:avLst/>
              <a:gdLst/>
              <a:pathLst>
                <a:path w="95872" fill="none" h="61600">
                  <a:moveTo>
                    <a:pt x="-47936" y="-30800"/>
                  </a:moveTo>
                  <a:lnTo>
                    <a:pt x="-17136" y="-30800"/>
                  </a:lnTo>
                  <a:cubicBezTo>
                    <a:pt x="3338" y="30800"/>
                    <a:pt x="3338" y="30800"/>
                    <a:pt x="47936" y="30800"/>
                  </a:cubicBezTo>
                </a:path>
              </a:pathLst>
            </a:custGeom>
            <a:noFill/>
            <a:ln w="2800" cap="rnd">
              <a:solidFill>
                <a:srgbClr val="454545"/>
              </a:solidFill>
              <a:round/>
            </a:ln>
          </p:spPr>
        </p:sp>
        <p:sp>
          <p:nvSpPr>
            <p:cNvPr id="225" name="MMConnector"/>
            <p:cNvSpPr/>
            <p:nvPr/>
          </p:nvSpPr>
          <p:spPr>
            <a:xfrm>
              <a:off x="4885818" y="6268560"/>
              <a:ext cx="95872" cy="140000"/>
            </a:xfrm>
            <a:custGeom>
              <a:avLst/>
              <a:gdLst/>
              <a:pathLst>
                <a:path w="95872" fill="none" h="140000">
                  <a:moveTo>
                    <a:pt x="-47936" y="-70000"/>
                  </a:moveTo>
                  <a:lnTo>
                    <a:pt x="-17136" y="-70000"/>
                  </a:lnTo>
                  <a:cubicBezTo>
                    <a:pt x="3338" y="70000"/>
                    <a:pt x="3338" y="70000"/>
                    <a:pt x="47936" y="70000"/>
                  </a:cubicBezTo>
                </a:path>
              </a:pathLst>
            </a:custGeom>
            <a:noFill/>
            <a:ln w="2800" cap="rnd">
              <a:solidFill>
                <a:srgbClr val="454545"/>
              </a:solidFill>
              <a:round/>
            </a:ln>
          </p:spPr>
        </p:sp>
        <p:sp>
          <p:nvSpPr>
            <p:cNvPr id="227" name="MMConnector"/>
            <p:cNvSpPr/>
            <p:nvPr/>
          </p:nvSpPr>
          <p:spPr>
            <a:xfrm>
              <a:off x="4885818" y="6307760"/>
              <a:ext cx="95872" cy="218400"/>
            </a:xfrm>
            <a:custGeom>
              <a:avLst/>
              <a:gdLst/>
              <a:pathLst>
                <a:path w="95872" fill="none" h="218400">
                  <a:moveTo>
                    <a:pt x="-47936" y="-109200"/>
                  </a:moveTo>
                  <a:lnTo>
                    <a:pt x="-17136" y="-109200"/>
                  </a:lnTo>
                  <a:cubicBezTo>
                    <a:pt x="3338" y="109200"/>
                    <a:pt x="3338" y="109200"/>
                    <a:pt x="47936" y="109200"/>
                  </a:cubicBezTo>
                </a:path>
              </a:pathLst>
            </a:custGeom>
            <a:noFill/>
            <a:ln w="2800" cap="rnd">
              <a:solidFill>
                <a:srgbClr val="454545"/>
              </a:solidFill>
              <a:round/>
            </a:ln>
          </p:spPr>
        </p:sp>
        <p:sp>
          <p:nvSpPr>
            <p:cNvPr id="229" name="MMConnector"/>
            <p:cNvSpPr/>
            <p:nvPr/>
          </p:nvSpPr>
          <p:spPr>
            <a:xfrm>
              <a:off x="2521891" y="5073310"/>
              <a:ext cx="717523" cy="3000900"/>
            </a:xfrm>
            <a:custGeom>
              <a:avLst/>
              <a:gdLst/>
              <a:pathLst>
                <a:path w="717523" fill="none" h="3000900">
                  <a:moveTo>
                    <a:pt x="-213803" y="-1415050"/>
                  </a:moveTo>
                  <a:cubicBezTo>
                    <a:pt x="-183829" y="-393128"/>
                    <a:pt x="95750" y="1585850"/>
                    <a:pt x="503720" y="1585850"/>
                  </a:cubicBezTo>
                </a:path>
              </a:pathLst>
            </a:custGeom>
            <a:noFill/>
            <a:ln w="8400" cap="rnd">
              <a:solidFill>
                <a:srgbClr val="454545"/>
              </a:solidFill>
              <a:round/>
            </a:ln>
          </p:spPr>
        </p:sp>
        <p:sp>
          <p:nvSpPr>
            <p:cNvPr id="231" name="MMConnector"/>
            <p:cNvSpPr/>
            <p:nvPr/>
          </p:nvSpPr>
          <p:spPr>
            <a:xfrm>
              <a:off x="3655947" y="6659160"/>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06" name="SubTopic"/>
            <p:cNvSpPr/>
            <p:nvPr/>
          </p:nvSpPr>
          <p:spPr>
            <a:xfrm>
              <a:off x="3908283" y="59560"/>
              <a:ext cx="1439200" cy="194600"/>
            </a:xfrm>
            <a:custGeom>
              <a:avLst/>
              <a:gdLst>
                <a:gd fmla="*/ 19600 w 1439200" name="rtl"/>
                <a:gd fmla="*/ 8260 h 194600" name="rtt"/>
                <a:gd fmla="*/ 1419600 w 1439200" name="rtr"/>
                <a:gd fmla="*/ 187460 h 194600" name="rtb"/>
              </a:gdLst>
              <a:ahLst/>
              <a:cxnLst/>
              <a:rect b="rtb" r="rtr" t="rtt" l="rtl"/>
              <a:pathLst>
                <a:path stroke="false" w="1439200" h="194600">
                  <a:moveTo>
                    <a:pt x="0" y="0"/>
                  </a:moveTo>
                  <a:lnTo>
                    <a:pt x="1439200" y="0"/>
                  </a:lnTo>
                  <a:lnTo>
                    <a:pt x="1439200" y="194600"/>
                  </a:lnTo>
                  <a:lnTo>
                    <a:pt x="0" y="194600"/>
                  </a:lnTo>
                  <a:lnTo>
                    <a:pt x="0" y="0"/>
                  </a:lnTo>
                  <a:close/>
                </a:path>
                <a:path w="1439200" fill="none" h="194600">
                  <a:moveTo>
                    <a:pt x="0" y="194600"/>
                  </a:moveTo>
                  <a:lnTo>
                    <a:pt x="1439200" y="194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Scenario introduction: Ask a practical question, such as: How does a bank predict loan default risk based on customer information? How do e-commerce platforms recommend products based on user behavior? Elicit the importance of common methods of data mining.</a:t>
              </a:r>
            </a:p>
          </p:txBody>
        </p:sp>
        <p:sp>
          <p:nvSpPr>
            <p:cNvPr id="108" name="SubTopic"/>
            <p:cNvSpPr/>
            <p:nvPr/>
          </p:nvSpPr>
          <p:spPr>
            <a:xfrm>
              <a:off x="3908283" y="2723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Introducing the topic: Today we mainly study two common methods in data mining: decision tree and regression analysis.</a:t>
              </a:r>
            </a:p>
          </p:txBody>
        </p:sp>
        <p:sp>
          <p:nvSpPr>
            <p:cNvPr id="112" name="SubTopic"/>
            <p:cNvSpPr/>
            <p:nvPr/>
          </p:nvSpPr>
          <p:spPr>
            <a:xfrm>
              <a:off x="3779483" y="682560"/>
              <a:ext cx="800800" cy="60200"/>
            </a:xfrm>
            <a:custGeom>
              <a:avLst/>
              <a:gdLst>
                <a:gd fmla="*/ 19600 w 800800" name="rtl"/>
                <a:gd fmla="*/ 8260 h 60200" name="rtt"/>
                <a:gd fmla="*/ 781200 w 800800" name="rtr"/>
                <a:gd fmla="*/ 53060 h 60200" name="rtb"/>
              </a:gdLst>
              <a:ahLst/>
              <a:cxnLst/>
              <a:rect b="rtb" r="rtr" t="rtt" l="rtl"/>
              <a:pathLst>
                <a:path stroke="false" w="800800" h="60200">
                  <a:moveTo>
                    <a:pt x="0" y="0"/>
                  </a:moveTo>
                  <a:lnTo>
                    <a:pt x="800800" y="0"/>
                  </a:lnTo>
                  <a:lnTo>
                    <a:pt x="800800" y="60200"/>
                  </a:lnTo>
                  <a:lnTo>
                    <a:pt x="0" y="60200"/>
                  </a:lnTo>
                  <a:lnTo>
                    <a:pt x="0" y="0"/>
                  </a:lnTo>
                  <a:close/>
                </a:path>
                <a:path w="800800" fill="none" h="60200">
                  <a:moveTo>
                    <a:pt x="0" y="60200"/>
                  </a:moveTo>
                  <a:lnTo>
                    <a:pt x="8008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The meaning of decision tree (about 1 minute):</a:t>
              </a:r>
            </a:p>
          </p:txBody>
        </p:sp>
        <p:sp>
          <p:nvSpPr>
            <p:cNvPr id="114" name="SubTopic"/>
            <p:cNvSpPr/>
            <p:nvPr/>
          </p:nvSpPr>
          <p:spPr>
            <a:xfrm>
              <a:off x="4676155" y="4697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Definition: A decision tree is a tree structure that guides the decision-making process through a series of questions or conditions.</a:t>
              </a:r>
            </a:p>
          </p:txBody>
        </p:sp>
        <p:sp>
          <p:nvSpPr>
            <p:cNvPr id="116" name="SubTopic"/>
            <p:cNvSpPr/>
            <p:nvPr/>
          </p:nvSpPr>
          <p:spPr>
            <a:xfrm>
              <a:off x="4676155" y="5929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Visual explanation: It can be compared to the decision-making process in our daily life, where a decision is finally made through layers of screening.</a:t>
              </a:r>
            </a:p>
          </p:txBody>
        </p:sp>
        <p:sp>
          <p:nvSpPr>
            <p:cNvPr id="118" name="SubTopic"/>
            <p:cNvSpPr/>
            <p:nvPr/>
          </p:nvSpPr>
          <p:spPr>
            <a:xfrm>
              <a:off x="4676155" y="716160"/>
              <a:ext cx="1439200" cy="194600"/>
            </a:xfrm>
            <a:custGeom>
              <a:avLst/>
              <a:gdLst>
                <a:gd fmla="*/ 19600 w 1439200" name="rtl"/>
                <a:gd fmla="*/ 8260 h 194600" name="rtt"/>
                <a:gd fmla="*/ 1419600 w 1439200" name="rtr"/>
                <a:gd fmla="*/ 187460 h 194600" name="rtb"/>
              </a:gdLst>
              <a:ahLst/>
              <a:cxnLst/>
              <a:rect b="rtb" r="rtr" t="rtt" l="rtl"/>
              <a:pathLst>
                <a:path stroke="false" w="1439200" h="194600">
                  <a:moveTo>
                    <a:pt x="0" y="0"/>
                  </a:moveTo>
                  <a:lnTo>
                    <a:pt x="1439200" y="0"/>
                  </a:lnTo>
                  <a:lnTo>
                    <a:pt x="1439200" y="194600"/>
                  </a:lnTo>
                  <a:lnTo>
                    <a:pt x="0" y="194600"/>
                  </a:lnTo>
                  <a:lnTo>
                    <a:pt x="0" y="0"/>
                  </a:lnTo>
                  <a:close/>
                </a:path>
                <a:path w="1439200" fill="none" h="194600">
                  <a:moveTo>
                    <a:pt x="0" y="194600"/>
                  </a:moveTo>
                  <a:lnTo>
                    <a:pt x="1439200" y="194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The decision tree is like a wise "guiding tree". It stands in the forest of data and helps us guide the direction and find the answers we want. Imagine you are standing at an unfamiliar intersection and want to go to a specific destination but don't know where to go. At this time, if a "guiding tree" appears in front of you, what will it do?</a:t>
              </a:r>
            </a:p>
          </p:txBody>
        </p:sp>
        <p:sp>
          <p:nvSpPr>
            <p:cNvPr id="120" name="SubTopic"/>
            <p:cNvSpPr/>
            <p:nvPr/>
          </p:nvSpPr>
          <p:spPr>
            <a:xfrm>
              <a:off x="3779483" y="1113760"/>
              <a:ext cx="879200" cy="60200"/>
            </a:xfrm>
            <a:custGeom>
              <a:avLst/>
              <a:gdLst>
                <a:gd fmla="*/ 19600 w 879200" name="rtl"/>
                <a:gd fmla="*/ 8260 h 60200" name="rtt"/>
                <a:gd fmla="*/ 859600 w 879200" name="rtr"/>
                <a:gd fmla="*/ 53060 h 60200" name="rtb"/>
              </a:gdLst>
              <a:ahLst/>
              <a:cxnLst/>
              <a:rect b="rtb" r="rtr" t="rtt" l="rtl"/>
              <a:pathLst>
                <a:path stroke="false" w="879200" h="60200">
                  <a:moveTo>
                    <a:pt x="0" y="0"/>
                  </a:moveTo>
                  <a:lnTo>
                    <a:pt x="879200" y="0"/>
                  </a:lnTo>
                  <a:lnTo>
                    <a:pt x="879200" y="60200"/>
                  </a:lnTo>
                  <a:lnTo>
                    <a:pt x="0" y="60200"/>
                  </a:lnTo>
                  <a:lnTo>
                    <a:pt x="0" y="0"/>
                  </a:lnTo>
                  <a:close/>
                </a:path>
                <a:path w="879200" fill="none" h="60200">
                  <a:moveTo>
                    <a:pt x="0" y="60200"/>
                  </a:moveTo>
                  <a:lnTo>
                    <a:pt x="879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Components of a decision tree (about 1.5 minutes):</a:t>
              </a:r>
            </a:p>
          </p:txBody>
        </p:sp>
        <p:sp>
          <p:nvSpPr>
            <p:cNvPr id="122" name="SubTopic"/>
            <p:cNvSpPr/>
            <p:nvPr/>
          </p:nvSpPr>
          <p:spPr>
            <a:xfrm>
              <a:off x="4754555" y="928960"/>
              <a:ext cx="1041600" cy="60200"/>
            </a:xfrm>
            <a:custGeom>
              <a:avLst/>
              <a:gdLst>
                <a:gd fmla="*/ 19600 w 1041600" name="rtl"/>
                <a:gd fmla="*/ 8260 h 60200" name="rtt"/>
                <a:gd fmla="*/ 1022000 w 1041600" name="rtr"/>
                <a:gd fmla="*/ 53060 h 60200" name="rtb"/>
              </a:gdLst>
              <a:ahLst/>
              <a:cxnLst/>
              <a:rect b="rtb" r="rtr" t="rtt" l="rtl"/>
              <a:pathLst>
                <a:path stroke="false" w="1041600" h="60200">
                  <a:moveTo>
                    <a:pt x="0" y="0"/>
                  </a:moveTo>
                  <a:lnTo>
                    <a:pt x="1041600" y="0"/>
                  </a:lnTo>
                  <a:lnTo>
                    <a:pt x="1041600" y="60200"/>
                  </a:lnTo>
                  <a:lnTo>
                    <a:pt x="0" y="60200"/>
                  </a:lnTo>
                  <a:lnTo>
                    <a:pt x="0" y="0"/>
                  </a:lnTo>
                  <a:close/>
                </a:path>
                <a:path w="1041600" fill="none" h="60200">
                  <a:moveTo>
                    <a:pt x="0" y="60200"/>
                  </a:moveTo>
                  <a:lnTo>
                    <a:pt x="10416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(1) Decision node: The node that determines the next branch.</a:t>
              </a:r>
            </a:p>
          </p:txBody>
        </p:sp>
        <p:sp>
          <p:nvSpPr>
            <p:cNvPr id="124" name="SubTopic"/>
            <p:cNvSpPr/>
            <p:nvPr/>
          </p:nvSpPr>
          <p:spPr>
            <a:xfrm>
              <a:off x="4754555" y="10073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(2) Plan branch: The branch derived from the decision node represents different decision plans.</a:t>
              </a:r>
            </a:p>
          </p:txBody>
        </p:sp>
        <p:sp>
          <p:nvSpPr>
            <p:cNvPr id="126" name="SubTopic"/>
            <p:cNvSpPr/>
            <p:nvPr/>
          </p:nvSpPr>
          <p:spPr>
            <a:xfrm>
              <a:off x="4754555" y="11305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(3) Status node: A node that represents the decision result or status, which can be an intermediate result or a final result.</a:t>
              </a:r>
            </a:p>
          </p:txBody>
        </p:sp>
        <p:sp>
          <p:nvSpPr>
            <p:cNvPr id="128" name="SubTopic"/>
            <p:cNvSpPr/>
            <p:nvPr/>
          </p:nvSpPr>
          <p:spPr>
            <a:xfrm>
              <a:off x="4754555" y="12537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(4) Probability branch: Connects state nodes and represents the probability of different states occurring.</a:t>
              </a:r>
            </a:p>
          </p:txBody>
        </p:sp>
        <p:sp>
          <p:nvSpPr>
            <p:cNvPr id="132" name="SubTopic"/>
            <p:cNvSpPr/>
            <p:nvPr/>
          </p:nvSpPr>
          <p:spPr>
            <a:xfrm>
              <a:off x="3779483" y="1673760"/>
              <a:ext cx="859600" cy="60200"/>
            </a:xfrm>
            <a:custGeom>
              <a:avLst/>
              <a:gdLst>
                <a:gd fmla="*/ 19600 w 859600" name="rtl"/>
                <a:gd fmla="*/ 8260 h 60200" name="rtt"/>
                <a:gd fmla="*/ 840000 w 859600" name="rtr"/>
                <a:gd fmla="*/ 53060 h 60200" name="rtb"/>
              </a:gdLst>
              <a:ahLst/>
              <a:cxnLst/>
              <a:rect b="rtb" r="rtr" t="rtt" l="rtl"/>
              <a:pathLst>
                <a:path stroke="false" w="859600" h="60200">
                  <a:moveTo>
                    <a:pt x="0" y="0"/>
                  </a:moveTo>
                  <a:lnTo>
                    <a:pt x="859600" y="0"/>
                  </a:lnTo>
                  <a:lnTo>
                    <a:pt x="859600" y="60200"/>
                  </a:lnTo>
                  <a:lnTo>
                    <a:pt x="0" y="60200"/>
                  </a:lnTo>
                  <a:lnTo>
                    <a:pt x="0" y="0"/>
                  </a:lnTo>
                  <a:close/>
                </a:path>
                <a:path w="859600" fill="none" h="60200">
                  <a:moveTo>
                    <a:pt x="0" y="60200"/>
                  </a:moveTo>
                  <a:lnTo>
                    <a:pt x="8596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Decision tree construction steps (about 1 minute):</a:t>
              </a:r>
            </a:p>
          </p:txBody>
        </p:sp>
        <p:sp>
          <p:nvSpPr>
            <p:cNvPr id="134" name="SubTopic"/>
            <p:cNvSpPr/>
            <p:nvPr/>
          </p:nvSpPr>
          <p:spPr>
            <a:xfrm>
              <a:off x="4734955" y="13769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The first step is to draw a tree diagram and arrange each scheme and the various natural states of each scheme according to the known conditions.</a:t>
              </a:r>
            </a:p>
          </p:txBody>
        </p:sp>
        <p:sp>
          <p:nvSpPr>
            <p:cNvPr id="136" name="SubTopic"/>
            <p:cNvSpPr/>
            <p:nvPr/>
          </p:nvSpPr>
          <p:spPr>
            <a:xfrm>
              <a:off x="4734955" y="15001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In the second step, mark the probability and profit and loss value of each state on the probability branch.</a:t>
              </a:r>
            </a:p>
          </p:txBody>
        </p:sp>
        <p:sp>
          <p:nvSpPr>
            <p:cNvPr id="138" name="SubTopic"/>
            <p:cNvSpPr/>
            <p:nvPr/>
          </p:nvSpPr>
          <p:spPr>
            <a:xfrm>
              <a:off x="4734955" y="16233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The third step is to calculate the expected value of each plan and mark it on the state node corresponding to the plan.</a:t>
              </a:r>
            </a:p>
          </p:txBody>
        </p:sp>
        <p:sp>
          <p:nvSpPr>
            <p:cNvPr id="140" name="SubTopic"/>
            <p:cNvSpPr/>
            <p:nvPr/>
          </p:nvSpPr>
          <p:spPr>
            <a:xfrm>
              <a:off x="4734955" y="1746560"/>
              <a:ext cx="1439200" cy="239400"/>
            </a:xfrm>
            <a:custGeom>
              <a:avLst/>
              <a:gdLst>
                <a:gd fmla="*/ 19600 w 1439200" name="rtl"/>
                <a:gd fmla="*/ 8260 h 239400" name="rtt"/>
                <a:gd fmla="*/ 1419600 w 1439200" name="rtr"/>
                <a:gd fmla="*/ 232260 h 239400" name="rtb"/>
              </a:gdLst>
              <a:ahLst/>
              <a:cxnLst/>
              <a:rect b="rtb" r="rtr" t="rtt" l="rtl"/>
              <a:pathLst>
                <a:path stroke="false" w="1439200" h="239400">
                  <a:moveTo>
                    <a:pt x="0" y="0"/>
                  </a:moveTo>
                  <a:lnTo>
                    <a:pt x="1439200" y="0"/>
                  </a:lnTo>
                  <a:lnTo>
                    <a:pt x="1439200" y="239400"/>
                  </a:lnTo>
                  <a:lnTo>
                    <a:pt x="0" y="239400"/>
                  </a:lnTo>
                  <a:lnTo>
                    <a:pt x="0" y="0"/>
                  </a:lnTo>
                  <a:close/>
                </a:path>
                <a:path w="1439200" fill="none" h="239400">
                  <a:moveTo>
                    <a:pt x="0" y="239400"/>
                  </a:moveTo>
                  <a:lnTo>
                    <a:pt x="1439200" y="2394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The fourth step is to perform pruning (pruning is one of the ways to stop branching in a decision tree. In order to avoid overfitting, the generated tree needs to be pruned to remove some unnecessary nodes), compare the expected values ​​of each solution, and Mark it on the plan branch, and the last remaining plan with a small expected value (i.e., pruning out inferior plans) is the best plan.</a:t>
              </a:r>
            </a:p>
          </p:txBody>
        </p:sp>
        <p:sp>
          <p:nvSpPr>
            <p:cNvPr id="142" name="SubTopic"/>
            <p:cNvSpPr/>
            <p:nvPr/>
          </p:nvSpPr>
          <p:spPr>
            <a:xfrm>
              <a:off x="3779483" y="2172160"/>
              <a:ext cx="1162000" cy="60200"/>
            </a:xfrm>
            <a:custGeom>
              <a:avLst/>
              <a:gdLst>
                <a:gd fmla="*/ 19600 w 1162000" name="rtl"/>
                <a:gd fmla="*/ 8260 h 60200" name="rtt"/>
                <a:gd fmla="*/ 1142400 w 1162000" name="rtr"/>
                <a:gd fmla="*/ 53060 h 60200" name="rtb"/>
              </a:gdLst>
              <a:ahLst/>
              <a:cxnLst/>
              <a:rect b="rtb" r="rtr" t="rtt" l="rtl"/>
              <a:pathLst>
                <a:path stroke="false" w="1162000" h="60200">
                  <a:moveTo>
                    <a:pt x="0" y="0"/>
                  </a:moveTo>
                  <a:lnTo>
                    <a:pt x="1162000" y="0"/>
                  </a:lnTo>
                  <a:lnTo>
                    <a:pt x="1162000" y="60200"/>
                  </a:lnTo>
                  <a:lnTo>
                    <a:pt x="0" y="60200"/>
                  </a:lnTo>
                  <a:lnTo>
                    <a:pt x="0" y="0"/>
                  </a:lnTo>
                  <a:close/>
                </a:path>
                <a:path w="1162000" fill="none" h="60200">
                  <a:moveTo>
                    <a:pt x="0" y="60200"/>
                  </a:moveTo>
                  <a:lnTo>
                    <a:pt x="11620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Advantages and disadvantages of decision trees (about 0.5 minutes):</a:t>
              </a:r>
            </a:p>
          </p:txBody>
        </p:sp>
        <p:sp>
          <p:nvSpPr>
            <p:cNvPr id="144" name="SubTopic"/>
            <p:cNvSpPr/>
            <p:nvPr/>
          </p:nvSpPr>
          <p:spPr>
            <a:xfrm>
              <a:off x="5037355" y="20041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Advantages: Intuitive, easy to understand, highly interpretable, and can handle numerical and categorical data.</a:t>
              </a:r>
            </a:p>
          </p:txBody>
        </p:sp>
        <p:sp>
          <p:nvSpPr>
            <p:cNvPr id="146" name="SubTopic"/>
            <p:cNvSpPr/>
            <p:nvPr/>
          </p:nvSpPr>
          <p:spPr>
            <a:xfrm>
              <a:off x="5037355" y="21273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Disadvantages: prone to overfitting, sensitive to outliers, lack of smoothness and bias towards selecting features with more eigenvalues.</a:t>
              </a:r>
            </a:p>
          </p:txBody>
        </p:sp>
        <p:sp>
          <p:nvSpPr>
            <p:cNvPr id="148" name="SubTopic"/>
            <p:cNvSpPr/>
            <p:nvPr/>
          </p:nvSpPr>
          <p:spPr>
            <a:xfrm>
              <a:off x="5037355" y="22505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In practical applications, it is necessary to choose whether to use a decision tree and how to optimize it based on specific scenarios and needs.</a:t>
              </a:r>
            </a:p>
          </p:txBody>
        </p:sp>
        <p:sp>
          <p:nvSpPr>
            <p:cNvPr id="150" name="SubTopic"/>
            <p:cNvSpPr/>
            <p:nvPr/>
          </p:nvSpPr>
          <p:spPr>
            <a:xfrm>
              <a:off x="3779483" y="2891760"/>
              <a:ext cx="1397200" cy="60200"/>
            </a:xfrm>
            <a:custGeom>
              <a:avLst/>
              <a:gdLst>
                <a:gd fmla="*/ 19600 w 1397200" name="rtl"/>
                <a:gd fmla="*/ 8260 h 60200" name="rtt"/>
                <a:gd fmla="*/ 1377600 w 1397200" name="rtr"/>
                <a:gd fmla="*/ 53060 h 60200" name="rtb"/>
              </a:gdLst>
              <a:ahLst/>
              <a:cxnLst/>
              <a:rect b="rtb" r="rtr" t="rtt" l="rtl"/>
              <a:pathLst>
                <a:path stroke="false" w="1397200" h="60200">
                  <a:moveTo>
                    <a:pt x="0" y="0"/>
                  </a:moveTo>
                  <a:lnTo>
                    <a:pt x="1397200" y="0"/>
                  </a:lnTo>
                  <a:lnTo>
                    <a:pt x="1397200" y="60200"/>
                  </a:lnTo>
                  <a:lnTo>
                    <a:pt x="0" y="60200"/>
                  </a:lnTo>
                  <a:lnTo>
                    <a:pt x="0" y="0"/>
                  </a:lnTo>
                  <a:close/>
                </a:path>
                <a:path w="1397200" fill="none" h="60200">
                  <a:moveTo>
                    <a:pt x="0" y="60200"/>
                  </a:moveTo>
                  <a:lnTo>
                    <a:pt x="1397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The scope of application and common methods of decision trees (about 2 minutes):</a:t>
              </a:r>
            </a:p>
          </p:txBody>
        </p:sp>
        <p:sp>
          <p:nvSpPr>
            <p:cNvPr id="152" name="SubTopic"/>
            <p:cNvSpPr/>
            <p:nvPr/>
          </p:nvSpPr>
          <p:spPr>
            <a:xfrm>
              <a:off x="5272555" y="23737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Scope of application: Suitable for classification and prediction problems, especially when the feature selection is clear and the data size is moderate.</a:t>
              </a:r>
            </a:p>
          </p:txBody>
        </p:sp>
        <p:sp>
          <p:nvSpPr>
            <p:cNvPr id="154" name="SubTopic"/>
            <p:cNvSpPr/>
            <p:nvPr/>
          </p:nvSpPr>
          <p:spPr>
            <a:xfrm>
              <a:off x="5272555" y="2860960"/>
              <a:ext cx="476000" cy="60200"/>
            </a:xfrm>
            <a:custGeom>
              <a:avLst/>
              <a:gdLst>
                <a:gd fmla="*/ 19600 w 476000" name="rtl"/>
                <a:gd fmla="*/ 8260 h 60200" name="rtt"/>
                <a:gd fmla="*/ 456400 w 476000" name="rtr"/>
                <a:gd fmla="*/ 53060 h 60200" name="rtb"/>
              </a:gdLst>
              <a:ahLst/>
              <a:cxnLst/>
              <a:rect b="rtb" r="rtr" t="rtt" l="rtl"/>
              <a:pathLst>
                <a:path stroke="false" w="476000" h="60200">
                  <a:moveTo>
                    <a:pt x="0" y="0"/>
                  </a:moveTo>
                  <a:lnTo>
                    <a:pt x="476000" y="0"/>
                  </a:lnTo>
                  <a:lnTo>
                    <a:pt x="476000" y="60200"/>
                  </a:lnTo>
                  <a:lnTo>
                    <a:pt x="0" y="60200"/>
                  </a:lnTo>
                  <a:lnTo>
                    <a:pt x="0" y="0"/>
                  </a:lnTo>
                  <a:close/>
                </a:path>
                <a:path w="476000" fill="none" h="60200">
                  <a:moveTo>
                    <a:pt x="0" y="60200"/>
                  </a:moveTo>
                  <a:lnTo>
                    <a:pt x="4760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Commonly used methods:</a:t>
              </a:r>
            </a:p>
          </p:txBody>
        </p:sp>
        <p:sp>
          <p:nvSpPr>
            <p:cNvPr id="156" name="SubTopic"/>
            <p:cNvSpPr/>
            <p:nvPr/>
          </p:nvSpPr>
          <p:spPr>
            <a:xfrm>
              <a:off x="5844427" y="24969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1. C&amp;R tree (Classification and Regression Tree): The reasoning process is completely based on the value characteristics of attribute variables. It is easy to understand and can be used for both classification and regression.</a:t>
              </a:r>
            </a:p>
          </p:txBody>
        </p:sp>
        <p:sp>
          <p:nvSpPr>
            <p:cNvPr id="158" name="SubTopic"/>
            <p:cNvSpPr/>
            <p:nvPr/>
          </p:nvSpPr>
          <p:spPr>
            <a:xfrm>
              <a:off x="5844427" y="26649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2.QUEST decision tree: A fast, unbiased, and effective statistical tree that uses a technology called "quick segmentation" to speed up the decision tree construction process and is especially suitable for processing large data sets.</a:t>
              </a:r>
            </a:p>
          </p:txBody>
        </p:sp>
        <p:sp>
          <p:nvSpPr>
            <p:cNvPr id="160" name="SubTopic"/>
            <p:cNvSpPr/>
            <p:nvPr/>
          </p:nvSpPr>
          <p:spPr>
            <a:xfrm>
              <a:off x="5844427" y="2832960"/>
              <a:ext cx="1439200" cy="194600"/>
            </a:xfrm>
            <a:custGeom>
              <a:avLst/>
              <a:gdLst>
                <a:gd fmla="*/ 19600 w 1439200" name="rtl"/>
                <a:gd fmla="*/ 8260 h 194600" name="rtt"/>
                <a:gd fmla="*/ 1419600 w 1439200" name="rtr"/>
                <a:gd fmla="*/ 187460 h 194600" name="rtb"/>
              </a:gdLst>
              <a:ahLst/>
              <a:cxnLst/>
              <a:rect b="rtb" r="rtr" t="rtt" l="rtl"/>
              <a:pathLst>
                <a:path stroke="false" w="1439200" h="194600">
                  <a:moveTo>
                    <a:pt x="0" y="0"/>
                  </a:moveTo>
                  <a:lnTo>
                    <a:pt x="1439200" y="0"/>
                  </a:lnTo>
                  <a:lnTo>
                    <a:pt x="1439200" y="194600"/>
                  </a:lnTo>
                  <a:lnTo>
                    <a:pt x="0" y="194600"/>
                  </a:lnTo>
                  <a:lnTo>
                    <a:pt x="0" y="0"/>
                  </a:lnTo>
                  <a:close/>
                </a:path>
                <a:path w="1439200" fill="none" h="194600">
                  <a:moveTo>
                    <a:pt x="0" y="194600"/>
                  </a:moveTo>
                  <a:lnTo>
                    <a:pt x="1439200" y="194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3. CHAID decision tree: The decision tree algorithm based on the chi-square test is suitable for classification problems, especially when the target variable is a categorical variable. It is widely used in marketing, customer segmentation and other fields.</a:t>
              </a:r>
            </a:p>
          </p:txBody>
        </p:sp>
        <p:sp>
          <p:nvSpPr>
            <p:cNvPr id="162" name="SubTopic"/>
            <p:cNvSpPr/>
            <p:nvPr/>
          </p:nvSpPr>
          <p:spPr>
            <a:xfrm>
              <a:off x="5844427" y="30457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4.C5.0 decision tree: An improved version of C4.5, with optimized execution efficiency and memory usage, higher efficiency, and stronger ability to process large data sets. It is widely used in credit assessment, disease diagnosis and other fields.</a:t>
              </a:r>
            </a:p>
          </p:txBody>
        </p:sp>
        <p:sp>
          <p:nvSpPr>
            <p:cNvPr id="164" name="SubTopic"/>
            <p:cNvSpPr/>
            <p:nvPr/>
          </p:nvSpPr>
          <p:spPr>
            <a:xfrm>
              <a:off x="5272555" y="3364960"/>
              <a:ext cx="173600" cy="60200"/>
            </a:xfrm>
            <a:custGeom>
              <a:avLst/>
              <a:gdLst>
                <a:gd fmla="*/ 19600 w 173600" name="rtl"/>
                <a:gd fmla="*/ 8260 h 60200" name="rtt"/>
                <a:gd fmla="*/ 154000 w 173600" name="rtr"/>
                <a:gd fmla="*/ 53060 h 60200" name="rtb"/>
              </a:gdLst>
              <a:ahLst/>
              <a:cxnLst/>
              <a:rect b="rtb" r="rtr" t="rtt" l="rtl"/>
              <a:pathLst>
                <a:path stroke="false" w="173600" h="60200">
                  <a:moveTo>
                    <a:pt x="0" y="0"/>
                  </a:moveTo>
                  <a:lnTo>
                    <a:pt x="173600" y="0"/>
                  </a:lnTo>
                  <a:lnTo>
                    <a:pt x="173600" y="60200"/>
                  </a:lnTo>
                  <a:lnTo>
                    <a:pt x="0" y="60200"/>
                  </a:lnTo>
                  <a:lnTo>
                    <a:pt x="0" y="0"/>
                  </a:lnTo>
                  <a:close/>
                </a:path>
                <a:path w="173600" fill="none" h="60200">
                  <a:moveTo>
                    <a:pt x="0" y="60200"/>
                  </a:moveTo>
                  <a:lnTo>
                    <a:pt x="1736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Expand</a:t>
              </a:r>
            </a:p>
          </p:txBody>
        </p:sp>
        <p:sp>
          <p:nvSpPr>
            <p:cNvPr id="166" name="SubTopic"/>
            <p:cNvSpPr/>
            <p:nvPr/>
          </p:nvSpPr>
          <p:spPr>
            <a:xfrm>
              <a:off x="5542027" y="32137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In project management and risk analysis, decision trees and EMV are often used together.</a:t>
              </a:r>
            </a:p>
          </p:txBody>
        </p:sp>
        <p:sp>
          <p:nvSpPr>
            <p:cNvPr id="168" name="SubTopic"/>
            <p:cNvSpPr/>
            <p:nvPr/>
          </p:nvSpPr>
          <p:spPr>
            <a:xfrm>
              <a:off x="5542027" y="3336960"/>
              <a:ext cx="1439200" cy="194600"/>
            </a:xfrm>
            <a:custGeom>
              <a:avLst/>
              <a:gdLst>
                <a:gd fmla="*/ 19600 w 1439200" name="rtl"/>
                <a:gd fmla="*/ 8260 h 194600" name="rtt"/>
                <a:gd fmla="*/ 1419600 w 1439200" name="rtr"/>
                <a:gd fmla="*/ 187460 h 194600" name="rtb"/>
              </a:gdLst>
              <a:ahLst/>
              <a:cxnLst/>
              <a:rect b="rtb" r="rtr" t="rtt" l="rtl"/>
              <a:pathLst>
                <a:path stroke="false" w="1439200" h="194600">
                  <a:moveTo>
                    <a:pt x="0" y="0"/>
                  </a:moveTo>
                  <a:lnTo>
                    <a:pt x="1439200" y="0"/>
                  </a:lnTo>
                  <a:lnTo>
                    <a:pt x="1439200" y="194600"/>
                  </a:lnTo>
                  <a:lnTo>
                    <a:pt x="0" y="194600"/>
                  </a:lnTo>
                  <a:lnTo>
                    <a:pt x="0" y="0"/>
                  </a:lnTo>
                  <a:close/>
                </a:path>
                <a:path w="1439200" fill="none" h="194600">
                  <a:moveTo>
                    <a:pt x="0" y="194600"/>
                  </a:moveTo>
                  <a:lnTo>
                    <a:pt x="1439200" y="194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Decision trees help decision-makers understand problems more clearly by graphically displaying the decision-making process and results; while EMV uses quantitative analysis to help decision-makers evaluate risks more comprehensively, objectively and specifically and make optimal decisions.</a:t>
              </a:r>
            </a:p>
          </p:txBody>
        </p:sp>
        <p:sp>
          <p:nvSpPr>
            <p:cNvPr id="172" name="SubTopic"/>
            <p:cNvSpPr/>
            <p:nvPr/>
          </p:nvSpPr>
          <p:spPr>
            <a:xfrm>
              <a:off x="3894283" y="3965560"/>
              <a:ext cx="907200" cy="60200"/>
            </a:xfrm>
            <a:custGeom>
              <a:avLst/>
              <a:gdLst>
                <a:gd fmla="*/ 19600 w 907200" name="rtl"/>
                <a:gd fmla="*/ 8260 h 60200" name="rtt"/>
                <a:gd fmla="*/ 887600 w 907200" name="rtr"/>
                <a:gd fmla="*/ 53060 h 60200" name="rtb"/>
              </a:gdLst>
              <a:ahLst/>
              <a:cxnLst/>
              <a:rect b="rtb" r="rtr" t="rtt" l="rtl"/>
              <a:pathLst>
                <a:path stroke="false" w="907200" h="60200">
                  <a:moveTo>
                    <a:pt x="0" y="0"/>
                  </a:moveTo>
                  <a:lnTo>
                    <a:pt x="907200" y="0"/>
                  </a:lnTo>
                  <a:lnTo>
                    <a:pt x="907200" y="60200"/>
                  </a:lnTo>
                  <a:lnTo>
                    <a:pt x="0" y="60200"/>
                  </a:lnTo>
                  <a:lnTo>
                    <a:pt x="0" y="0"/>
                  </a:lnTo>
                  <a:close/>
                </a:path>
                <a:path w="907200" fill="none" h="60200">
                  <a:moveTo>
                    <a:pt x="0" y="60200"/>
                  </a:moveTo>
                  <a:lnTo>
                    <a:pt x="907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The meaning of regression analysis (about 1 minute):</a:t>
              </a:r>
            </a:p>
          </p:txBody>
        </p:sp>
        <p:sp>
          <p:nvSpPr>
            <p:cNvPr id="174" name="SubTopic"/>
            <p:cNvSpPr/>
            <p:nvPr/>
          </p:nvSpPr>
          <p:spPr>
            <a:xfrm>
              <a:off x="4897355" y="3623960"/>
              <a:ext cx="1439200" cy="194600"/>
            </a:xfrm>
            <a:custGeom>
              <a:avLst/>
              <a:gdLst>
                <a:gd fmla="*/ 19600 w 1439200" name="rtl"/>
                <a:gd fmla="*/ 8260 h 194600" name="rtt"/>
                <a:gd fmla="*/ 1419600 w 1439200" name="rtr"/>
                <a:gd fmla="*/ 187460 h 194600" name="rtb"/>
              </a:gdLst>
              <a:ahLst/>
              <a:cxnLst/>
              <a:rect b="rtb" r="rtr" t="rtt" l="rtl"/>
              <a:pathLst>
                <a:path stroke="false" w="1439200" h="194600">
                  <a:moveTo>
                    <a:pt x="0" y="0"/>
                  </a:moveTo>
                  <a:lnTo>
                    <a:pt x="1439200" y="0"/>
                  </a:lnTo>
                  <a:lnTo>
                    <a:pt x="1439200" y="194600"/>
                  </a:lnTo>
                  <a:lnTo>
                    <a:pt x="0" y="194600"/>
                  </a:lnTo>
                  <a:lnTo>
                    <a:pt x="0" y="0"/>
                  </a:lnTo>
                  <a:close/>
                </a:path>
                <a:path w="1439200" fill="none" h="194600">
                  <a:moveTo>
                    <a:pt x="0" y="194600"/>
                  </a:moveTo>
                  <a:lnTo>
                    <a:pt x="1439200" y="194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Regression analysis is a method of statistically analyzing data. It mainly studies how one or more independent variables (also called predictor variables, explanatory variables or independent variables) affect the dependent variable (also called the response variable, explained variable or changes in the dependent variable).</a:t>
              </a:r>
            </a:p>
          </p:txBody>
        </p:sp>
        <p:sp>
          <p:nvSpPr>
            <p:cNvPr id="176" name="SubTopic"/>
            <p:cNvSpPr/>
            <p:nvPr/>
          </p:nvSpPr>
          <p:spPr>
            <a:xfrm>
              <a:off x="4897355" y="38367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Simply put, regression analysis attempts to find a mathematical relationship or model between the independent variables and the dependent variable so that the value of the dependent variable can be predicted based on the value of the independent variable.</a:t>
              </a:r>
            </a:p>
          </p:txBody>
        </p:sp>
        <p:sp>
          <p:nvSpPr>
            <p:cNvPr id="178" name="SubTopic"/>
            <p:cNvSpPr/>
            <p:nvPr/>
          </p:nvSpPr>
          <p:spPr>
            <a:xfrm>
              <a:off x="4897355" y="41279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Regression analysis is widely used in various fields, such as economics, sociology, medicine, engineering, etc. For example:</a:t>
              </a:r>
            </a:p>
          </p:txBody>
        </p:sp>
        <p:sp>
          <p:nvSpPr>
            <p:cNvPr id="182" name="SubTopic"/>
            <p:cNvSpPr/>
            <p:nvPr/>
          </p:nvSpPr>
          <p:spPr>
            <a:xfrm>
              <a:off x="6432427" y="40047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In economics, regression analysis can be used to study the relationship between economic variables such as income, consumption, and investment;</a:t>
              </a:r>
            </a:p>
          </p:txBody>
        </p:sp>
        <p:sp>
          <p:nvSpPr>
            <p:cNvPr id="184" name="SubTopic"/>
            <p:cNvSpPr/>
            <p:nvPr/>
          </p:nvSpPr>
          <p:spPr>
            <a:xfrm>
              <a:off x="6432427" y="41279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In medicine, it can be used to study the impact of drug dosage, patient weight, condition and other factors on the therapeutic effect;</a:t>
              </a:r>
            </a:p>
          </p:txBody>
        </p:sp>
        <p:sp>
          <p:nvSpPr>
            <p:cNvPr id="186" name="SubTopic"/>
            <p:cNvSpPr/>
            <p:nvPr/>
          </p:nvSpPr>
          <p:spPr>
            <a:xfrm>
              <a:off x="6432427" y="42511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In engineering, it can be used to study the impact of material properties, process parameters and other factors on product quality.</a:t>
              </a:r>
            </a:p>
          </p:txBody>
        </p:sp>
        <p:sp>
          <p:nvSpPr>
            <p:cNvPr id="188" name="SubTopic"/>
            <p:cNvSpPr/>
            <p:nvPr/>
          </p:nvSpPr>
          <p:spPr>
            <a:xfrm>
              <a:off x="3894283" y="4755160"/>
              <a:ext cx="935200" cy="60200"/>
            </a:xfrm>
            <a:custGeom>
              <a:avLst/>
              <a:gdLst>
                <a:gd fmla="*/ 19600 w 935200" name="rtl"/>
                <a:gd fmla="*/ 8260 h 60200" name="rtt"/>
                <a:gd fmla="*/ 915600 w 935200" name="rtr"/>
                <a:gd fmla="*/ 53060 h 60200" name="rtb"/>
              </a:gdLst>
              <a:ahLst/>
              <a:cxnLst/>
              <a:rect b="rtb" r="rtr" t="rtt" l="rtl"/>
              <a:pathLst>
                <a:path stroke="false" w="935200" h="60200">
                  <a:moveTo>
                    <a:pt x="0" y="0"/>
                  </a:moveTo>
                  <a:lnTo>
                    <a:pt x="935200" y="0"/>
                  </a:lnTo>
                  <a:lnTo>
                    <a:pt x="935200" y="60200"/>
                  </a:lnTo>
                  <a:lnTo>
                    <a:pt x="0" y="60200"/>
                  </a:lnTo>
                  <a:lnTo>
                    <a:pt x="0" y="0"/>
                  </a:lnTo>
                  <a:close/>
                </a:path>
                <a:path w="935200" fill="none" h="60200">
                  <a:moveTo>
                    <a:pt x="0" y="60200"/>
                  </a:moveTo>
                  <a:lnTo>
                    <a:pt x="935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Classification of regression analysis (about 2 minutes):</a:t>
              </a:r>
            </a:p>
          </p:txBody>
        </p:sp>
        <p:sp>
          <p:nvSpPr>
            <p:cNvPr id="190" name="SubTopic"/>
            <p:cNvSpPr/>
            <p:nvPr/>
          </p:nvSpPr>
          <p:spPr>
            <a:xfrm>
              <a:off x="4925355" y="43743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(1) Linear regression: There is a linear relationship between the independent variable and the dependent variable, which is the simplest and most commonly used type.</a:t>
              </a:r>
            </a:p>
          </p:txBody>
        </p:sp>
        <p:sp>
          <p:nvSpPr>
            <p:cNvPr id="192" name="SubTopic"/>
            <p:cNvSpPr/>
            <p:nvPr/>
          </p:nvSpPr>
          <p:spPr>
            <a:xfrm>
              <a:off x="4925355" y="44975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(2) Logistic regression: Mainly used for classification problems, predicting the probability of an event, and mapping the results of linear regression to between 0-1 to express probability.</a:t>
              </a:r>
            </a:p>
          </p:txBody>
        </p:sp>
        <p:sp>
          <p:nvSpPr>
            <p:cNvPr id="194" name="SubTopic"/>
            <p:cNvSpPr/>
            <p:nvPr/>
          </p:nvSpPr>
          <p:spPr>
            <a:xfrm>
              <a:off x="4925355" y="46655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(3) Polynomial regression: The data relationship between the independent variable and the dependent variable is not linear, but has a polynomial relationship, and the data can be fitted by polynomials.</a:t>
              </a:r>
            </a:p>
          </p:txBody>
        </p:sp>
        <p:sp>
          <p:nvSpPr>
            <p:cNvPr id="196" name="SubTopic"/>
            <p:cNvSpPr/>
            <p:nvPr/>
          </p:nvSpPr>
          <p:spPr>
            <a:xfrm>
              <a:off x="4925355" y="48335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(4) Stepwise regression: By gradually introducing or eliminating independent variables, important independent variables are automatically selected to avoid multicollinearity and select the optimal regression model.</a:t>
              </a:r>
            </a:p>
          </p:txBody>
        </p:sp>
        <p:sp>
          <p:nvSpPr>
            <p:cNvPr id="198" name="SubTopic"/>
            <p:cNvSpPr/>
            <p:nvPr/>
          </p:nvSpPr>
          <p:spPr>
            <a:xfrm>
              <a:off x="4925355" y="50015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(5) Ridge regression: An improved linear regression method that processes high-dimensional data, reduces model complexity, prevents overfitting, and is used to solve multicollinearity problems.</a:t>
              </a:r>
            </a:p>
          </p:txBody>
        </p:sp>
        <p:sp>
          <p:nvSpPr>
            <p:cNvPr id="202" name="SubTopic"/>
            <p:cNvSpPr/>
            <p:nvPr/>
          </p:nvSpPr>
          <p:spPr>
            <a:xfrm>
              <a:off x="3894283" y="5483160"/>
              <a:ext cx="957600" cy="60200"/>
            </a:xfrm>
            <a:custGeom>
              <a:avLst/>
              <a:gdLst>
                <a:gd fmla="*/ 19600 w 957600" name="rtl"/>
                <a:gd fmla="*/ 8260 h 60200" name="rtt"/>
                <a:gd fmla="*/ 938000 w 957600" name="rtr"/>
                <a:gd fmla="*/ 53060 h 60200" name="rtb"/>
              </a:gdLst>
              <a:ahLst/>
              <a:cxnLst/>
              <a:rect b="rtb" r="rtr" t="rtt" l="rtl"/>
              <a:pathLst>
                <a:path stroke="false" w="957600" h="60200">
                  <a:moveTo>
                    <a:pt x="0" y="0"/>
                  </a:moveTo>
                  <a:lnTo>
                    <a:pt x="957600" y="0"/>
                  </a:lnTo>
                  <a:lnTo>
                    <a:pt x="957600" y="60200"/>
                  </a:lnTo>
                  <a:lnTo>
                    <a:pt x="0" y="60200"/>
                  </a:lnTo>
                  <a:lnTo>
                    <a:pt x="0" y="0"/>
                  </a:lnTo>
                  <a:close/>
                </a:path>
                <a:path w="957600" fill="none" h="60200">
                  <a:moveTo>
                    <a:pt x="0" y="60200"/>
                  </a:moveTo>
                  <a:lnTo>
                    <a:pt x="9576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Commonly used regression models (about 1.5 minutes):</a:t>
              </a:r>
            </a:p>
          </p:txBody>
        </p:sp>
        <p:sp>
          <p:nvSpPr>
            <p:cNvPr id="204" name="SubTopic"/>
            <p:cNvSpPr/>
            <p:nvPr/>
          </p:nvSpPr>
          <p:spPr>
            <a:xfrm>
              <a:off x="4947755" y="5169560"/>
              <a:ext cx="1358000" cy="60200"/>
            </a:xfrm>
            <a:custGeom>
              <a:avLst/>
              <a:gdLst>
                <a:gd fmla="*/ 19600 w 1358000" name="rtl"/>
                <a:gd fmla="*/ 8260 h 60200" name="rtt"/>
                <a:gd fmla="*/ 1338400 w 1358000" name="rtr"/>
                <a:gd fmla="*/ 53060 h 60200" name="rtb"/>
              </a:gdLst>
              <a:ahLst/>
              <a:cxnLst/>
              <a:rect b="rtb" r="rtr" t="rtt" l="rtl"/>
              <a:pathLst>
                <a:path stroke="false" w="1358000" h="60200">
                  <a:moveTo>
                    <a:pt x="0" y="0"/>
                  </a:moveTo>
                  <a:lnTo>
                    <a:pt x="1358000" y="0"/>
                  </a:lnTo>
                  <a:lnTo>
                    <a:pt x="1358000" y="60200"/>
                  </a:lnTo>
                  <a:lnTo>
                    <a:pt x="0" y="60200"/>
                  </a:lnTo>
                  <a:lnTo>
                    <a:pt x="0" y="0"/>
                  </a:lnTo>
                  <a:close/>
                </a:path>
                <a:path w="1358000" fill="none" h="60200">
                  <a:moveTo>
                    <a:pt x="0" y="60200"/>
                  </a:moveTo>
                  <a:lnTo>
                    <a:pt x="13580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(1) Linear regression model: y = ax b, where a is the slope and b is the intercept.</a:t>
              </a:r>
            </a:p>
          </p:txBody>
        </p:sp>
        <p:sp>
          <p:nvSpPr>
            <p:cNvPr id="206" name="SubTopic"/>
            <p:cNvSpPr/>
            <p:nvPr/>
          </p:nvSpPr>
          <p:spPr>
            <a:xfrm>
              <a:off x="4947755" y="52479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(2) Nonlinear regression model: There is a nonlinear relationship between independent variables and dependent variables, such as exponential functions, logarithmic functions, etc.</a:t>
              </a:r>
            </a:p>
          </p:txBody>
        </p:sp>
        <p:sp>
          <p:nvSpPr>
            <p:cNvPr id="208" name="SubTopic"/>
            <p:cNvSpPr/>
            <p:nvPr/>
          </p:nvSpPr>
          <p:spPr>
            <a:xfrm>
              <a:off x="4947755" y="54159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(3) Logistic regression model: Used to predict the probability of an event occurring, such as predicting whether a user will click on an advertisement.</a:t>
              </a:r>
            </a:p>
          </p:txBody>
        </p:sp>
        <p:sp>
          <p:nvSpPr>
            <p:cNvPr id="210" name="SubTopic"/>
            <p:cNvSpPr/>
            <p:nvPr/>
          </p:nvSpPr>
          <p:spPr>
            <a:xfrm>
              <a:off x="4947755" y="55391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(4) Ridge regression model: Add regularization terms to the loss function to avoid overfitting.</a:t>
              </a:r>
            </a:p>
          </p:txBody>
        </p:sp>
        <p:sp>
          <p:nvSpPr>
            <p:cNvPr id="212" name="SubTopic"/>
            <p:cNvSpPr/>
            <p:nvPr/>
          </p:nvSpPr>
          <p:spPr>
            <a:xfrm>
              <a:off x="4947755" y="5662360"/>
              <a:ext cx="1439200" cy="194600"/>
            </a:xfrm>
            <a:custGeom>
              <a:avLst/>
              <a:gdLst>
                <a:gd fmla="*/ 19600 w 1439200" name="rtl"/>
                <a:gd fmla="*/ 8260 h 194600" name="rtt"/>
                <a:gd fmla="*/ 1419600 w 1439200" name="rtr"/>
                <a:gd fmla="*/ 187460 h 194600" name="rtb"/>
              </a:gdLst>
              <a:ahLst/>
              <a:cxnLst/>
              <a:rect b="rtb" r="rtr" t="rtt" l="rtl"/>
              <a:pathLst>
                <a:path stroke="false" w="1439200" h="194600">
                  <a:moveTo>
                    <a:pt x="0" y="0"/>
                  </a:moveTo>
                  <a:lnTo>
                    <a:pt x="1439200" y="0"/>
                  </a:lnTo>
                  <a:lnTo>
                    <a:pt x="1439200" y="194600"/>
                  </a:lnTo>
                  <a:lnTo>
                    <a:pt x="0" y="194600"/>
                  </a:lnTo>
                  <a:lnTo>
                    <a:pt x="0" y="0"/>
                  </a:lnTo>
                  <a:close/>
                </a:path>
                <a:path w="1439200" fill="none" h="194600">
                  <a:moveTo>
                    <a:pt x="0" y="194600"/>
                  </a:moveTo>
                  <a:lnTo>
                    <a:pt x="1439200" y="194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(5) Principal component regression: Reduce the number of independent variables and improve model efficiency through dimensionality reduction. First perform principal component analysis on the independent variables, and then use the principal components to perform regression.</a:t>
              </a:r>
            </a:p>
          </p:txBody>
        </p:sp>
        <p:sp>
          <p:nvSpPr>
            <p:cNvPr id="214" name="SubTopic"/>
            <p:cNvSpPr/>
            <p:nvPr/>
          </p:nvSpPr>
          <p:spPr>
            <a:xfrm>
              <a:off x="3894283" y="6138360"/>
              <a:ext cx="943600" cy="60200"/>
            </a:xfrm>
            <a:custGeom>
              <a:avLst/>
              <a:gdLst>
                <a:gd fmla="*/ 19600 w 943600" name="rtl"/>
                <a:gd fmla="*/ 8260 h 60200" name="rtt"/>
                <a:gd fmla="*/ 924000 w 943600" name="rtr"/>
                <a:gd fmla="*/ 53060 h 60200" name="rtb"/>
              </a:gdLst>
              <a:ahLst/>
              <a:cxnLst/>
              <a:rect b="rtb" r="rtr" t="rtt" l="rtl"/>
              <a:pathLst>
                <a:path stroke="false" w="943600" h="60200">
                  <a:moveTo>
                    <a:pt x="0" y="0"/>
                  </a:moveTo>
                  <a:lnTo>
                    <a:pt x="943600" y="0"/>
                  </a:lnTo>
                  <a:lnTo>
                    <a:pt x="943600" y="60200"/>
                  </a:lnTo>
                  <a:lnTo>
                    <a:pt x="0" y="60200"/>
                  </a:lnTo>
                  <a:lnTo>
                    <a:pt x="0" y="0"/>
                  </a:lnTo>
                  <a:close/>
                </a:path>
                <a:path w="943600" fill="none" h="60200">
                  <a:moveTo>
                    <a:pt x="0" y="60200"/>
                  </a:moveTo>
                  <a:lnTo>
                    <a:pt x="9436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Basic steps of regression analysis (about 1.5 minutes):</a:t>
              </a:r>
            </a:p>
          </p:txBody>
        </p:sp>
        <p:sp>
          <p:nvSpPr>
            <p:cNvPr id="216" name="SubTopic"/>
            <p:cNvSpPr/>
            <p:nvPr/>
          </p:nvSpPr>
          <p:spPr>
            <a:xfrm>
              <a:off x="4933755" y="58751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(1) Determine the independent variables and dependent variables: Clarify the questions and objectives to be studied.</a:t>
              </a:r>
            </a:p>
          </p:txBody>
        </p:sp>
        <p:sp>
          <p:nvSpPr>
            <p:cNvPr id="218" name="SubTopic"/>
            <p:cNvSpPr/>
            <p:nvPr/>
          </p:nvSpPr>
          <p:spPr>
            <a:xfrm>
              <a:off x="4933755" y="5998360"/>
              <a:ext cx="1377600" cy="60200"/>
            </a:xfrm>
            <a:custGeom>
              <a:avLst/>
              <a:gdLst>
                <a:gd fmla="*/ 19600 w 1377600" name="rtl"/>
                <a:gd fmla="*/ 8260 h 60200" name="rtt"/>
                <a:gd fmla="*/ 1358000 w 1377600" name="rtr"/>
                <a:gd fmla="*/ 53060 h 60200" name="rtb"/>
              </a:gdLst>
              <a:ahLst/>
              <a:cxnLst/>
              <a:rect b="rtb" r="rtr" t="rtt" l="rtl"/>
              <a:pathLst>
                <a:path stroke="false" w="1377600" h="60200">
                  <a:moveTo>
                    <a:pt x="0" y="0"/>
                  </a:moveTo>
                  <a:lnTo>
                    <a:pt x="1377600" y="0"/>
                  </a:lnTo>
                  <a:lnTo>
                    <a:pt x="1377600" y="60200"/>
                  </a:lnTo>
                  <a:lnTo>
                    <a:pt x="0" y="60200"/>
                  </a:lnTo>
                  <a:lnTo>
                    <a:pt x="0" y="0"/>
                  </a:lnTo>
                  <a:close/>
                </a:path>
                <a:path w="1377600" fill="none" h="60200">
                  <a:moveTo>
                    <a:pt x="0" y="60200"/>
                  </a:moveTo>
                  <a:lnTo>
                    <a:pt x="13776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(2) Collect data: Collect relevant independent variable and dependent variable data.</a:t>
              </a:r>
            </a:p>
          </p:txBody>
        </p:sp>
        <p:sp>
          <p:nvSpPr>
            <p:cNvPr id="220" name="SubTopic"/>
            <p:cNvSpPr/>
            <p:nvPr/>
          </p:nvSpPr>
          <p:spPr>
            <a:xfrm>
              <a:off x="4933755" y="6076760"/>
              <a:ext cx="1439200" cy="105000"/>
            </a:xfrm>
            <a:custGeom>
              <a:avLst/>
              <a:gdLst>
                <a:gd fmla="*/ 19600 w 1439200" name="rtl"/>
                <a:gd fmla="*/ 8260 h 105000" name="rtt"/>
                <a:gd fmla="*/ 1419600 w 1439200" name="rtr"/>
                <a:gd fmla="*/ 97860 h 105000" name="rtb"/>
              </a:gdLst>
              <a:ahLst/>
              <a:cxnLst/>
              <a:rect b="rtb" r="rtr" t="rtt" l="rtl"/>
              <a:pathLst>
                <a:path stroke="false" w="1439200" h="105000">
                  <a:moveTo>
                    <a:pt x="0" y="0"/>
                  </a:moveTo>
                  <a:lnTo>
                    <a:pt x="1439200" y="0"/>
                  </a:lnTo>
                  <a:lnTo>
                    <a:pt x="1439200" y="105000"/>
                  </a:lnTo>
                  <a:lnTo>
                    <a:pt x="0" y="105000"/>
                  </a:lnTo>
                  <a:lnTo>
                    <a:pt x="0" y="0"/>
                  </a:lnTo>
                  <a:close/>
                </a:path>
                <a:path w="1439200" fill="none" h="105000">
                  <a:moveTo>
                    <a:pt x="0" y="105000"/>
                  </a:moveTo>
                  <a:lnTo>
                    <a:pt x="1439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(3) Select regression model: Select an appropriate model based on the characteristics of the data and research objectives.</a:t>
              </a:r>
            </a:p>
          </p:txBody>
        </p:sp>
        <p:sp>
          <p:nvSpPr>
            <p:cNvPr id="222" name="SubTopic"/>
            <p:cNvSpPr/>
            <p:nvPr/>
          </p:nvSpPr>
          <p:spPr>
            <a:xfrm>
              <a:off x="4933755" y="6199960"/>
              <a:ext cx="974400" cy="60200"/>
            </a:xfrm>
            <a:custGeom>
              <a:avLst/>
              <a:gdLst>
                <a:gd fmla="*/ 19600 w 974400" name="rtl"/>
                <a:gd fmla="*/ 8260 h 60200" name="rtt"/>
                <a:gd fmla="*/ 954800 w 974400" name="rtr"/>
                <a:gd fmla="*/ 53060 h 60200" name="rtb"/>
              </a:gdLst>
              <a:ahLst/>
              <a:cxnLst/>
              <a:rect b="rtb" r="rtr" t="rtt" l="rtl"/>
              <a:pathLst>
                <a:path stroke="false" w="974400" h="60200">
                  <a:moveTo>
                    <a:pt x="0" y="0"/>
                  </a:moveTo>
                  <a:lnTo>
                    <a:pt x="974400" y="0"/>
                  </a:lnTo>
                  <a:lnTo>
                    <a:pt x="974400" y="60200"/>
                  </a:lnTo>
                  <a:lnTo>
                    <a:pt x="0" y="60200"/>
                  </a:lnTo>
                  <a:lnTo>
                    <a:pt x="0" y="0"/>
                  </a:lnTo>
                  <a:close/>
                </a:path>
                <a:path w="974400" fill="none" h="60200">
                  <a:moveTo>
                    <a:pt x="0" y="60200"/>
                  </a:moveTo>
                  <a:lnTo>
                    <a:pt x="9744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(4) Model fitting: Use data to estimate model parameters.</a:t>
              </a:r>
            </a:p>
          </p:txBody>
        </p:sp>
        <p:sp>
          <p:nvSpPr>
            <p:cNvPr id="224" name="SubTopic"/>
            <p:cNvSpPr/>
            <p:nvPr/>
          </p:nvSpPr>
          <p:spPr>
            <a:xfrm>
              <a:off x="4933755" y="6278360"/>
              <a:ext cx="1355200" cy="60200"/>
            </a:xfrm>
            <a:custGeom>
              <a:avLst/>
              <a:gdLst>
                <a:gd fmla="*/ 19600 w 1355200" name="rtl"/>
                <a:gd fmla="*/ 8260 h 60200" name="rtt"/>
                <a:gd fmla="*/ 1335600 w 1355200" name="rtr"/>
                <a:gd fmla="*/ 53060 h 60200" name="rtb"/>
              </a:gdLst>
              <a:ahLst/>
              <a:cxnLst/>
              <a:rect b="rtb" r="rtr" t="rtt" l="rtl"/>
              <a:pathLst>
                <a:path stroke="false" w="1355200" h="60200">
                  <a:moveTo>
                    <a:pt x="0" y="0"/>
                  </a:moveTo>
                  <a:lnTo>
                    <a:pt x="1355200" y="0"/>
                  </a:lnTo>
                  <a:lnTo>
                    <a:pt x="1355200" y="60200"/>
                  </a:lnTo>
                  <a:lnTo>
                    <a:pt x="0" y="60200"/>
                  </a:lnTo>
                  <a:lnTo>
                    <a:pt x="0" y="0"/>
                  </a:lnTo>
                  <a:close/>
                </a:path>
                <a:path w="1355200" fill="none" h="60200">
                  <a:moveTo>
                    <a:pt x="0" y="60200"/>
                  </a:moveTo>
                  <a:lnTo>
                    <a:pt x="1355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(5) Model evaluation: Evaluate the fitting effect and prediction ability of the model.</a:t>
              </a:r>
            </a:p>
          </p:txBody>
        </p:sp>
        <p:sp>
          <p:nvSpPr>
            <p:cNvPr id="226" name="SubTopic"/>
            <p:cNvSpPr/>
            <p:nvPr/>
          </p:nvSpPr>
          <p:spPr>
            <a:xfrm>
              <a:off x="4933755" y="6356760"/>
              <a:ext cx="1047200" cy="60200"/>
            </a:xfrm>
            <a:custGeom>
              <a:avLst/>
              <a:gdLst>
                <a:gd fmla="*/ 19600 w 1047200" name="rtl"/>
                <a:gd fmla="*/ 8260 h 60200" name="rtt"/>
                <a:gd fmla="*/ 1027600 w 1047200" name="rtr"/>
                <a:gd fmla="*/ 53060 h 60200" name="rtb"/>
              </a:gdLst>
              <a:ahLst/>
              <a:cxnLst/>
              <a:rect b="rtb" r="rtr" t="rtt" l="rtl"/>
              <a:pathLst>
                <a:path stroke="false" w="1047200" h="60200">
                  <a:moveTo>
                    <a:pt x="0" y="0"/>
                  </a:moveTo>
                  <a:lnTo>
                    <a:pt x="1047200" y="0"/>
                  </a:lnTo>
                  <a:lnTo>
                    <a:pt x="1047200" y="60200"/>
                  </a:lnTo>
                  <a:lnTo>
                    <a:pt x="0" y="60200"/>
                  </a:lnTo>
                  <a:lnTo>
                    <a:pt x="0" y="0"/>
                  </a:lnTo>
                  <a:close/>
                </a:path>
                <a:path w="1047200" fill="none" h="60200">
                  <a:moveTo>
                    <a:pt x="0" y="60200"/>
                  </a:moveTo>
                  <a:lnTo>
                    <a:pt x="1047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(6) Model application: Use models for prediction and analysis.</a:t>
              </a:r>
            </a:p>
          </p:txBody>
        </p:sp>
        <p:sp>
          <p:nvSpPr>
            <p:cNvPr id="230" name="SubTopic"/>
            <p:cNvSpPr/>
            <p:nvPr/>
          </p:nvSpPr>
          <p:spPr>
            <a:xfrm>
              <a:off x="3703883" y="6509360"/>
              <a:ext cx="1439200" cy="149800"/>
            </a:xfrm>
            <a:custGeom>
              <a:avLst/>
              <a:gdLst>
                <a:gd fmla="*/ 19600 w 1439200" name="rtl"/>
                <a:gd fmla="*/ 8260 h 149800" name="rtt"/>
                <a:gd fmla="*/ 1419600 w 1439200" name="rtr"/>
                <a:gd fmla="*/ 142660 h 149800" name="rtb"/>
              </a:gdLst>
              <a:ahLst/>
              <a:cxnLst/>
              <a:rect b="rtb" r="rtr" t="rtt" l="rtl"/>
              <a:pathLst>
                <a:path stroke="false" w="1439200" h="149800">
                  <a:moveTo>
                    <a:pt x="0" y="0"/>
                  </a:moveTo>
                  <a:lnTo>
                    <a:pt x="1439200" y="0"/>
                  </a:lnTo>
                  <a:lnTo>
                    <a:pt x="1439200" y="149800"/>
                  </a:lnTo>
                  <a:lnTo>
                    <a:pt x="0" y="149800"/>
                  </a:lnTo>
                  <a:lnTo>
                    <a:pt x="0" y="0"/>
                  </a:lnTo>
                  <a:close/>
                </a:path>
                <a:path w="1439200" fill="none" h="149800">
                  <a:moveTo>
                    <a:pt x="0" y="149800"/>
                  </a:moveTo>
                  <a:lnTo>
                    <a:pt x="1439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000000"/>
                  </a:solidFill>
                  <a:latin typeface="Arial"/>
                </a:rPr>
                <a:t>Briefly review the key elements of decision trees and regression analysis. Emphasize the important role and application scenarios of these two methods in data mining. Students are encouraged to study and explore further after class.</a:t>
              </a:r>
            </a:p>
          </p:txBody>
        </p:sp>
        <p:sp>
          <p:nvSpPr>
            <p:cNvPr id="104" name="MainTopic"/>
            <p:cNvSpPr/>
            <p:nvPr/>
          </p:nvSpPr>
          <p:spPr>
            <a:xfrm>
              <a:off x="3025611" y="269560"/>
              <a:ext cx="786800" cy="92400"/>
            </a:xfrm>
            <a:custGeom>
              <a:avLst/>
              <a:gdLst>
                <a:gd fmla="*/ 49840 w 786800" name="rtl"/>
                <a:gd fmla="*/ 24640 h 92400" name="rtt"/>
                <a:gd fmla="*/ 738640 w 786800" name="rtr"/>
                <a:gd fmla="*/ 69440 h 92400" name="rtb"/>
              </a:gdLst>
              <a:ahLst/>
              <a:cxnLst/>
              <a:rect b="rtb" r="rtr" t="rtt" l="rtl"/>
              <a:pathLst>
                <a:path w="786800" h="92400">
                  <a:moveTo>
                    <a:pt x="11200" y="0"/>
                  </a:moveTo>
                  <a:lnTo>
                    <a:pt x="775600" y="0"/>
                  </a:lnTo>
                  <a:cubicBezTo>
                    <a:pt x="783126" y="0"/>
                    <a:pt x="786800" y="3674"/>
                    <a:pt x="786800" y="11200"/>
                  </a:cubicBezTo>
                  <a:lnTo>
                    <a:pt x="786800" y="81200"/>
                  </a:lnTo>
                  <a:cubicBezTo>
                    <a:pt x="786800" y="88726"/>
                    <a:pt x="783126" y="92400"/>
                    <a:pt x="775600" y="92400"/>
                  </a:cubicBezTo>
                  <a:lnTo>
                    <a:pt x="11200" y="92400"/>
                  </a:lnTo>
                  <a:cubicBezTo>
                    <a:pt x="3674" y="92400"/>
                    <a:pt x="0" y="88726"/>
                    <a:pt x="0" y="812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1. Scenario introduction (about 2 minutes)</a:t>
              </a:r>
            </a:p>
          </p:txBody>
        </p:sp>
        <p:sp>
          <p:nvSpPr>
            <p:cNvPr id="110" name="MainTopic"/>
            <p:cNvSpPr/>
            <p:nvPr/>
          </p:nvSpPr>
          <p:spPr>
            <a:xfrm>
              <a:off x="3025611" y="1801160"/>
              <a:ext cx="658000" cy="92400"/>
            </a:xfrm>
            <a:custGeom>
              <a:avLst/>
              <a:gdLst>
                <a:gd fmla="*/ 49840 w 658000" name="rtl"/>
                <a:gd fmla="*/ 24640 h 92400" name="rtt"/>
                <a:gd fmla="*/ 609840 w 658000" name="rtr"/>
                <a:gd fmla="*/ 69440 h 92400" name="rtb"/>
              </a:gdLst>
              <a:ahLst/>
              <a:cxnLst/>
              <a:rect b="rtb" r="rtr" t="rtt" l="rtl"/>
              <a:pathLst>
                <a:path w="658000" h="92400">
                  <a:moveTo>
                    <a:pt x="11200" y="0"/>
                  </a:moveTo>
                  <a:lnTo>
                    <a:pt x="646800" y="0"/>
                  </a:lnTo>
                  <a:cubicBezTo>
                    <a:pt x="654326" y="0"/>
                    <a:pt x="658000" y="3674"/>
                    <a:pt x="658000" y="11200"/>
                  </a:cubicBezTo>
                  <a:lnTo>
                    <a:pt x="658000" y="81200"/>
                  </a:lnTo>
                  <a:cubicBezTo>
                    <a:pt x="658000" y="88726"/>
                    <a:pt x="654326" y="92400"/>
                    <a:pt x="646800" y="92400"/>
                  </a:cubicBezTo>
                  <a:lnTo>
                    <a:pt x="11200" y="92400"/>
                  </a:lnTo>
                  <a:cubicBezTo>
                    <a:pt x="3674" y="92400"/>
                    <a:pt x="0" y="88726"/>
                    <a:pt x="0" y="812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2. Decision tree (about 6 minutes)</a:t>
              </a:r>
            </a:p>
          </p:txBody>
        </p:sp>
        <p:sp>
          <p:nvSpPr>
            <p:cNvPr id="170" name="MainTopic"/>
            <p:cNvSpPr/>
            <p:nvPr/>
          </p:nvSpPr>
          <p:spPr>
            <a:xfrm>
              <a:off x="3025611" y="5065960"/>
              <a:ext cx="772800" cy="92400"/>
            </a:xfrm>
            <a:custGeom>
              <a:avLst/>
              <a:gdLst>
                <a:gd fmla="*/ 49840 w 772800" name="rtl"/>
                <a:gd fmla="*/ 24640 h 92400" name="rtt"/>
                <a:gd fmla="*/ 724640 w 772800" name="rtr"/>
                <a:gd fmla="*/ 69440 h 92400" name="rtb"/>
              </a:gdLst>
              <a:ahLst/>
              <a:cxnLst/>
              <a:rect b="rtb" r="rtr" t="rtt" l="rtl"/>
              <a:pathLst>
                <a:path w="772800" h="92400">
                  <a:moveTo>
                    <a:pt x="11200" y="0"/>
                  </a:moveTo>
                  <a:lnTo>
                    <a:pt x="761600" y="0"/>
                  </a:lnTo>
                  <a:cubicBezTo>
                    <a:pt x="769126" y="0"/>
                    <a:pt x="772800" y="3674"/>
                    <a:pt x="772800" y="11200"/>
                  </a:cubicBezTo>
                  <a:lnTo>
                    <a:pt x="772800" y="81200"/>
                  </a:lnTo>
                  <a:cubicBezTo>
                    <a:pt x="772800" y="88726"/>
                    <a:pt x="769126" y="92400"/>
                    <a:pt x="761600" y="92400"/>
                  </a:cubicBezTo>
                  <a:lnTo>
                    <a:pt x="11200" y="92400"/>
                  </a:lnTo>
                  <a:cubicBezTo>
                    <a:pt x="3674" y="92400"/>
                    <a:pt x="0" y="88726"/>
                    <a:pt x="0" y="812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3. Regression analysis (about 6 minutes)</a:t>
              </a:r>
            </a:p>
          </p:txBody>
        </p:sp>
        <p:sp>
          <p:nvSpPr>
            <p:cNvPr id="228" name="MainTopic"/>
            <p:cNvSpPr/>
            <p:nvPr/>
          </p:nvSpPr>
          <p:spPr>
            <a:xfrm>
              <a:off x="3025611" y="6612960"/>
              <a:ext cx="582400" cy="92400"/>
            </a:xfrm>
            <a:custGeom>
              <a:avLst/>
              <a:gdLst>
                <a:gd fmla="*/ 49840 w 582400" name="rtl"/>
                <a:gd fmla="*/ 24640 h 92400" name="rtt"/>
                <a:gd fmla="*/ 534240 w 582400" name="rtr"/>
                <a:gd fmla="*/ 69440 h 92400" name="rtb"/>
              </a:gdLst>
              <a:ahLst/>
              <a:cxnLst/>
              <a:rect b="rtb" r="rtr" t="rtt" l="rtl"/>
              <a:pathLst>
                <a:path w="582400" h="92400">
                  <a:moveTo>
                    <a:pt x="11200" y="0"/>
                  </a:moveTo>
                  <a:lnTo>
                    <a:pt x="571200" y="0"/>
                  </a:lnTo>
                  <a:cubicBezTo>
                    <a:pt x="578726" y="0"/>
                    <a:pt x="582400" y="3674"/>
                    <a:pt x="582400" y="11200"/>
                  </a:cubicBezTo>
                  <a:lnTo>
                    <a:pt x="582400" y="81200"/>
                  </a:lnTo>
                  <a:cubicBezTo>
                    <a:pt x="582400" y="88726"/>
                    <a:pt x="578726" y="92400"/>
                    <a:pt x="571200" y="92400"/>
                  </a:cubicBezTo>
                  <a:lnTo>
                    <a:pt x="11200" y="92400"/>
                  </a:lnTo>
                  <a:cubicBezTo>
                    <a:pt x="3674" y="92400"/>
                    <a:pt x="0" y="88726"/>
                    <a:pt x="0" y="812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sz="290">
                  <a:solidFill>
                    <a:srgbClr val="000000"/>
                  </a:solidFill>
                  <a:latin typeface="Arial"/>
                </a:rPr>
                <a:t>4. Summary (about 1 minute)</a:t>
              </a:r>
            </a:p>
          </p:txBody>
        </p:sp>
        <p:sp>
          <p:nvSpPr>
            <p:cNvPr id="101" name="MainIdea"/>
            <p:cNvSpPr/>
            <p:nvPr/>
          </p:nvSpPr>
          <p:spPr>
            <a:xfrm>
              <a:off x="1187131" y="3316660"/>
              <a:ext cx="1662080" cy="341600"/>
            </a:xfrm>
            <a:custGeom>
              <a:avLst/>
              <a:gdLst>
                <a:gd fmla="*/ 131880 w 1662080" name="rtl"/>
                <a:gd fmla="*/ 45640 h 341600" name="rtt"/>
                <a:gd fmla="*/ 1531880 w 1662080" name="rtr"/>
                <a:gd fmla="*/ 297640 h 341600" name="rtb"/>
              </a:gdLst>
              <a:ahLst/>
              <a:cxnLst/>
              <a:rect b="rtb" r="rtr" t="rtt" l="rtl"/>
              <a:pathLst>
                <a:path w="1662080" h="341600">
                  <a:moveTo>
                    <a:pt x="170800" y="0"/>
                  </a:moveTo>
                  <a:lnTo>
                    <a:pt x="1491280" y="0"/>
                  </a:lnTo>
                  <a:cubicBezTo>
                    <a:pt x="1585613" y="0"/>
                    <a:pt x="1662080" y="76467"/>
                    <a:pt x="1662080" y="170800"/>
                  </a:cubicBezTo>
                  <a:cubicBezTo>
                    <a:pt x="1662080" y="265133"/>
                    <a:pt x="1585613" y="341600"/>
                    <a:pt x="1491280" y="341600"/>
                  </a:cubicBezTo>
                  <a:lnTo>
                    <a:pt x="170800" y="341600"/>
                  </a:lnTo>
                  <a:cubicBezTo>
                    <a:pt x="76467" y="341600"/>
                    <a:pt x="0" y="265133"/>
                    <a:pt x="0" y="170800"/>
                  </a:cubicBezTo>
                  <a:cubicBezTo>
                    <a:pt x="0" y="76467"/>
                    <a:pt x="76467" y="0"/>
                    <a:pt x="170800" y="0"/>
                  </a:cubicBezTo>
                  <a:close/>
                </a:path>
              </a:pathLst>
            </a:custGeom>
            <a:solidFill>
              <a:srgbClr val="00AF54"/>
            </a:solidFill>
            <a:ln w="8400" cap="rnd">
              <a:solidFill>
                <a:srgbClr val="00AF54"/>
              </a:solidFill>
              <a:round/>
            </a:ln>
          </p:spPr>
          <p:txBody>
            <a:bodyPr lIns="0" rIns="0" anchor="ctr" rtlCol="0" tIns="0" bIns="11000" wrap="square"/>
            <a:lstStyle/>
            <a:p>
              <a:pPr algn="ctr">
                <a:lnSpc>
                  <a:spcPct val="100000"/>
                </a:lnSpc>
              </a:pPr>
              <a:r>
                <a:rPr b="1" sz="522">
                  <a:solidFill>
                    <a:srgbClr val="FFFFFF"/>
                  </a:solidFill>
                  <a:latin typeface="Arial"/>
                </a:rPr>
                <a:t>Big Data Analysis and Mining - Trial Lesson Plan: Decision Tree and Regression Analysis</a:t>
              </a:r>
            </a:p>
          </p:txBody>
        </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otalTime>0</TotalTime>
  <Words>0</Words>
  <Application>Microsoft Office PowerPoint</Application>
  <PresentationFormat>0</PresentationFormat>
  <Paragraphs>0</Paragraphs>
  <Slides>1</Slides>
  <Notes>0</Notes>
  <HiddenSlides>0</HiddenSlides>
  <MMClips>0</MMClips>
  <ScaleCrop>false</ScaleCrop>
  <HeadingPairs>
    <vt:vector baseType="variant" size="4">
      <vt:variant>
        <vt:lpstr>Topic</vt:lpstr>
      </vt:variant>
      <vt:variant>
        <vt:i4>1</vt:i4>
      </vt:variant>
      <vt:variant>
        <vt:lpstr>Slide Title</vt:lpstr>
      </vt:variant>
      <vt:variant>
        <vt:i4>1</vt:i4>
      </vt:variant>
    </vt:vector>
  </HeadingPairs>
  <TitlesOfParts>
    <vt:vector baseType="lpstr" size="2">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dcterms="http://purl.org/dc/terms/" xmlns:cp="http://schemas.openxmlformats.org/package/2006/metadata/core-properties" xmlns:dcmitype="http://purl.org/dc/dcmitype/" xmlns:xsi="http://www.w3.org/2001/XMLSchema-instance" xmlns:dc="http://purl.org/dc/elements/1.1/">
  <dc:title>PowerPoint Presentation</dc:title>
  <dc:creator>ADMIN</dc:creator>
  <cp:lastModifiedBy>ADMIN</cp:lastModifiedBy>
  <cp:revision>1</cp:revision>
  <dcterms:created xsi:type="dcterms:W3CDTF">2025-11-04T13:59:19Z</dcterms:created>
  <dcterms:modified xsi:type="dcterms:W3CDTF">2025-11-04T13:59:19Z</dcterms:modified>
</cp:coreProperties>
</file>