
<file path=[Content_Types].xml><?xml version="1.0" encoding="utf-8"?>
<Types xmlns="http://schemas.openxmlformats.org/package/2006/content-types">
  <Default ContentType="image/png" Extension="png"/>
  <Default ContentType="image/jpeg" Extension="jpeg"/>
  <Default ContentType="image/ico" Extension="ico"/>
  <Default ContentType="image/bmp" Extension="bmp"/>
  <Default ContentType="image/gif" Extension="gif"/>
  <Default ContentType="image/tiff" Extension="tiff"/>
  <Default ContentType="image/wmf" Extension="wmf"/>
  <Default ContentType="image/emf" Extension="emf"/>
  <Default ContentType="application/vnd.openxmlformats-package.relationships+xml" Extension="rels"/>
  <Default ContentType="application/xml" Extension="xml"/>
  <Default ContentType="application/octet-stream" Extension="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r:id="rId1" id="2147483648"/>
  </p:sldMasterIdLst>
  <p:sldIdLst>
    <p:sldId r:id="rId6" id="256"/>
  </p:sldIdLst>
  <p:sldSz cx="9144000" type="screen4x3" cy="6858000"/>
  <p:notesSz cx="6858000" cy="9144000"/>
  <p:defaultTextStyle>
    <a:defPPr>
      <a:defRPr lang="en-US"/>
    </a:defPPr>
    <a:lvl1pPr hangingPunct="1" marL="0" rtl="0" algn="l" defTabSz="914400" latinLnBrk="0" eaLnBrk="1">
      <a:defRPr kern="1200" sz="1800">
        <a:solidFill>
          <a:schemeClr val="tx1"/>
        </a:solidFill>
        <a:latin typeface="+mn-lt"/>
        <a:ea typeface="+mn-ea"/>
        <a:cs typeface="+mn-cs"/>
      </a:defRPr>
    </a:lvl1pPr>
    <a:lvl2pPr hangingPunct="1" marL="457200" rtl="0" algn="l" defTabSz="914400" latinLnBrk="0" eaLnBrk="1">
      <a:defRPr kern="1200" sz="1800">
        <a:solidFill>
          <a:schemeClr val="tx1"/>
        </a:solidFill>
        <a:latin typeface="+mn-lt"/>
        <a:ea typeface="+mn-ea"/>
        <a:cs typeface="+mn-cs"/>
      </a:defRPr>
    </a:lvl2pPr>
    <a:lvl3pPr hangingPunct="1" marL="914400" rtl="0" algn="l" defTabSz="914400" latinLnBrk="0" eaLnBrk="1">
      <a:defRPr kern="1200" sz="1800">
        <a:solidFill>
          <a:schemeClr val="tx1"/>
        </a:solidFill>
        <a:latin typeface="+mn-lt"/>
        <a:ea typeface="+mn-ea"/>
        <a:cs typeface="+mn-cs"/>
      </a:defRPr>
    </a:lvl3pPr>
    <a:lvl4pPr hangingPunct="1" marL="1371600" rtl="0" algn="l" defTabSz="914400" latinLnBrk="0" eaLnBrk="1">
      <a:defRPr kern="1200" sz="1800">
        <a:solidFill>
          <a:schemeClr val="tx1"/>
        </a:solidFill>
        <a:latin typeface="+mn-lt"/>
        <a:ea typeface="+mn-ea"/>
        <a:cs typeface="+mn-cs"/>
      </a:defRPr>
    </a:lvl4pPr>
    <a:lvl5pPr hangingPunct="1" marL="1828800" rtl="0" algn="l" defTabSz="914400" latinLnBrk="0" eaLnBrk="1">
      <a:defRPr kern="1200" sz="1800">
        <a:solidFill>
          <a:schemeClr val="tx1"/>
        </a:solidFill>
        <a:latin typeface="+mn-lt"/>
        <a:ea typeface="+mn-ea"/>
        <a:cs typeface="+mn-cs"/>
      </a:defRPr>
    </a:lvl5pPr>
    <a:lvl6pPr hangingPunct="1" marL="2286000" rtl="0" algn="l" defTabSz="914400" latinLnBrk="0" eaLnBrk="1">
      <a:defRPr kern="1200" sz="1800">
        <a:solidFill>
          <a:schemeClr val="tx1"/>
        </a:solidFill>
        <a:latin typeface="+mn-lt"/>
        <a:ea typeface="+mn-ea"/>
        <a:cs typeface="+mn-cs"/>
      </a:defRPr>
    </a:lvl6pPr>
    <a:lvl7pPr hangingPunct="1" marL="2743200" rtl="0" algn="l" defTabSz="914400" latinLnBrk="0" eaLnBrk="1">
      <a:defRPr kern="1200" sz="1800">
        <a:solidFill>
          <a:schemeClr val="tx1"/>
        </a:solidFill>
        <a:latin typeface="+mn-lt"/>
        <a:ea typeface="+mn-ea"/>
        <a:cs typeface="+mn-cs"/>
      </a:defRPr>
    </a:lvl7pPr>
    <a:lvl8pPr hangingPunct="1" marL="3200400" rtl="0" algn="l" defTabSz="914400" latinLnBrk="0" eaLnBrk="1">
      <a:defRPr kern="1200" sz="1800">
        <a:solidFill>
          <a:schemeClr val="tx1"/>
        </a:solidFill>
        <a:latin typeface="+mn-lt"/>
        <a:ea typeface="+mn-ea"/>
        <a:cs typeface="+mn-cs"/>
      </a:defRPr>
    </a:lvl8pPr>
    <a:lvl9pPr hangingPunct="1" marL="3657600" rtl="0" algn="l" defTabSz="914400" latinLnBrk="0" eaLnBrk="1">
      <a:defRPr kern="1200" sz="18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r="http://schemas.openxmlformats.org/officeDocument/2006/relationships" xmlns:a="http://schemas.openxmlformats.org/drawingml/2006/main" xmlns:p="http://schemas.openxmlformats.org/presentationml/2006/main">
  <p:normalViewPr horzBarState="maximized">
    <p:restoredLeft autoAdjust="0" sz="19958"/>
    <p:restoredTop sz="94660"/>
  </p:normalViewPr>
  <p:slideViewPr>
    <p:cSldViewPr snapToGrid="0">
      <p:cViewPr varScale="1">
        <p:scale>
          <a:sx d="100" n="75"/>
          <a:sy d="100" n="75"/>
        </p:scale>
        <p:origin x="66" y="288"/>
      </p:cViewPr>
      <p:guideLst/>
    </p:cSldViewPr>
  </p:slideViewPr>
  <p:notesTextViewPr>
    <p:cViewPr>
      <p:scale>
        <a:sx d="1" n="1"/>
        <a:sy d="1" n="1"/>
      </p:scale>
      <p:origin x="0" y="0"/>
    </p:cViewPr>
  </p:notesTextViewPr>
  <p:gridSpacing cx="72008" cy="72008"/>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ableStyles" Target="tableStyles.xml"/>
  <Relationship Id="rId3" Type="http://schemas.openxmlformats.org/officeDocument/2006/relationships/theme" Target="theme/theme1.xml"/>
  <Relationship Id="rId4" Type="http://schemas.openxmlformats.org/officeDocument/2006/relationships/viewProps" Target="viewProps.xml"/>
  <Relationship Id="rId5" Type="http://schemas.openxmlformats.org/officeDocument/2006/relationships/presProps" Target="presProps.xml"/>
  <Relationship Id="rId6" Type="http://schemas.openxmlformats.org/officeDocument/2006/relationships/slide" Target="slides/slide1.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r="http://schemas.openxmlformats.org/officeDocument/2006/relationships" xmlns:a="http://schemas.openxmlformats.org/drawingml/2006/main" xmlns:p="http://schemas.openxmlformats.org/presentationml/2006/main" type="tx">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12708C-2602-4C50-90B3-38403DD6A526}" type="datetimeFigureOut">
              <a:rPr lang="zh-CN" altLang="en-US" smtClean="0"/>
              <a:t>2016/11/23 Wednesday</a:t>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6E20AC-CFD9-4F54-B258-06C96168275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00000100" name="Page-1"/>
        <p:cNvGrpSpPr/>
        <p:nvPr/>
      </p:nvGrpSpPr>
      <p:grpSpPr>
        <a:xfrm>
          <a:off x="0" y="0"/>
          <a:ext cx="0" cy="0"/>
          <a:chOff x="0" y="0"/>
          <a:chExt cx="0" cy="0"/>
        </a:xfrm>
      </p:grpSpPr>
      <p:grpSp>
        <p:nvGrpSpPr>
          <p:cNvPr id="258" name="Group258"/>
          <p:cNvGrpSpPr/>
          <p:nvPr/>
        </p:nvGrpSpPr>
        <p:grpSpPr>
          <a:xfrm>
            <a:off x="56990" y="1605725"/>
            <a:ext cx="8873231" cy="3583233"/>
            <a:chOff x="56990" y="1605725"/>
            <a:chExt cx="8873231" cy="3583233"/>
          </a:xfrm>
        </p:grpSpPr>
        <p:sp>
          <p:nvSpPr>
            <p:cNvPr id="252" name="RelatConnector"/>
            <p:cNvSpPr/>
            <p:nvPr/>
          </p:nvSpPr>
          <p:spPr>
            <a:xfrm>
              <a:off x="1475097" y="4462754"/>
              <a:ext cx="1310818" cy="1221150"/>
            </a:xfrm>
            <a:custGeom>
              <a:avLst/>
              <a:gdLst>
                <a:gd fmla="*/ -42000 w 1310818" name="rtl"/>
                <a:gd fmla="*/ -30800 h 1221150" name="rtt"/>
                <a:gd fmla="*/ 42000 w 1310818" name="rtr"/>
                <a:gd fmla="*/ 30800 h 1221150" name="rtb"/>
              </a:gdLst>
              <a:rect b="rtb" r="rtr" t="rtt" l="rtl"/>
              <a:pathLst>
                <a:path w="1310818" fill="none" h="1221150">
                  <a:moveTo>
                    <a:pt x="-655404" y="-610575"/>
                  </a:moveTo>
                  <a:cubicBezTo>
                    <a:pt x="-658401" y="-595080"/>
                    <a:pt x="658401" y="595080"/>
                    <a:pt x="655404" y="610575"/>
                  </a:cubicBezTo>
                </a:path>
              </a:pathLst>
            </a:custGeom>
            <a:noFill/>
            <a:ln w="5600" cap="rnd">
              <a:solidFill>
                <a:srgbClr val="00AF54"/>
              </a:solidFill>
              <a:custDash>
                <a:ds d="600000" sp="400000"/>
              </a:custDash>
              <a:round/>
              <a:tailEnd type="stealth" w="sm" len="sm"/>
            </a:ln>
          </p:spPr>
        </p:sp>
        <p:sp>
          <p:nvSpPr>
            <p:cNvPr id="255" name="RelatConnector"/>
            <p:cNvSpPr/>
            <p:nvPr/>
          </p:nvSpPr>
          <p:spPr>
            <a:xfrm>
              <a:off x="1828497" y="3346325"/>
              <a:ext cx="592415" cy="3370305"/>
            </a:xfrm>
            <a:custGeom>
              <a:avLst/>
              <a:gdLst>
                <a:gd fmla="*/ -42000 w 592415" name="rtl"/>
                <a:gd fmla="*/ -30800 h 3370305" name="rtt"/>
                <a:gd fmla="*/ 42000 w 592415" name="rtr"/>
                <a:gd fmla="*/ 30800 h 3370305" name="rtb"/>
              </a:gdLst>
              <a:rect b="rtb" r="rtr" t="rtt" l="rtl"/>
              <a:pathLst>
                <a:path w="592415" fill="none" h="3370305">
                  <a:moveTo>
                    <a:pt x="296185" y="1685152"/>
                  </a:moveTo>
                  <a:cubicBezTo>
                    <a:pt x="300458" y="1685671"/>
                    <a:pt x="-300458" y="-1685671"/>
                    <a:pt x="-296185" y="-1685152"/>
                  </a:cubicBezTo>
                </a:path>
              </a:pathLst>
            </a:custGeom>
            <a:noFill/>
            <a:ln w="5600" cap="rnd">
              <a:solidFill>
                <a:srgbClr val="00AF54"/>
              </a:solidFill>
              <a:custDash>
                <a:ds d="600000" sp="400000"/>
              </a:custDash>
              <a:round/>
              <a:tailEnd type="stealth" w="sm" len="sm"/>
            </a:ln>
          </p:spPr>
        </p:sp>
        <p:sp>
          <p:nvSpPr>
            <p:cNvPr id="256" name="RelatConnector"/>
            <p:cNvSpPr/>
            <p:nvPr/>
          </p:nvSpPr>
          <p:spPr>
            <a:xfrm>
              <a:off x="1938281" y="5067729"/>
              <a:ext cx="308489" cy="11200"/>
            </a:xfrm>
            <a:custGeom>
              <a:avLst/>
              <a:gdLst>
                <a:gd fmla="*/ -42000 w 308489" name="rtl"/>
                <a:gd fmla="*/ -30800 h 11200" name="rtt"/>
                <a:gd fmla="*/ 42000 w 308489" name="rtr"/>
                <a:gd fmla="*/ 30800 h 11200" name="rtb"/>
              </a:gdLst>
              <a:rect b="rtb" r="rtr" t="rtt" l="rtl"/>
              <a:pathLst>
                <a:path w="308489" fill="none" h="11200">
                  <a:moveTo>
                    <a:pt x="154244" y="5600"/>
                  </a:moveTo>
                  <a:cubicBezTo>
                    <a:pt x="142271" y="-16586"/>
                    <a:pt x="-142271" y="16586"/>
                    <a:pt x="-154244" y="-5600"/>
                  </a:cubicBezTo>
                </a:path>
              </a:pathLst>
            </a:custGeom>
            <a:noFill/>
            <a:ln w="5600" cap="rnd">
              <a:solidFill>
                <a:srgbClr val="00AF54"/>
              </a:solidFill>
              <a:custDash>
                <a:ds d="600000" sp="400000"/>
              </a:custDash>
              <a:round/>
              <a:tailEnd type="stealth" w="sm" len="sm"/>
            </a:ln>
          </p:spPr>
        </p:sp>
        <p:sp>
          <p:nvSpPr>
            <p:cNvPr id="103" name="MMConnector"/>
            <p:cNvSpPr/>
            <p:nvPr/>
          </p:nvSpPr>
          <p:spPr>
            <a:xfrm>
              <a:off x="5885528" y="2763329"/>
              <a:ext cx="469091" cy="561400"/>
            </a:xfrm>
            <a:custGeom>
              <a:avLst/>
              <a:gdLst/>
              <a:pathLst>
                <a:path w="469091" fill="none" h="561400">
                  <a:moveTo>
                    <a:pt x="-158011" y="237300"/>
                  </a:moveTo>
                  <a:lnTo>
                    <a:pt x="311080" y="-324100"/>
                  </a:lnTo>
                </a:path>
              </a:pathLst>
            </a:custGeom>
            <a:noFill/>
            <a:ln w="8400" cap="rnd">
              <a:solidFill>
                <a:srgbClr val="454545"/>
              </a:solidFill>
              <a:round/>
            </a:ln>
          </p:spPr>
        </p:sp>
        <p:sp>
          <p:nvSpPr>
            <p:cNvPr id="105" name="MMConnector"/>
            <p:cNvSpPr/>
            <p:nvPr/>
          </p:nvSpPr>
          <p:spPr>
            <a:xfrm>
              <a:off x="5885528" y="2899829"/>
              <a:ext cx="371273" cy="288400"/>
            </a:xfrm>
            <a:custGeom>
              <a:avLst/>
              <a:gdLst/>
              <a:pathLst>
                <a:path w="371273" fill="none" h="288400">
                  <a:moveTo>
                    <a:pt x="-60193" y="100800"/>
                  </a:moveTo>
                  <a:lnTo>
                    <a:pt x="311080" y="-187600"/>
                  </a:lnTo>
                </a:path>
              </a:pathLst>
            </a:custGeom>
            <a:noFill/>
            <a:ln w="8400" cap="rnd">
              <a:solidFill>
                <a:srgbClr val="454545"/>
              </a:solidFill>
              <a:round/>
            </a:ln>
          </p:spPr>
        </p:sp>
        <p:sp>
          <p:nvSpPr>
            <p:cNvPr id="107" name="MMConnector"/>
            <p:cNvSpPr/>
            <p:nvPr/>
          </p:nvSpPr>
          <p:spPr>
            <a:xfrm>
              <a:off x="5885528" y="3139229"/>
              <a:ext cx="185959" cy="63959"/>
            </a:xfrm>
            <a:custGeom>
              <a:avLst/>
              <a:gdLst/>
              <a:pathLst>
                <a:path w="185959" fill="none" h="63959">
                  <a:moveTo>
                    <a:pt x="125121" y="-12159"/>
                  </a:moveTo>
                  <a:lnTo>
                    <a:pt x="311080" y="51800"/>
                  </a:lnTo>
                </a:path>
              </a:pathLst>
            </a:custGeom>
            <a:noFill/>
            <a:ln w="8400" cap="rnd">
              <a:solidFill>
                <a:srgbClr val="454545"/>
              </a:solidFill>
              <a:round/>
            </a:ln>
          </p:spPr>
        </p:sp>
        <p:sp>
          <p:nvSpPr>
            <p:cNvPr id="109" name="MMConnector"/>
            <p:cNvSpPr/>
            <p:nvPr/>
          </p:nvSpPr>
          <p:spPr>
            <a:xfrm>
              <a:off x="5885528" y="3411529"/>
              <a:ext cx="469091" cy="561400"/>
            </a:xfrm>
            <a:custGeom>
              <a:avLst/>
              <a:gdLst/>
              <a:pathLst>
                <a:path w="469091" fill="none" h="561400">
                  <a:moveTo>
                    <a:pt x="-158011" y="-237300"/>
                  </a:moveTo>
                  <a:lnTo>
                    <a:pt x="311080" y="324100"/>
                  </a:lnTo>
                </a:path>
              </a:pathLst>
            </a:custGeom>
            <a:noFill/>
            <a:ln w="8400" cap="rnd">
              <a:solidFill>
                <a:srgbClr val="454545"/>
              </a:solidFill>
              <a:round/>
            </a:ln>
          </p:spPr>
        </p:sp>
        <p:sp>
          <p:nvSpPr>
            <p:cNvPr id="111" name="MMConnector"/>
            <p:cNvSpPr/>
            <p:nvPr/>
          </p:nvSpPr>
          <p:spPr>
            <a:xfrm>
              <a:off x="5263368" y="2722204"/>
              <a:ext cx="485249" cy="643650"/>
            </a:xfrm>
            <a:custGeom>
              <a:avLst/>
              <a:gdLst/>
              <a:pathLst>
                <a:path w="485249" fill="none" h="643650">
                  <a:moveTo>
                    <a:pt x="174169" y="278425"/>
                  </a:moveTo>
                  <a:lnTo>
                    <a:pt x="-311080" y="-365225"/>
                  </a:lnTo>
                </a:path>
              </a:pathLst>
            </a:custGeom>
            <a:noFill/>
            <a:ln w="8400" cap="rnd">
              <a:solidFill>
                <a:srgbClr val="454545"/>
              </a:solidFill>
              <a:round/>
            </a:ln>
          </p:spPr>
        </p:sp>
        <p:sp>
          <p:nvSpPr>
            <p:cNvPr id="113" name="MMConnector"/>
            <p:cNvSpPr/>
            <p:nvPr/>
          </p:nvSpPr>
          <p:spPr>
            <a:xfrm>
              <a:off x="5263368" y="3452654"/>
              <a:ext cx="485249" cy="643650"/>
            </a:xfrm>
            <a:custGeom>
              <a:avLst/>
              <a:gdLst/>
              <a:pathLst>
                <a:path w="485249" fill="none" h="643650">
                  <a:moveTo>
                    <a:pt x="174169" y="-278425"/>
                  </a:moveTo>
                  <a:lnTo>
                    <a:pt x="-311080" y="365225"/>
                  </a:lnTo>
                </a:path>
              </a:pathLst>
            </a:custGeom>
            <a:noFill/>
            <a:ln w="8400" cap="rnd">
              <a:solidFill>
                <a:srgbClr val="454545"/>
              </a:solidFill>
              <a:round/>
            </a:ln>
          </p:spPr>
        </p:sp>
        <p:sp>
          <p:nvSpPr>
            <p:cNvPr id="117" name="MMConnector"/>
            <p:cNvSpPr/>
            <p:nvPr/>
          </p:nvSpPr>
          <p:spPr>
            <a:xfrm>
              <a:off x="6893556" y="2712229"/>
              <a:ext cx="77896" cy="2800"/>
            </a:xfrm>
            <a:custGeom>
              <a:avLst/>
              <a:gdLst/>
              <a:pathLst>
                <a:path w="77896" fill="none" h="2800">
                  <a:moveTo>
                    <a:pt x="-38948" y="0"/>
                  </a:moveTo>
                  <a:lnTo>
                    <a:pt x="-8148" y="0"/>
                  </a:lnTo>
                  <a:lnTo>
                    <a:pt x="38948" y="0"/>
                  </a:lnTo>
                </a:path>
              </a:pathLst>
            </a:custGeom>
            <a:noFill/>
            <a:ln w="2800" cap="rnd">
              <a:solidFill>
                <a:srgbClr val="454545"/>
              </a:solidFill>
              <a:round/>
            </a:ln>
          </p:spPr>
        </p:sp>
        <p:sp>
          <p:nvSpPr>
            <p:cNvPr id="119" name="MMConnector"/>
            <p:cNvSpPr/>
            <p:nvPr/>
          </p:nvSpPr>
          <p:spPr>
            <a:xfrm>
              <a:off x="6812356" y="3160229"/>
              <a:ext cx="77896" cy="61600"/>
            </a:xfrm>
            <a:custGeom>
              <a:avLst/>
              <a:gdLst/>
              <a:pathLst>
                <a:path w="77896" fill="none" h="61600">
                  <a:moveTo>
                    <a:pt x="-38948" y="30800"/>
                  </a:moveTo>
                  <a:lnTo>
                    <a:pt x="-8148" y="30800"/>
                  </a:lnTo>
                  <a:lnTo>
                    <a:pt x="38948" y="-30800"/>
                  </a:lnTo>
                </a:path>
              </a:pathLst>
            </a:custGeom>
            <a:noFill/>
            <a:ln w="2800" cap="rnd">
              <a:solidFill>
                <a:srgbClr val="454545"/>
              </a:solidFill>
              <a:round/>
            </a:ln>
          </p:spPr>
        </p:sp>
        <p:sp>
          <p:nvSpPr>
            <p:cNvPr id="121" name="MMConnector"/>
            <p:cNvSpPr/>
            <p:nvPr/>
          </p:nvSpPr>
          <p:spPr>
            <a:xfrm>
              <a:off x="5885528" y="3004129"/>
              <a:ext cx="199501" cy="107635"/>
            </a:xfrm>
            <a:custGeom>
              <a:avLst/>
              <a:gdLst/>
              <a:pathLst>
                <a:path w="199501" fill="none" h="107635">
                  <a:moveTo>
                    <a:pt x="111579" y="24335"/>
                  </a:moveTo>
                  <a:lnTo>
                    <a:pt x="311080" y="-83300"/>
                  </a:lnTo>
                </a:path>
              </a:pathLst>
            </a:custGeom>
            <a:noFill/>
            <a:ln w="8400" cap="rnd">
              <a:solidFill>
                <a:srgbClr val="454545"/>
              </a:solidFill>
              <a:round/>
            </a:ln>
          </p:spPr>
        </p:sp>
        <p:sp>
          <p:nvSpPr>
            <p:cNvPr id="123" name="MMConnector"/>
            <p:cNvSpPr/>
            <p:nvPr/>
          </p:nvSpPr>
          <p:spPr>
            <a:xfrm>
              <a:off x="6798944" y="2920829"/>
              <a:ext cx="95872" cy="2800"/>
            </a:xfrm>
            <a:custGeom>
              <a:avLst/>
              <a:gdLst/>
              <a:pathLst>
                <a:path w="95872" fill="none" h="2800">
                  <a:moveTo>
                    <a:pt x="-47936" y="0"/>
                  </a:moveTo>
                  <a:lnTo>
                    <a:pt x="-17136" y="0"/>
                  </a:lnTo>
                  <a:cubicBezTo>
                    <a:pt x="3338" y="0"/>
                    <a:pt x="3338" y="0"/>
                    <a:pt x="47936" y="0"/>
                  </a:cubicBezTo>
                </a:path>
              </a:pathLst>
            </a:custGeom>
            <a:noFill/>
            <a:ln w="2800" cap="rnd">
              <a:solidFill>
                <a:srgbClr val="454545"/>
              </a:solidFill>
              <a:round/>
            </a:ln>
          </p:spPr>
        </p:sp>
        <p:sp>
          <p:nvSpPr>
            <p:cNvPr id="125" name="MMConnector"/>
            <p:cNvSpPr/>
            <p:nvPr/>
          </p:nvSpPr>
          <p:spPr>
            <a:xfrm>
              <a:off x="6812356" y="3221829"/>
              <a:ext cx="77896" cy="61600"/>
            </a:xfrm>
            <a:custGeom>
              <a:avLst/>
              <a:gdLst/>
              <a:pathLst>
                <a:path w="77896" fill="none" h="61600">
                  <a:moveTo>
                    <a:pt x="-38948" y="-30800"/>
                  </a:moveTo>
                  <a:lnTo>
                    <a:pt x="-8148" y="-30800"/>
                  </a:lnTo>
                  <a:lnTo>
                    <a:pt x="38948" y="30800"/>
                  </a:lnTo>
                </a:path>
              </a:pathLst>
            </a:custGeom>
            <a:noFill/>
            <a:ln w="2800" cap="rnd">
              <a:solidFill>
                <a:srgbClr val="454545"/>
              </a:solidFill>
              <a:round/>
            </a:ln>
          </p:spPr>
        </p:sp>
        <p:sp>
          <p:nvSpPr>
            <p:cNvPr id="127" name="MMConnector"/>
            <p:cNvSpPr/>
            <p:nvPr/>
          </p:nvSpPr>
          <p:spPr>
            <a:xfrm>
              <a:off x="7378040" y="3129429"/>
              <a:ext cx="95872" cy="2800"/>
            </a:xfrm>
            <a:custGeom>
              <a:avLst/>
              <a:gdLst/>
              <a:pathLst>
                <a:path w="95872" fill="none" h="2800">
                  <a:moveTo>
                    <a:pt x="-47936" y="0"/>
                  </a:moveTo>
                  <a:lnTo>
                    <a:pt x="-17136" y="0"/>
                  </a:lnTo>
                  <a:cubicBezTo>
                    <a:pt x="3338" y="0"/>
                    <a:pt x="3338" y="0"/>
                    <a:pt x="47936" y="0"/>
                  </a:cubicBezTo>
                </a:path>
              </a:pathLst>
            </a:custGeom>
            <a:noFill/>
            <a:ln w="2800" cap="rnd">
              <a:solidFill>
                <a:srgbClr val="454545"/>
              </a:solidFill>
              <a:round/>
            </a:ln>
          </p:spPr>
        </p:sp>
        <p:sp>
          <p:nvSpPr>
            <p:cNvPr id="129" name="MMConnector"/>
            <p:cNvSpPr/>
            <p:nvPr/>
          </p:nvSpPr>
          <p:spPr>
            <a:xfrm>
              <a:off x="7403240" y="3252629"/>
              <a:ext cx="95872" cy="2800"/>
            </a:xfrm>
            <a:custGeom>
              <a:avLst/>
              <a:gdLst/>
              <a:pathLst>
                <a:path w="95872" fill="none" h="2800">
                  <a:moveTo>
                    <a:pt x="-47936" y="0"/>
                  </a:moveTo>
                  <a:lnTo>
                    <a:pt x="-17136" y="0"/>
                  </a:lnTo>
                  <a:cubicBezTo>
                    <a:pt x="3338" y="0"/>
                    <a:pt x="3338" y="0"/>
                    <a:pt x="47936" y="0"/>
                  </a:cubicBezTo>
                </a:path>
              </a:pathLst>
            </a:custGeom>
            <a:noFill/>
            <a:ln w="2800" cap="rnd">
              <a:solidFill>
                <a:srgbClr val="454545"/>
              </a:solidFill>
              <a:round/>
            </a:ln>
          </p:spPr>
        </p:sp>
        <p:sp>
          <p:nvSpPr>
            <p:cNvPr id="131" name="MMConnector"/>
            <p:cNvSpPr/>
            <p:nvPr/>
          </p:nvSpPr>
          <p:spPr>
            <a:xfrm>
              <a:off x="7055956" y="3592829"/>
              <a:ext cx="77896" cy="285600"/>
            </a:xfrm>
            <a:custGeom>
              <a:avLst/>
              <a:gdLst/>
              <a:pathLst>
                <a:path w="77896" fill="none" h="285600">
                  <a:moveTo>
                    <a:pt x="-38948" y="142800"/>
                  </a:moveTo>
                  <a:lnTo>
                    <a:pt x="-8148" y="142800"/>
                  </a:lnTo>
                  <a:lnTo>
                    <a:pt x="38948" y="-142800"/>
                  </a:lnTo>
                </a:path>
              </a:pathLst>
            </a:custGeom>
            <a:noFill/>
            <a:ln w="2800" cap="rnd">
              <a:solidFill>
                <a:srgbClr val="454545"/>
              </a:solidFill>
              <a:round/>
            </a:ln>
          </p:spPr>
        </p:sp>
        <p:sp>
          <p:nvSpPr>
            <p:cNvPr id="133" name="MMConnector"/>
            <p:cNvSpPr/>
            <p:nvPr/>
          </p:nvSpPr>
          <p:spPr>
            <a:xfrm>
              <a:off x="7055956" y="3676829"/>
              <a:ext cx="77896" cy="117600"/>
            </a:xfrm>
            <a:custGeom>
              <a:avLst/>
              <a:gdLst/>
              <a:pathLst>
                <a:path w="77896" fill="none" h="117600">
                  <a:moveTo>
                    <a:pt x="-38948" y="58800"/>
                  </a:moveTo>
                  <a:lnTo>
                    <a:pt x="-8148" y="58800"/>
                  </a:lnTo>
                  <a:lnTo>
                    <a:pt x="38948" y="-58800"/>
                  </a:lnTo>
                </a:path>
              </a:pathLst>
            </a:custGeom>
            <a:noFill/>
            <a:ln w="2800" cap="rnd">
              <a:solidFill>
                <a:srgbClr val="454545"/>
              </a:solidFill>
              <a:round/>
            </a:ln>
          </p:spPr>
        </p:sp>
        <p:sp>
          <p:nvSpPr>
            <p:cNvPr id="135" name="MMConnector"/>
            <p:cNvSpPr/>
            <p:nvPr/>
          </p:nvSpPr>
          <p:spPr>
            <a:xfrm>
              <a:off x="7055956" y="3738429"/>
              <a:ext cx="77896" cy="5600"/>
            </a:xfrm>
            <a:custGeom>
              <a:avLst/>
              <a:gdLst/>
              <a:pathLst>
                <a:path w="77896" fill="none" h="5600">
                  <a:moveTo>
                    <a:pt x="-38948" y="-2800"/>
                  </a:moveTo>
                  <a:lnTo>
                    <a:pt x="-8148" y="-2800"/>
                  </a:lnTo>
                  <a:lnTo>
                    <a:pt x="38948" y="2800"/>
                  </a:lnTo>
                </a:path>
              </a:pathLst>
            </a:custGeom>
            <a:noFill/>
            <a:ln w="2800" cap="rnd">
              <a:solidFill>
                <a:srgbClr val="454545"/>
              </a:solidFill>
              <a:round/>
            </a:ln>
          </p:spPr>
        </p:sp>
        <p:sp>
          <p:nvSpPr>
            <p:cNvPr id="137" name="MMConnector"/>
            <p:cNvSpPr/>
            <p:nvPr/>
          </p:nvSpPr>
          <p:spPr>
            <a:xfrm>
              <a:off x="7055956" y="3777629"/>
              <a:ext cx="77896" cy="84000"/>
            </a:xfrm>
            <a:custGeom>
              <a:avLst/>
              <a:gdLst/>
              <a:pathLst>
                <a:path w="77896" fill="none" h="84000">
                  <a:moveTo>
                    <a:pt x="-38948" y="-42000"/>
                  </a:moveTo>
                  <a:lnTo>
                    <a:pt x="-8148" y="-42000"/>
                  </a:lnTo>
                  <a:lnTo>
                    <a:pt x="38948" y="42000"/>
                  </a:lnTo>
                </a:path>
              </a:pathLst>
            </a:custGeom>
            <a:noFill/>
            <a:ln w="2800" cap="rnd">
              <a:solidFill>
                <a:srgbClr val="454545"/>
              </a:solidFill>
              <a:round/>
            </a:ln>
          </p:spPr>
        </p:sp>
        <p:sp>
          <p:nvSpPr>
            <p:cNvPr id="139" name="MMConnector"/>
            <p:cNvSpPr/>
            <p:nvPr/>
          </p:nvSpPr>
          <p:spPr>
            <a:xfrm>
              <a:off x="7055956" y="3839229"/>
              <a:ext cx="77896" cy="207200"/>
            </a:xfrm>
            <a:custGeom>
              <a:avLst/>
              <a:gdLst/>
              <a:pathLst>
                <a:path w="77896" fill="none" h="207200">
                  <a:moveTo>
                    <a:pt x="-38948" y="-103600"/>
                  </a:moveTo>
                  <a:lnTo>
                    <a:pt x="-8148" y="-103600"/>
                  </a:lnTo>
                  <a:lnTo>
                    <a:pt x="38948" y="103600"/>
                  </a:lnTo>
                </a:path>
              </a:pathLst>
            </a:custGeom>
            <a:noFill/>
            <a:ln w="2800" cap="rnd">
              <a:solidFill>
                <a:srgbClr val="454545"/>
              </a:solidFill>
              <a:round/>
            </a:ln>
          </p:spPr>
        </p:sp>
        <p:sp>
          <p:nvSpPr>
            <p:cNvPr id="141" name="MMConnector"/>
            <p:cNvSpPr/>
            <p:nvPr/>
          </p:nvSpPr>
          <p:spPr>
            <a:xfrm>
              <a:off x="7055956" y="3878429"/>
              <a:ext cx="77896" cy="285600"/>
            </a:xfrm>
            <a:custGeom>
              <a:avLst/>
              <a:gdLst/>
              <a:pathLst>
                <a:path w="77896" fill="none" h="285600">
                  <a:moveTo>
                    <a:pt x="-38948" y="-142800"/>
                  </a:moveTo>
                  <a:lnTo>
                    <a:pt x="-8148" y="-142800"/>
                  </a:lnTo>
                  <a:lnTo>
                    <a:pt x="38948" y="142800"/>
                  </a:lnTo>
                </a:path>
              </a:pathLst>
            </a:custGeom>
            <a:noFill/>
            <a:ln w="2800" cap="rnd">
              <a:solidFill>
                <a:srgbClr val="454545"/>
              </a:solidFill>
              <a:round/>
            </a:ln>
          </p:spPr>
        </p:sp>
        <p:sp>
          <p:nvSpPr>
            <p:cNvPr id="143" name="MMConnector"/>
            <p:cNvSpPr/>
            <p:nvPr/>
          </p:nvSpPr>
          <p:spPr>
            <a:xfrm>
              <a:off x="3779340" y="2245679"/>
              <a:ext cx="77896" cy="222600"/>
            </a:xfrm>
            <a:custGeom>
              <a:avLst/>
              <a:gdLst/>
              <a:pathLst>
                <a:path w="77896" fill="none" h="222600">
                  <a:moveTo>
                    <a:pt x="38948" y="111300"/>
                  </a:moveTo>
                  <a:lnTo>
                    <a:pt x="8148" y="111300"/>
                  </a:lnTo>
                  <a:lnTo>
                    <a:pt x="-38948" y="-111300"/>
                  </a:lnTo>
                </a:path>
              </a:pathLst>
            </a:custGeom>
            <a:noFill/>
            <a:ln w="2800" cap="rnd">
              <a:solidFill>
                <a:srgbClr val="454545"/>
              </a:solidFill>
              <a:round/>
            </a:ln>
          </p:spPr>
        </p:sp>
        <p:sp>
          <p:nvSpPr>
            <p:cNvPr id="145" name="MMConnector"/>
            <p:cNvSpPr/>
            <p:nvPr/>
          </p:nvSpPr>
          <p:spPr>
            <a:xfrm>
              <a:off x="3779340" y="2346479"/>
              <a:ext cx="77896" cy="21000"/>
            </a:xfrm>
            <a:custGeom>
              <a:avLst/>
              <a:gdLst/>
              <a:pathLst>
                <a:path w="77896" fill="none" h="21000">
                  <a:moveTo>
                    <a:pt x="38948" y="10500"/>
                  </a:moveTo>
                  <a:lnTo>
                    <a:pt x="8148" y="10500"/>
                  </a:lnTo>
                  <a:lnTo>
                    <a:pt x="-38948" y="-10500"/>
                  </a:lnTo>
                </a:path>
              </a:pathLst>
            </a:custGeom>
            <a:noFill/>
            <a:ln w="2800" cap="rnd">
              <a:solidFill>
                <a:srgbClr val="454545"/>
              </a:solidFill>
              <a:round/>
            </a:ln>
          </p:spPr>
        </p:sp>
        <p:sp>
          <p:nvSpPr>
            <p:cNvPr id="147" name="MMConnector"/>
            <p:cNvSpPr/>
            <p:nvPr/>
          </p:nvSpPr>
          <p:spPr>
            <a:xfrm>
              <a:off x="3779340" y="2395479"/>
              <a:ext cx="77896" cy="77000"/>
            </a:xfrm>
            <a:custGeom>
              <a:avLst/>
              <a:gdLst/>
              <a:pathLst>
                <a:path w="77896" fill="none" h="77000">
                  <a:moveTo>
                    <a:pt x="38948" y="-38500"/>
                  </a:moveTo>
                  <a:lnTo>
                    <a:pt x="8148" y="-38500"/>
                  </a:lnTo>
                  <a:lnTo>
                    <a:pt x="-38948" y="38500"/>
                  </a:lnTo>
                </a:path>
              </a:pathLst>
            </a:custGeom>
            <a:noFill/>
            <a:ln w="2800" cap="rnd">
              <a:solidFill>
                <a:srgbClr val="454545"/>
              </a:solidFill>
              <a:round/>
            </a:ln>
          </p:spPr>
        </p:sp>
        <p:sp>
          <p:nvSpPr>
            <p:cNvPr id="149" name="MMConnector"/>
            <p:cNvSpPr/>
            <p:nvPr/>
          </p:nvSpPr>
          <p:spPr>
            <a:xfrm>
              <a:off x="3779340" y="2468279"/>
              <a:ext cx="77896" cy="222600"/>
            </a:xfrm>
            <a:custGeom>
              <a:avLst/>
              <a:gdLst/>
              <a:pathLst>
                <a:path w="77896" fill="none" h="222600">
                  <a:moveTo>
                    <a:pt x="38948" y="-111300"/>
                  </a:moveTo>
                  <a:lnTo>
                    <a:pt x="8148" y="-111300"/>
                  </a:lnTo>
                  <a:lnTo>
                    <a:pt x="-38948" y="111300"/>
                  </a:lnTo>
                </a:path>
              </a:pathLst>
            </a:custGeom>
            <a:noFill/>
            <a:ln w="2800" cap="rnd">
              <a:solidFill>
                <a:srgbClr val="454545"/>
              </a:solidFill>
              <a:round/>
            </a:ln>
          </p:spPr>
        </p:sp>
        <p:sp>
          <p:nvSpPr>
            <p:cNvPr id="151" name="MMConnector"/>
            <p:cNvSpPr/>
            <p:nvPr/>
          </p:nvSpPr>
          <p:spPr>
            <a:xfrm>
              <a:off x="3163256" y="2134379"/>
              <a:ext cx="95872" cy="2800"/>
            </a:xfrm>
            <a:custGeom>
              <a:avLst/>
              <a:gdLst/>
              <a:pathLst>
                <a:path w="95872" fill="none" h="2800">
                  <a:moveTo>
                    <a:pt x="47936" y="0"/>
                  </a:moveTo>
                  <a:lnTo>
                    <a:pt x="17136" y="0"/>
                  </a:lnTo>
                  <a:cubicBezTo>
                    <a:pt x="-3338" y="0"/>
                    <a:pt x="-3338" y="0"/>
                    <a:pt x="-47936" y="0"/>
                  </a:cubicBezTo>
                </a:path>
              </a:pathLst>
            </a:custGeom>
            <a:noFill/>
            <a:ln w="2800" cap="rnd">
              <a:solidFill>
                <a:srgbClr val="454545"/>
              </a:solidFill>
              <a:round/>
            </a:ln>
          </p:spPr>
        </p:sp>
        <p:sp>
          <p:nvSpPr>
            <p:cNvPr id="153" name="MMConnector"/>
            <p:cNvSpPr/>
            <p:nvPr/>
          </p:nvSpPr>
          <p:spPr>
            <a:xfrm>
              <a:off x="3098856" y="2335979"/>
              <a:ext cx="95872" cy="2800"/>
            </a:xfrm>
            <a:custGeom>
              <a:avLst/>
              <a:gdLst/>
              <a:pathLst>
                <a:path w="95872" fill="none" h="2800">
                  <a:moveTo>
                    <a:pt x="47936" y="0"/>
                  </a:moveTo>
                  <a:lnTo>
                    <a:pt x="17136" y="0"/>
                  </a:lnTo>
                  <a:cubicBezTo>
                    <a:pt x="-3338" y="0"/>
                    <a:pt x="-3338" y="0"/>
                    <a:pt x="-47936" y="0"/>
                  </a:cubicBezTo>
                </a:path>
              </a:pathLst>
            </a:custGeom>
            <a:noFill/>
            <a:ln w="2800" cap="rnd">
              <a:solidFill>
                <a:srgbClr val="454545"/>
              </a:solidFill>
              <a:round/>
            </a:ln>
          </p:spPr>
        </p:sp>
        <p:sp>
          <p:nvSpPr>
            <p:cNvPr id="155" name="MMConnector"/>
            <p:cNvSpPr/>
            <p:nvPr/>
          </p:nvSpPr>
          <p:spPr>
            <a:xfrm>
              <a:off x="2410056" y="2433979"/>
              <a:ext cx="95872" cy="2800"/>
            </a:xfrm>
            <a:custGeom>
              <a:avLst/>
              <a:gdLst/>
              <a:pathLst>
                <a:path w="95872" fill="none" h="2800">
                  <a:moveTo>
                    <a:pt x="47936" y="0"/>
                  </a:moveTo>
                  <a:lnTo>
                    <a:pt x="17136" y="0"/>
                  </a:lnTo>
                  <a:cubicBezTo>
                    <a:pt x="-3338" y="0"/>
                    <a:pt x="-3338" y="0"/>
                    <a:pt x="-47936" y="0"/>
                  </a:cubicBezTo>
                </a:path>
              </a:pathLst>
            </a:custGeom>
            <a:noFill/>
            <a:ln w="2800" cap="rnd">
              <a:solidFill>
                <a:srgbClr val="454545"/>
              </a:solidFill>
              <a:round/>
            </a:ln>
          </p:spPr>
        </p:sp>
        <p:sp>
          <p:nvSpPr>
            <p:cNvPr id="157" name="MMConnector"/>
            <p:cNvSpPr/>
            <p:nvPr/>
          </p:nvSpPr>
          <p:spPr>
            <a:xfrm>
              <a:off x="2729256" y="2579579"/>
              <a:ext cx="95872" cy="2800"/>
            </a:xfrm>
            <a:custGeom>
              <a:avLst/>
              <a:gdLst/>
              <a:pathLst>
                <a:path w="95872" fill="none" h="2800">
                  <a:moveTo>
                    <a:pt x="47936" y="0"/>
                  </a:moveTo>
                  <a:lnTo>
                    <a:pt x="17136" y="0"/>
                  </a:lnTo>
                  <a:cubicBezTo>
                    <a:pt x="-3338" y="0"/>
                    <a:pt x="-3338" y="0"/>
                    <a:pt x="-47936" y="0"/>
                  </a:cubicBezTo>
                </a:path>
              </a:pathLst>
            </a:custGeom>
            <a:noFill/>
            <a:ln w="2800" cap="rnd">
              <a:solidFill>
                <a:srgbClr val="454545"/>
              </a:solidFill>
              <a:round/>
            </a:ln>
          </p:spPr>
        </p:sp>
        <p:sp>
          <p:nvSpPr>
            <p:cNvPr id="159" name="MMConnector"/>
            <p:cNvSpPr/>
            <p:nvPr/>
          </p:nvSpPr>
          <p:spPr>
            <a:xfrm>
              <a:off x="4101340" y="3620129"/>
              <a:ext cx="77896" cy="395500"/>
            </a:xfrm>
            <a:custGeom>
              <a:avLst/>
              <a:gdLst/>
              <a:pathLst>
                <a:path w="77896" fill="none" h="395500">
                  <a:moveTo>
                    <a:pt x="38948" y="197750"/>
                  </a:moveTo>
                  <a:lnTo>
                    <a:pt x="8148" y="197750"/>
                  </a:lnTo>
                  <a:lnTo>
                    <a:pt x="-38948" y="-197750"/>
                  </a:lnTo>
                </a:path>
              </a:pathLst>
            </a:custGeom>
            <a:noFill/>
            <a:ln w="2800" cap="rnd">
              <a:solidFill>
                <a:srgbClr val="454545"/>
              </a:solidFill>
              <a:round/>
            </a:ln>
          </p:spPr>
        </p:sp>
        <p:sp>
          <p:nvSpPr>
            <p:cNvPr id="161" name="MMConnector"/>
            <p:cNvSpPr/>
            <p:nvPr/>
          </p:nvSpPr>
          <p:spPr>
            <a:xfrm>
              <a:off x="4101340" y="4015629"/>
              <a:ext cx="77896" cy="395500"/>
            </a:xfrm>
            <a:custGeom>
              <a:avLst/>
              <a:gdLst/>
              <a:pathLst>
                <a:path w="77896" fill="none" h="395500">
                  <a:moveTo>
                    <a:pt x="38948" y="-197750"/>
                  </a:moveTo>
                  <a:lnTo>
                    <a:pt x="8148" y="-197750"/>
                  </a:lnTo>
                  <a:lnTo>
                    <a:pt x="-38948" y="197750"/>
                  </a:lnTo>
                </a:path>
              </a:pathLst>
            </a:custGeom>
            <a:noFill/>
            <a:ln w="2800" cap="rnd">
              <a:solidFill>
                <a:srgbClr val="454545"/>
              </a:solidFill>
              <a:round/>
            </a:ln>
          </p:spPr>
        </p:sp>
        <p:sp>
          <p:nvSpPr>
            <p:cNvPr id="163" name="MMConnector"/>
            <p:cNvSpPr/>
            <p:nvPr/>
          </p:nvSpPr>
          <p:spPr>
            <a:xfrm>
              <a:off x="3224856" y="3269079"/>
              <a:ext cx="95872" cy="306600"/>
            </a:xfrm>
            <a:custGeom>
              <a:avLst/>
              <a:gdLst/>
              <a:pathLst>
                <a:path w="95872" fill="none" h="306600">
                  <a:moveTo>
                    <a:pt x="47936" y="153300"/>
                  </a:moveTo>
                  <a:lnTo>
                    <a:pt x="17136" y="153300"/>
                  </a:lnTo>
                  <a:cubicBezTo>
                    <a:pt x="-3338" y="-153300"/>
                    <a:pt x="-3338" y="-153300"/>
                    <a:pt x="-47936" y="-153300"/>
                  </a:cubicBezTo>
                </a:path>
              </a:pathLst>
            </a:custGeom>
            <a:noFill/>
            <a:ln w="2800" cap="rnd">
              <a:solidFill>
                <a:srgbClr val="454545"/>
              </a:solidFill>
              <a:round/>
            </a:ln>
          </p:spPr>
        </p:sp>
        <p:sp>
          <p:nvSpPr>
            <p:cNvPr id="165" name="MMConnector"/>
            <p:cNvSpPr/>
            <p:nvPr/>
          </p:nvSpPr>
          <p:spPr>
            <a:xfrm>
              <a:off x="3224856" y="3430079"/>
              <a:ext cx="95872" cy="15400"/>
            </a:xfrm>
            <a:custGeom>
              <a:avLst/>
              <a:gdLst/>
              <a:pathLst>
                <a:path w="95872" fill="none" h="15400">
                  <a:moveTo>
                    <a:pt x="47936" y="-7700"/>
                  </a:moveTo>
                  <a:lnTo>
                    <a:pt x="17136" y="-7700"/>
                  </a:lnTo>
                  <a:cubicBezTo>
                    <a:pt x="-3338" y="7700"/>
                    <a:pt x="-3338" y="7700"/>
                    <a:pt x="-47936" y="7700"/>
                  </a:cubicBezTo>
                </a:path>
              </a:pathLst>
            </a:custGeom>
            <a:noFill/>
            <a:ln w="2800" cap="rnd">
              <a:solidFill>
                <a:srgbClr val="454545"/>
              </a:solidFill>
              <a:round/>
            </a:ln>
          </p:spPr>
        </p:sp>
        <p:sp>
          <p:nvSpPr>
            <p:cNvPr id="167" name="MMConnector"/>
            <p:cNvSpPr/>
            <p:nvPr/>
          </p:nvSpPr>
          <p:spPr>
            <a:xfrm>
              <a:off x="3224856" y="3575679"/>
              <a:ext cx="95872" cy="306600"/>
            </a:xfrm>
            <a:custGeom>
              <a:avLst/>
              <a:gdLst/>
              <a:pathLst>
                <a:path w="95872" fill="none" h="306600">
                  <a:moveTo>
                    <a:pt x="47936" y="-153300"/>
                  </a:moveTo>
                  <a:lnTo>
                    <a:pt x="17136" y="-153300"/>
                  </a:lnTo>
                  <a:cubicBezTo>
                    <a:pt x="-3338" y="153300"/>
                    <a:pt x="-3338" y="153300"/>
                    <a:pt x="-47936" y="153300"/>
                  </a:cubicBezTo>
                </a:path>
              </a:pathLst>
            </a:custGeom>
            <a:noFill/>
            <a:ln w="2800" cap="rnd">
              <a:solidFill>
                <a:srgbClr val="454545"/>
              </a:solidFill>
              <a:round/>
            </a:ln>
          </p:spPr>
        </p:sp>
        <p:sp>
          <p:nvSpPr>
            <p:cNvPr id="169" name="MMConnector"/>
            <p:cNvSpPr/>
            <p:nvPr/>
          </p:nvSpPr>
          <p:spPr>
            <a:xfrm>
              <a:off x="3174456" y="4032779"/>
              <a:ext cx="95872" cy="361200"/>
            </a:xfrm>
            <a:custGeom>
              <a:avLst/>
              <a:gdLst/>
              <a:pathLst>
                <a:path w="95872" fill="none" h="361200">
                  <a:moveTo>
                    <a:pt x="47936" y="180600"/>
                  </a:moveTo>
                  <a:lnTo>
                    <a:pt x="17136" y="180600"/>
                  </a:lnTo>
                  <a:cubicBezTo>
                    <a:pt x="-3338" y="-180600"/>
                    <a:pt x="-3338" y="-180600"/>
                    <a:pt x="-47936" y="-180600"/>
                  </a:cubicBezTo>
                </a:path>
              </a:pathLst>
            </a:custGeom>
            <a:noFill/>
            <a:ln w="2800" cap="rnd">
              <a:solidFill>
                <a:srgbClr val="454545"/>
              </a:solidFill>
              <a:round/>
            </a:ln>
          </p:spPr>
        </p:sp>
        <p:sp>
          <p:nvSpPr>
            <p:cNvPr id="171" name="MMConnector"/>
            <p:cNvSpPr/>
            <p:nvPr/>
          </p:nvSpPr>
          <p:spPr>
            <a:xfrm>
              <a:off x="3174456" y="4167179"/>
              <a:ext cx="95872" cy="92400"/>
            </a:xfrm>
            <a:custGeom>
              <a:avLst/>
              <a:gdLst/>
              <a:pathLst>
                <a:path w="95872" fill="none" h="92400">
                  <a:moveTo>
                    <a:pt x="47936" y="46200"/>
                  </a:moveTo>
                  <a:lnTo>
                    <a:pt x="17136" y="46200"/>
                  </a:lnTo>
                  <a:cubicBezTo>
                    <a:pt x="-3338" y="-46200"/>
                    <a:pt x="-3338" y="-46200"/>
                    <a:pt x="-47936" y="-46200"/>
                  </a:cubicBezTo>
                </a:path>
              </a:pathLst>
            </a:custGeom>
            <a:noFill/>
            <a:ln w="2800" cap="rnd">
              <a:solidFill>
                <a:srgbClr val="454545"/>
              </a:solidFill>
              <a:round/>
            </a:ln>
          </p:spPr>
        </p:sp>
        <p:sp>
          <p:nvSpPr>
            <p:cNvPr id="173" name="MMConnector"/>
            <p:cNvSpPr/>
            <p:nvPr/>
          </p:nvSpPr>
          <p:spPr>
            <a:xfrm>
              <a:off x="3174456" y="4393979"/>
              <a:ext cx="95872" cy="361200"/>
            </a:xfrm>
            <a:custGeom>
              <a:avLst/>
              <a:gdLst/>
              <a:pathLst>
                <a:path w="95872" fill="none" h="361200">
                  <a:moveTo>
                    <a:pt x="47936" y="-180600"/>
                  </a:moveTo>
                  <a:lnTo>
                    <a:pt x="17136" y="-180600"/>
                  </a:lnTo>
                  <a:cubicBezTo>
                    <a:pt x="-3338" y="180600"/>
                    <a:pt x="-3338" y="180600"/>
                    <a:pt x="-47936" y="180600"/>
                  </a:cubicBezTo>
                </a:path>
              </a:pathLst>
            </a:custGeom>
            <a:noFill/>
            <a:ln w="2800" cap="rnd">
              <a:solidFill>
                <a:srgbClr val="454545"/>
              </a:solidFill>
              <a:round/>
            </a:ln>
          </p:spPr>
        </p:sp>
        <p:sp>
          <p:nvSpPr>
            <p:cNvPr id="210" name="MMConnector"/>
            <p:cNvSpPr/>
            <p:nvPr/>
          </p:nvSpPr>
          <p:spPr>
            <a:xfrm>
              <a:off x="2193784" y="3115779"/>
              <a:ext cx="95872" cy="2800"/>
            </a:xfrm>
            <a:custGeom>
              <a:avLst/>
              <a:gdLst/>
              <a:pathLst>
                <a:path w="95872" fill="none" h="2800">
                  <a:moveTo>
                    <a:pt x="47936" y="0"/>
                  </a:moveTo>
                  <a:lnTo>
                    <a:pt x="17136" y="0"/>
                  </a:lnTo>
                  <a:cubicBezTo>
                    <a:pt x="-3338" y="0"/>
                    <a:pt x="-3338" y="0"/>
                    <a:pt x="-47936" y="0"/>
                  </a:cubicBezTo>
                </a:path>
              </a:pathLst>
            </a:custGeom>
            <a:noFill/>
            <a:ln w="2800" cap="rnd">
              <a:solidFill>
                <a:srgbClr val="454545"/>
              </a:solidFill>
              <a:round/>
            </a:ln>
          </p:spPr>
        </p:sp>
        <p:sp>
          <p:nvSpPr>
            <p:cNvPr id="212" name="MMConnector"/>
            <p:cNvSpPr/>
            <p:nvPr/>
          </p:nvSpPr>
          <p:spPr>
            <a:xfrm>
              <a:off x="1891384" y="3341179"/>
              <a:ext cx="95872" cy="193200"/>
            </a:xfrm>
            <a:custGeom>
              <a:avLst/>
              <a:gdLst/>
              <a:pathLst>
                <a:path w="95872" fill="none" h="193200">
                  <a:moveTo>
                    <a:pt x="47936" y="96600"/>
                  </a:moveTo>
                  <a:lnTo>
                    <a:pt x="17136" y="96600"/>
                  </a:lnTo>
                  <a:cubicBezTo>
                    <a:pt x="-3338" y="-96600"/>
                    <a:pt x="-3338" y="-96600"/>
                    <a:pt x="-47936" y="-96600"/>
                  </a:cubicBezTo>
                </a:path>
              </a:pathLst>
            </a:custGeom>
            <a:noFill/>
            <a:ln w="2800" cap="rnd">
              <a:solidFill>
                <a:srgbClr val="454545"/>
              </a:solidFill>
              <a:round/>
            </a:ln>
          </p:spPr>
        </p:sp>
        <p:sp>
          <p:nvSpPr>
            <p:cNvPr id="214" name="MMConnector"/>
            <p:cNvSpPr/>
            <p:nvPr/>
          </p:nvSpPr>
          <p:spPr>
            <a:xfrm>
              <a:off x="1891384" y="3405579"/>
              <a:ext cx="95872" cy="64400"/>
            </a:xfrm>
            <a:custGeom>
              <a:avLst/>
              <a:gdLst/>
              <a:pathLst>
                <a:path w="95872" fill="none" h="64400">
                  <a:moveTo>
                    <a:pt x="47936" y="32200"/>
                  </a:moveTo>
                  <a:lnTo>
                    <a:pt x="17136" y="32200"/>
                  </a:lnTo>
                  <a:cubicBezTo>
                    <a:pt x="-3338" y="-32200"/>
                    <a:pt x="-3338" y="-32200"/>
                    <a:pt x="-47936" y="-32200"/>
                  </a:cubicBezTo>
                </a:path>
              </a:pathLst>
            </a:custGeom>
            <a:noFill/>
            <a:ln w="2800" cap="rnd">
              <a:solidFill>
                <a:srgbClr val="454545"/>
              </a:solidFill>
              <a:round/>
            </a:ln>
          </p:spPr>
        </p:sp>
        <p:sp>
          <p:nvSpPr>
            <p:cNvPr id="216" name="MMConnector"/>
            <p:cNvSpPr/>
            <p:nvPr/>
          </p:nvSpPr>
          <p:spPr>
            <a:xfrm>
              <a:off x="1891384" y="3469979"/>
              <a:ext cx="95872" cy="64400"/>
            </a:xfrm>
            <a:custGeom>
              <a:avLst/>
              <a:gdLst/>
              <a:pathLst>
                <a:path w="95872" fill="none" h="64400">
                  <a:moveTo>
                    <a:pt x="47936" y="-32200"/>
                  </a:moveTo>
                  <a:lnTo>
                    <a:pt x="17136" y="-32200"/>
                  </a:lnTo>
                  <a:cubicBezTo>
                    <a:pt x="-3338" y="32200"/>
                    <a:pt x="-3338" y="32200"/>
                    <a:pt x="-47936" y="32200"/>
                  </a:cubicBezTo>
                </a:path>
              </a:pathLst>
            </a:custGeom>
            <a:noFill/>
            <a:ln w="2800" cap="rnd">
              <a:solidFill>
                <a:srgbClr val="454545"/>
              </a:solidFill>
              <a:round/>
            </a:ln>
          </p:spPr>
        </p:sp>
        <p:sp>
          <p:nvSpPr>
            <p:cNvPr id="218" name="MMConnector"/>
            <p:cNvSpPr/>
            <p:nvPr/>
          </p:nvSpPr>
          <p:spPr>
            <a:xfrm>
              <a:off x="1891384" y="3534379"/>
              <a:ext cx="95872" cy="193200"/>
            </a:xfrm>
            <a:custGeom>
              <a:avLst/>
              <a:gdLst/>
              <a:pathLst>
                <a:path w="95872" fill="none" h="193200">
                  <a:moveTo>
                    <a:pt x="47936" y="-96600"/>
                  </a:moveTo>
                  <a:lnTo>
                    <a:pt x="17136" y="-96600"/>
                  </a:lnTo>
                  <a:cubicBezTo>
                    <a:pt x="-3338" y="96600"/>
                    <a:pt x="-3338" y="96600"/>
                    <a:pt x="-47936" y="96600"/>
                  </a:cubicBezTo>
                </a:path>
              </a:pathLst>
            </a:custGeom>
            <a:noFill/>
            <a:ln w="2800" cap="rnd">
              <a:solidFill>
                <a:srgbClr val="454545"/>
              </a:solidFill>
              <a:round/>
            </a:ln>
          </p:spPr>
        </p:sp>
        <p:sp>
          <p:nvSpPr>
            <p:cNvPr id="220" name="MMConnector"/>
            <p:cNvSpPr/>
            <p:nvPr/>
          </p:nvSpPr>
          <p:spPr>
            <a:xfrm>
              <a:off x="2487784" y="3728979"/>
              <a:ext cx="95872" cy="2800"/>
            </a:xfrm>
            <a:custGeom>
              <a:avLst/>
              <a:gdLst/>
              <a:pathLst>
                <a:path w="95872" fill="none" h="2800">
                  <a:moveTo>
                    <a:pt x="47936" y="0"/>
                  </a:moveTo>
                  <a:lnTo>
                    <a:pt x="17136" y="0"/>
                  </a:lnTo>
                  <a:cubicBezTo>
                    <a:pt x="-3338" y="0"/>
                    <a:pt x="-3338" y="0"/>
                    <a:pt x="-47936" y="0"/>
                  </a:cubicBezTo>
                </a:path>
              </a:pathLst>
            </a:custGeom>
            <a:noFill/>
            <a:ln w="2800" cap="rnd">
              <a:solidFill>
                <a:srgbClr val="454545"/>
              </a:solidFill>
              <a:round/>
            </a:ln>
          </p:spPr>
        </p:sp>
        <p:sp>
          <p:nvSpPr>
            <p:cNvPr id="222" name="MMConnector"/>
            <p:cNvSpPr/>
            <p:nvPr/>
          </p:nvSpPr>
          <p:spPr>
            <a:xfrm>
              <a:off x="1611384" y="3852179"/>
              <a:ext cx="95872" cy="2800"/>
            </a:xfrm>
            <a:custGeom>
              <a:avLst/>
              <a:gdLst/>
              <a:pathLst>
                <a:path w="95872" fill="none" h="2800">
                  <a:moveTo>
                    <a:pt x="47936" y="0"/>
                  </a:moveTo>
                  <a:lnTo>
                    <a:pt x="17136" y="0"/>
                  </a:lnTo>
                  <a:cubicBezTo>
                    <a:pt x="-3338" y="0"/>
                    <a:pt x="-3338" y="0"/>
                    <a:pt x="-47936" y="0"/>
                  </a:cubicBezTo>
                </a:path>
              </a:pathLst>
            </a:custGeom>
            <a:noFill/>
            <a:ln w="2800" cap="rnd">
              <a:solidFill>
                <a:srgbClr val="454545"/>
              </a:solidFill>
              <a:round/>
            </a:ln>
          </p:spPr>
        </p:sp>
        <p:sp>
          <p:nvSpPr>
            <p:cNvPr id="224" name="MMConnector"/>
            <p:cNvSpPr/>
            <p:nvPr/>
          </p:nvSpPr>
          <p:spPr>
            <a:xfrm>
              <a:off x="1602984" y="4048179"/>
              <a:ext cx="95872" cy="145600"/>
            </a:xfrm>
            <a:custGeom>
              <a:avLst/>
              <a:gdLst/>
              <a:pathLst>
                <a:path w="95872" fill="none" h="145600">
                  <a:moveTo>
                    <a:pt x="47936" y="72800"/>
                  </a:moveTo>
                  <a:lnTo>
                    <a:pt x="17136" y="72800"/>
                  </a:lnTo>
                  <a:cubicBezTo>
                    <a:pt x="-3338" y="-72800"/>
                    <a:pt x="-3338" y="-72800"/>
                    <a:pt x="-47936" y="-72800"/>
                  </a:cubicBezTo>
                </a:path>
              </a:pathLst>
            </a:custGeom>
            <a:noFill/>
            <a:ln w="2800" cap="rnd">
              <a:solidFill>
                <a:srgbClr val="454545"/>
              </a:solidFill>
              <a:round/>
            </a:ln>
          </p:spPr>
        </p:sp>
        <p:sp>
          <p:nvSpPr>
            <p:cNvPr id="226" name="MMConnector"/>
            <p:cNvSpPr/>
            <p:nvPr/>
          </p:nvSpPr>
          <p:spPr>
            <a:xfrm>
              <a:off x="1602984" y="4109779"/>
              <a:ext cx="95872" cy="22400"/>
            </a:xfrm>
            <a:custGeom>
              <a:avLst/>
              <a:gdLst/>
              <a:pathLst>
                <a:path w="95872" fill="none" h="22400">
                  <a:moveTo>
                    <a:pt x="47936" y="11200"/>
                  </a:moveTo>
                  <a:lnTo>
                    <a:pt x="17136" y="11200"/>
                  </a:lnTo>
                  <a:cubicBezTo>
                    <a:pt x="-3338" y="-11200"/>
                    <a:pt x="-3338" y="-11200"/>
                    <a:pt x="-47936" y="-11200"/>
                  </a:cubicBezTo>
                </a:path>
              </a:pathLst>
            </a:custGeom>
            <a:noFill/>
            <a:ln w="2800" cap="rnd">
              <a:solidFill>
                <a:srgbClr val="454545"/>
              </a:solidFill>
              <a:round/>
            </a:ln>
          </p:spPr>
        </p:sp>
        <p:sp>
          <p:nvSpPr>
            <p:cNvPr id="228" name="MMConnector"/>
            <p:cNvSpPr/>
            <p:nvPr/>
          </p:nvSpPr>
          <p:spPr>
            <a:xfrm>
              <a:off x="1602984" y="4193779"/>
              <a:ext cx="95872" cy="145600"/>
            </a:xfrm>
            <a:custGeom>
              <a:avLst/>
              <a:gdLst/>
              <a:pathLst>
                <a:path w="95872" fill="none" h="145600">
                  <a:moveTo>
                    <a:pt x="47936" y="-72800"/>
                  </a:moveTo>
                  <a:lnTo>
                    <a:pt x="17136" y="-72800"/>
                  </a:lnTo>
                  <a:cubicBezTo>
                    <a:pt x="-3338" y="72800"/>
                    <a:pt x="-3338" y="72800"/>
                    <a:pt x="-47936" y="72800"/>
                  </a:cubicBezTo>
                </a:path>
              </a:pathLst>
            </a:custGeom>
            <a:noFill/>
            <a:ln w="2800" cap="rnd">
              <a:solidFill>
                <a:srgbClr val="454545"/>
              </a:solidFill>
              <a:round/>
            </a:ln>
          </p:spPr>
        </p:sp>
        <p:sp>
          <p:nvSpPr>
            <p:cNvPr id="230" name="MMConnector"/>
            <p:cNvSpPr/>
            <p:nvPr/>
          </p:nvSpPr>
          <p:spPr>
            <a:xfrm>
              <a:off x="1594584" y="4504579"/>
              <a:ext cx="95872" cy="140000"/>
            </a:xfrm>
            <a:custGeom>
              <a:avLst/>
              <a:gdLst/>
              <a:pathLst>
                <a:path w="95872" fill="none" h="140000">
                  <a:moveTo>
                    <a:pt x="47936" y="70000"/>
                  </a:moveTo>
                  <a:lnTo>
                    <a:pt x="17136" y="70000"/>
                  </a:lnTo>
                  <a:cubicBezTo>
                    <a:pt x="-3338" y="-70000"/>
                    <a:pt x="-3338" y="-70000"/>
                    <a:pt x="-47936" y="-70000"/>
                  </a:cubicBezTo>
                </a:path>
              </a:pathLst>
            </a:custGeom>
            <a:noFill/>
            <a:ln w="2800" cap="rnd">
              <a:solidFill>
                <a:srgbClr val="454545"/>
              </a:solidFill>
              <a:round/>
            </a:ln>
          </p:spPr>
        </p:sp>
        <p:sp>
          <p:nvSpPr>
            <p:cNvPr id="232" name="MMConnector"/>
            <p:cNvSpPr/>
            <p:nvPr/>
          </p:nvSpPr>
          <p:spPr>
            <a:xfrm>
              <a:off x="1594584" y="4543779"/>
              <a:ext cx="95872" cy="61600"/>
            </a:xfrm>
            <a:custGeom>
              <a:avLst/>
              <a:gdLst/>
              <a:pathLst>
                <a:path w="95872" fill="none" h="61600">
                  <a:moveTo>
                    <a:pt x="47936" y="30800"/>
                  </a:moveTo>
                  <a:lnTo>
                    <a:pt x="17136" y="30800"/>
                  </a:lnTo>
                  <a:cubicBezTo>
                    <a:pt x="-3338" y="-30800"/>
                    <a:pt x="-3338" y="-30800"/>
                    <a:pt x="-47936" y="-30800"/>
                  </a:cubicBezTo>
                </a:path>
              </a:pathLst>
            </a:custGeom>
            <a:noFill/>
            <a:ln w="2800" cap="rnd">
              <a:solidFill>
                <a:srgbClr val="454545"/>
              </a:solidFill>
              <a:round/>
            </a:ln>
          </p:spPr>
        </p:sp>
        <p:sp>
          <p:nvSpPr>
            <p:cNvPr id="234" name="MMConnector"/>
            <p:cNvSpPr/>
            <p:nvPr/>
          </p:nvSpPr>
          <p:spPr>
            <a:xfrm>
              <a:off x="1594584" y="4582979"/>
              <a:ext cx="95872" cy="16800"/>
            </a:xfrm>
            <a:custGeom>
              <a:avLst/>
              <a:gdLst/>
              <a:pathLst>
                <a:path w="95872" fill="none" h="16800">
                  <a:moveTo>
                    <a:pt x="47936" y="-8400"/>
                  </a:moveTo>
                  <a:lnTo>
                    <a:pt x="17136" y="-8400"/>
                  </a:lnTo>
                  <a:cubicBezTo>
                    <a:pt x="-3338" y="8400"/>
                    <a:pt x="-3338" y="8400"/>
                    <a:pt x="-47936" y="8400"/>
                  </a:cubicBezTo>
                </a:path>
              </a:pathLst>
            </a:custGeom>
            <a:noFill/>
            <a:ln w="2800" cap="rnd">
              <a:solidFill>
                <a:srgbClr val="454545"/>
              </a:solidFill>
              <a:round/>
            </a:ln>
          </p:spPr>
        </p:sp>
        <p:sp>
          <p:nvSpPr>
            <p:cNvPr id="236" name="MMConnector"/>
            <p:cNvSpPr/>
            <p:nvPr/>
          </p:nvSpPr>
          <p:spPr>
            <a:xfrm>
              <a:off x="1594584" y="4644579"/>
              <a:ext cx="95872" cy="140000"/>
            </a:xfrm>
            <a:custGeom>
              <a:avLst/>
              <a:gdLst/>
              <a:pathLst>
                <a:path w="95872" fill="none" h="140000">
                  <a:moveTo>
                    <a:pt x="47936" y="-70000"/>
                  </a:moveTo>
                  <a:lnTo>
                    <a:pt x="17136" y="-70000"/>
                  </a:lnTo>
                  <a:cubicBezTo>
                    <a:pt x="-3338" y="70000"/>
                    <a:pt x="-3338" y="70000"/>
                    <a:pt x="-47936" y="70000"/>
                  </a:cubicBezTo>
                </a:path>
              </a:pathLst>
            </a:custGeom>
            <a:noFill/>
            <a:ln w="2800" cap="rnd">
              <a:solidFill>
                <a:srgbClr val="454545"/>
              </a:solidFill>
              <a:round/>
            </a:ln>
          </p:spPr>
        </p:sp>
        <p:sp>
          <p:nvSpPr>
            <p:cNvPr id="251" name="Floating"/>
            <p:cNvSpPr/>
            <p:nvPr/>
          </p:nvSpPr>
          <p:spPr>
            <a:xfrm>
              <a:off x="1444281" y="5073329"/>
              <a:ext cx="1352400" cy="103600"/>
            </a:xfrm>
            <a:custGeom>
              <a:avLst/>
              <a:gdLst>
                <a:gd fmla="*/ 49840 w 1352400" name="rtl"/>
                <a:gd fmla="*/ 24640 h 103600" name="rtt"/>
                <a:gd fmla="*/ 1304240 w 1352400" name="rtr"/>
                <a:gd fmla="*/ 80640 h 103600" name="rtb"/>
              </a:gdLst>
              <a:ahLst/>
              <a:cxnLst/>
              <a:rect b="rtb" r="rtr" t="rtt" l="rtl"/>
              <a:pathLst>
                <a:path w="1352400" h="103600">
                  <a:moveTo>
                    <a:pt x="11200" y="0"/>
                  </a:moveTo>
                  <a:lnTo>
                    <a:pt x="1341200" y="0"/>
                  </a:lnTo>
                  <a:cubicBezTo>
                    <a:pt x="1348726" y="0"/>
                    <a:pt x="1352400" y="3674"/>
                    <a:pt x="1352400" y="11200"/>
                  </a:cubicBezTo>
                  <a:lnTo>
                    <a:pt x="1352400" y="92400"/>
                  </a:lnTo>
                  <a:cubicBezTo>
                    <a:pt x="1352400" y="99926"/>
                    <a:pt x="1348726" y="103600"/>
                    <a:pt x="1341200" y="103600"/>
                  </a:cubicBezTo>
                  <a:lnTo>
                    <a:pt x="11200" y="103600"/>
                  </a:lnTo>
                  <a:cubicBezTo>
                    <a:pt x="3674" y="103600"/>
                    <a:pt x="0" y="99926"/>
                    <a:pt x="0" y="92400"/>
                  </a:cubicBezTo>
                  <a:lnTo>
                    <a:pt x="0" y="11200"/>
                  </a:lnTo>
                  <a:cubicBezTo>
                    <a:pt x="0" y="3674"/>
                    <a:pt x="3674" y="0"/>
                    <a:pt x="11200" y="0"/>
                  </a:cubicBezTo>
                  <a:close/>
                </a:path>
              </a:pathLst>
            </a:custGeom>
            <a:solidFill>
              <a:srgbClr val="00AF54"/>
            </a:solidFill>
            <a:ln w="5600" cap="rnd">
              <a:solidFill>
                <a:srgbClr val="00AF54"/>
              </a:solidFill>
              <a:round/>
            </a:ln>
          </p:spPr>
          <p:txBody>
            <a:bodyPr lIns="0" rIns="0" anchor="ctr" rtlCol="0" tIns="0" bIns="11000" wrap="none"/>
            <a:lstStyle/>
            <a:p>
              <a:pPr algn="ctr">
                <a:lnSpc>
                  <a:spcPct val="100000"/>
                </a:lnSpc>
              </a:pPr>
              <a:r>
                <a:rPr b="1" sz="348">
                  <a:solidFill>
                    <a:srgbClr val="FFFFFF"/>
                  </a:solidFill>
                  <a:latin typeface="Arial"/>
                </a:rPr>
                <a:t>Profit = sales volume × unit price - (fixed cost variable cost)</a:t>
              </a:r>
            </a:p>
          </p:txBody>
        </p:sp>
        <p:sp>
          <p:nvSpPr>
            <p:cNvPr id="253" name="Floating"/>
            <p:cNvSpPr/>
            <p:nvPr/>
          </p:nvSpPr>
          <p:spPr>
            <a:xfrm>
              <a:off x="1360281" y="4908129"/>
              <a:ext cx="764400" cy="154000"/>
            </a:xfrm>
            <a:custGeom>
              <a:avLst/>
              <a:gdLst>
                <a:gd fmla="*/ 49840 w 764400" name="rtl"/>
                <a:gd fmla="*/ 24640 h 154000" name="rtt"/>
                <a:gd fmla="*/ 716240 w 764400" name="rtr"/>
                <a:gd fmla="*/ 131040 h 154000" name="rtb"/>
              </a:gdLst>
              <a:ahLst/>
              <a:cxnLst/>
              <a:rect b="rtb" r="rtr" t="rtt" l="rtl"/>
              <a:pathLst>
                <a:path w="764400" h="154000">
                  <a:moveTo>
                    <a:pt x="11200" y="0"/>
                  </a:moveTo>
                  <a:lnTo>
                    <a:pt x="753200" y="0"/>
                  </a:lnTo>
                  <a:cubicBezTo>
                    <a:pt x="760726" y="0"/>
                    <a:pt x="764400" y="3674"/>
                    <a:pt x="764400" y="11200"/>
                  </a:cubicBezTo>
                  <a:lnTo>
                    <a:pt x="764400" y="142800"/>
                  </a:lnTo>
                  <a:cubicBezTo>
                    <a:pt x="764400" y="150326"/>
                    <a:pt x="760726" y="154000"/>
                    <a:pt x="753200" y="154000"/>
                  </a:cubicBezTo>
                  <a:lnTo>
                    <a:pt x="11200" y="154000"/>
                  </a:lnTo>
                  <a:cubicBezTo>
                    <a:pt x="3674" y="154000"/>
                    <a:pt x="0" y="150326"/>
                    <a:pt x="0" y="142800"/>
                  </a:cubicBezTo>
                  <a:lnTo>
                    <a:pt x="0" y="11200"/>
                  </a:lnTo>
                  <a:cubicBezTo>
                    <a:pt x="0" y="3674"/>
                    <a:pt x="3674" y="0"/>
                    <a:pt x="11200" y="0"/>
                  </a:cubicBezTo>
                  <a:close/>
                </a:path>
              </a:pathLst>
            </a:custGeom>
            <a:solidFill>
              <a:srgbClr val="00AF54"/>
            </a:solidFill>
            <a:ln w="5600" cap="rnd">
              <a:solidFill>
                <a:srgbClr val="00AF54"/>
              </a:solidFill>
              <a:round/>
            </a:ln>
          </p:spPr>
          <p:txBody>
            <a:bodyPr lIns="0" rIns="0" anchor="ctr" rtlCol="0" tIns="0" bIns="11000" wrap="none"/>
            <a:lstStyle/>
            <a:p>
              <a:pPr algn="ctr">
                <a:lnSpc>
                  <a:spcPct val="100000"/>
                </a:lnSpc>
              </a:pPr>
              <a:r>
                <a:rPr b="1" sz="696">
                  <a:solidFill>
                    <a:srgbClr val="FFFFFF"/>
                  </a:solidFill>
                  <a:latin typeface="Arial"/>
                </a:rPr>
                <a:t>S=Q*P-(F Cv*Q)</a:t>
              </a:r>
            </a:p>
          </p:txBody>
        </p:sp>
        <p:sp>
          <p:nvSpPr>
            <p:cNvPr id="254" name="Floating"/>
            <p:cNvSpPr/>
            <p:nvPr/>
          </p:nvSpPr>
          <p:spPr>
            <a:xfrm>
              <a:off x="1532312" y="1618129"/>
              <a:ext cx="560000" cy="154000"/>
            </a:xfrm>
            <a:custGeom>
              <a:avLst/>
              <a:gdLst>
                <a:gd fmla="*/ 49840 w 560000" name="rtl"/>
                <a:gd fmla="*/ 24640 h 154000" name="rtt"/>
                <a:gd fmla="*/ 511840 w 560000" name="rtr"/>
                <a:gd fmla="*/ 131040 h 154000" name="rtb"/>
              </a:gdLst>
              <a:ahLst/>
              <a:cxnLst/>
              <a:rect b="rtb" r="rtr" t="rtt" l="rtl"/>
              <a:pathLst>
                <a:path w="560000" h="154000">
                  <a:moveTo>
                    <a:pt x="11200" y="0"/>
                  </a:moveTo>
                  <a:lnTo>
                    <a:pt x="548800" y="0"/>
                  </a:lnTo>
                  <a:cubicBezTo>
                    <a:pt x="556326" y="0"/>
                    <a:pt x="560000" y="3674"/>
                    <a:pt x="560000" y="11200"/>
                  </a:cubicBezTo>
                  <a:lnTo>
                    <a:pt x="560000" y="142800"/>
                  </a:lnTo>
                  <a:cubicBezTo>
                    <a:pt x="560000" y="150326"/>
                    <a:pt x="556326" y="154000"/>
                    <a:pt x="548800" y="154000"/>
                  </a:cubicBezTo>
                  <a:lnTo>
                    <a:pt x="11200" y="154000"/>
                  </a:lnTo>
                  <a:cubicBezTo>
                    <a:pt x="3674" y="154000"/>
                    <a:pt x="0" y="150326"/>
                    <a:pt x="0" y="142800"/>
                  </a:cubicBezTo>
                  <a:lnTo>
                    <a:pt x="0" y="11200"/>
                  </a:lnTo>
                  <a:cubicBezTo>
                    <a:pt x="0" y="3674"/>
                    <a:pt x="3674" y="0"/>
                    <a:pt x="11200" y="0"/>
                  </a:cubicBezTo>
                  <a:close/>
                </a:path>
              </a:pathLst>
            </a:custGeom>
            <a:solidFill>
              <a:srgbClr val="00AF54"/>
            </a:solidFill>
            <a:ln w="5600" cap="rnd">
              <a:solidFill>
                <a:srgbClr val="00AF54"/>
              </a:solidFill>
              <a:round/>
            </a:ln>
          </p:spPr>
          <p:txBody>
            <a:bodyPr lIns="0" rIns="0" anchor="ctr" rtlCol="0" tIns="0" bIns="11000" wrap="none"/>
            <a:lstStyle/>
            <a:p>
              <a:pPr algn="ctr">
                <a:lnSpc>
                  <a:spcPct val="100000"/>
                </a:lnSpc>
              </a:pPr>
              <a:r>
                <a:rPr b="1" sz="696">
                  <a:solidFill>
                    <a:srgbClr val="FFFFFF"/>
                  </a:solidFill>
                  <a:latin typeface="Arial"/>
                </a:rPr>
                <a:t>Q0=F/P-Cv</a:t>
              </a:r>
            </a:p>
          </p:txBody>
        </p:sp>
        <p:sp>
          <p:nvSpPr>
            <p:cNvPr id="116" name="SubTopic"/>
            <p:cNvSpPr/>
            <p:nvPr/>
          </p:nvSpPr>
          <p:spPr>
            <a:xfrm>
              <a:off x="6932504" y="2652029"/>
              <a:ext cx="1355200" cy="60200"/>
            </a:xfrm>
            <a:custGeom>
              <a:avLst/>
              <a:gdLst>
                <a:gd fmla="*/ 14000 w 1355200" name="rtl"/>
                <a:gd fmla="*/ 8260 h 60200" name="rtt"/>
                <a:gd fmla="*/ 1335600 w 1355200" name="rtr"/>
                <a:gd fmla="*/ 53060 h 60200" name="rtb"/>
              </a:gdLst>
              <a:ahLst/>
              <a:cxnLst/>
              <a:rect b="rtb" r="rtr" t="rtt" l="rtl"/>
              <a:pathLst>
                <a:path stroke="false" w="1355200" h="60200">
                  <a:moveTo>
                    <a:pt x="0" y="0"/>
                  </a:moveTo>
                  <a:lnTo>
                    <a:pt x="1355200" y="0"/>
                  </a:lnTo>
                  <a:lnTo>
                    <a:pt x="1355200" y="60200"/>
                  </a:lnTo>
                  <a:lnTo>
                    <a:pt x="0" y="60200"/>
                  </a:lnTo>
                  <a:lnTo>
                    <a:pt x="0" y="0"/>
                  </a:lnTo>
                  <a:close/>
                </a:path>
                <a:path w="1355200" fill="none" h="60200">
                  <a:moveTo>
                    <a:pt x="0" y="60200"/>
                  </a:moveTo>
                  <a:lnTo>
                    <a:pt x="13552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303030"/>
                  </a:solidFill>
                  <a:latin typeface="Arial"/>
                </a:rPr>
                <a:t>i.Satisfaction principle [because it is impossible to achieve the optimal standard]</a:t>
              </a:r>
            </a:p>
          </p:txBody>
        </p:sp>
        <p:sp>
          <p:nvSpPr>
            <p:cNvPr id="118" name="SubTopic"/>
            <p:cNvSpPr/>
            <p:nvPr/>
          </p:nvSpPr>
          <p:spPr>
            <a:xfrm>
              <a:off x="6851304" y="3069229"/>
              <a:ext cx="478800" cy="60200"/>
            </a:xfrm>
            <a:custGeom>
              <a:avLst/>
              <a:gdLst>
                <a:gd fmla="*/ 14000 w 478800" name="rtl"/>
                <a:gd fmla="*/ 8260 h 60200" name="rtt"/>
                <a:gd fmla="*/ 459200 w 478800" name="rtr"/>
                <a:gd fmla="*/ 53060 h 60200" name="rtb"/>
              </a:gdLst>
              <a:ahLst/>
              <a:cxnLst/>
              <a:rect b="rtb" r="rtr" t="rtt" l="rtl"/>
              <a:pathLst>
                <a:path stroke="false" w="478800" h="60200">
                  <a:moveTo>
                    <a:pt x="0" y="0"/>
                  </a:moveTo>
                  <a:lnTo>
                    <a:pt x="478800" y="0"/>
                  </a:lnTo>
                  <a:lnTo>
                    <a:pt x="478800" y="60200"/>
                  </a:lnTo>
                  <a:lnTo>
                    <a:pt x="0" y="60200"/>
                  </a:lnTo>
                  <a:lnTo>
                    <a:pt x="0" y="0"/>
                  </a:lnTo>
                  <a:close/>
                </a:path>
                <a:path w="478800" fill="none" h="60200">
                  <a:moveTo>
                    <a:pt x="0" y="60200"/>
                  </a:moveTo>
                  <a:lnTo>
                    <a:pt x="4788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303030"/>
                  </a:solidFill>
                  <a:latin typeface="Arial"/>
                </a:rPr>
                <a:t>i.classical decision theory</a:t>
              </a:r>
            </a:p>
          </p:txBody>
        </p:sp>
        <p:sp>
          <p:nvSpPr>
            <p:cNvPr id="122" name="SubTopic"/>
            <p:cNvSpPr/>
            <p:nvPr/>
          </p:nvSpPr>
          <p:spPr>
            <a:xfrm>
              <a:off x="6846880" y="2860629"/>
              <a:ext cx="1414000" cy="60200"/>
            </a:xfrm>
            <a:custGeom>
              <a:avLst/>
              <a:gdLst>
                <a:gd fmla="*/ 14000 w 1414000" name="rtl"/>
                <a:gd fmla="*/ 8260 h 60200" name="rtt"/>
                <a:gd fmla="*/ 1394400 w 1414000" name="rtr"/>
                <a:gd fmla="*/ 53060 h 60200" name="rtb"/>
              </a:gdLst>
              <a:ahLst/>
              <a:cxnLst/>
              <a:rect b="rtb" r="rtr" t="rtt" l="rtl"/>
              <a:pathLst>
                <a:path stroke="false" w="1414000" h="60200">
                  <a:moveTo>
                    <a:pt x="0" y="0"/>
                  </a:moveTo>
                  <a:lnTo>
                    <a:pt x="1414000" y="0"/>
                  </a:lnTo>
                  <a:lnTo>
                    <a:pt x="1414000" y="60200"/>
                  </a:lnTo>
                  <a:lnTo>
                    <a:pt x="0" y="60200"/>
                  </a:lnTo>
                  <a:lnTo>
                    <a:pt x="0" y="0"/>
                  </a:lnTo>
                  <a:close/>
                </a:path>
                <a:path w="1414000" fill="none" h="60200">
                  <a:moveTo>
                    <a:pt x="0" y="60200"/>
                  </a:moveTo>
                  <a:lnTo>
                    <a:pt x="14140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303030"/>
                  </a:solidFill>
                  <a:latin typeface="Arial"/>
                </a:rPr>
                <a:t>i.Appropriate amount of information [because information also has acquisition costs]</a:t>
              </a:r>
            </a:p>
          </p:txBody>
        </p:sp>
        <p:sp>
          <p:nvSpPr>
            <p:cNvPr id="124" name="SubTopic"/>
            <p:cNvSpPr/>
            <p:nvPr/>
          </p:nvSpPr>
          <p:spPr>
            <a:xfrm>
              <a:off x="6851304" y="3192429"/>
              <a:ext cx="504000" cy="60200"/>
            </a:xfrm>
            <a:custGeom>
              <a:avLst/>
              <a:gdLst>
                <a:gd fmla="*/ 14000 w 504000" name="rtl"/>
                <a:gd fmla="*/ 8260 h 60200" name="rtt"/>
                <a:gd fmla="*/ 484400 w 504000" name="rtr"/>
                <a:gd fmla="*/ 53060 h 60200" name="rtb"/>
              </a:gdLst>
              <a:ahLst/>
              <a:cxnLst/>
              <a:rect b="rtb" r="rtr" t="rtt" l="rtl"/>
              <a:pathLst>
                <a:path stroke="false" w="504000" h="60200">
                  <a:moveTo>
                    <a:pt x="0" y="0"/>
                  </a:moveTo>
                  <a:lnTo>
                    <a:pt x="504000" y="0"/>
                  </a:lnTo>
                  <a:lnTo>
                    <a:pt x="504000" y="60200"/>
                  </a:lnTo>
                  <a:lnTo>
                    <a:pt x="0" y="60200"/>
                  </a:lnTo>
                  <a:lnTo>
                    <a:pt x="0" y="0"/>
                  </a:lnTo>
                  <a:close/>
                </a:path>
                <a:path w="504000" fill="none" h="60200">
                  <a:moveTo>
                    <a:pt x="0" y="60200"/>
                  </a:moveTo>
                  <a:lnTo>
                    <a:pt x="5040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303030"/>
                  </a:solidFill>
                  <a:latin typeface="Arial"/>
                </a:rPr>
                <a:t>ii.behavioral decision theory</a:t>
              </a:r>
            </a:p>
          </p:txBody>
        </p:sp>
        <p:sp>
          <p:nvSpPr>
            <p:cNvPr id="126" name="SubTopic"/>
            <p:cNvSpPr/>
            <p:nvPr/>
          </p:nvSpPr>
          <p:spPr>
            <a:xfrm>
              <a:off x="7425976" y="3069229"/>
              <a:ext cx="1237600" cy="60200"/>
            </a:xfrm>
            <a:custGeom>
              <a:avLst/>
              <a:gdLst>
                <a:gd fmla="*/ 14000 w 1237600" name="rtl"/>
                <a:gd fmla="*/ 8260 h 60200" name="rtt"/>
                <a:gd fmla="*/ 1218000 w 1237600" name="rtr"/>
                <a:gd fmla="*/ 53060 h 60200" name="rtb"/>
              </a:gdLst>
              <a:ahLst/>
              <a:cxnLst/>
              <a:rect b="rtb" r="rtr" t="rtt" l="rtl"/>
              <a:pathLst>
                <a:path stroke="false" w="1237600" h="60200">
                  <a:moveTo>
                    <a:pt x="0" y="0"/>
                  </a:moveTo>
                  <a:lnTo>
                    <a:pt x="1237600" y="0"/>
                  </a:lnTo>
                  <a:lnTo>
                    <a:pt x="1237600" y="60200"/>
                  </a:lnTo>
                  <a:lnTo>
                    <a:pt x="0" y="60200"/>
                  </a:lnTo>
                  <a:lnTo>
                    <a:pt x="0" y="0"/>
                  </a:lnTo>
                  <a:close/>
                </a:path>
                <a:path w="1237600" fill="none" h="60200">
                  <a:moveTo>
                    <a:pt x="0" y="60200"/>
                  </a:moveTo>
                  <a:lnTo>
                    <a:pt x="12376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303030"/>
                  </a:solidFill>
                  <a:latin typeface="Arial"/>
                </a:rPr>
                <a:t>i.Just want to get the highest benefit [Completely rational economic man]</a:t>
              </a:r>
            </a:p>
          </p:txBody>
        </p:sp>
        <p:sp>
          <p:nvSpPr>
            <p:cNvPr id="128" name="SubTopic"/>
            <p:cNvSpPr/>
            <p:nvPr/>
          </p:nvSpPr>
          <p:spPr>
            <a:xfrm>
              <a:off x="7451176" y="3147629"/>
              <a:ext cx="1467200" cy="105000"/>
            </a:xfrm>
            <a:custGeom>
              <a:avLst/>
              <a:gdLst>
                <a:gd fmla="*/ 14000 w 1467200" name="rtl"/>
                <a:gd fmla="*/ 8260 h 105000" name="rtt"/>
                <a:gd fmla="*/ 1447600 w 1467200" name="rtr"/>
                <a:gd fmla="*/ 97860 h 105000" name="rtb"/>
              </a:gdLst>
              <a:ahLst/>
              <a:cxnLst/>
              <a:rect b="rtb" r="rtr" t="rtt" l="rtl"/>
              <a:pathLst>
                <a:path stroke="false" w="1467200" h="105000">
                  <a:moveTo>
                    <a:pt x="0" y="0"/>
                  </a:moveTo>
                  <a:lnTo>
                    <a:pt x="1467200" y="0"/>
                  </a:lnTo>
                  <a:lnTo>
                    <a:pt x="1467200" y="105000"/>
                  </a:lnTo>
                  <a:lnTo>
                    <a:pt x="0" y="105000"/>
                  </a:lnTo>
                  <a:lnTo>
                    <a:pt x="0" y="0"/>
                  </a:lnTo>
                  <a:close/>
                </a:path>
                <a:path w="1467200" fill="none" h="105000">
                  <a:moveTo>
                    <a:pt x="0" y="105000"/>
                  </a:moveTo>
                  <a:lnTo>
                    <a:pt x="1467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303030"/>
                  </a:solidFill>
                  <a:latin typeface="Arial"/>
                </a:rPr>
                <a:t>i.Pay more attention to risks than the economy [relatively rational decision-making choices]</a:t>
              </a:r>
            </a:p>
          </p:txBody>
        </p:sp>
        <p:sp>
          <p:nvSpPr>
            <p:cNvPr id="130" name="SubTopic"/>
            <p:cNvSpPr/>
            <p:nvPr/>
          </p:nvSpPr>
          <p:spPr>
            <a:xfrm>
              <a:off x="7094904" y="3345029"/>
              <a:ext cx="1467200" cy="105000"/>
            </a:xfrm>
            <a:custGeom>
              <a:avLst/>
              <a:gdLst>
                <a:gd fmla="*/ 14000 w 1467200" name="rtl"/>
                <a:gd fmla="*/ 8260 h 105000" name="rtt"/>
                <a:gd fmla="*/ 1447600 w 1467200" name="rtr"/>
                <a:gd fmla="*/ 97860 h 105000" name="rtb"/>
              </a:gdLst>
              <a:ahLst/>
              <a:cxnLst/>
              <a:rect b="rtb" r="rtr" t="rtt" l="rtl"/>
              <a:pathLst>
                <a:path stroke="false" w="1467200" h="105000">
                  <a:moveTo>
                    <a:pt x="0" y="0"/>
                  </a:moveTo>
                  <a:lnTo>
                    <a:pt x="1467200" y="0"/>
                  </a:lnTo>
                  <a:lnTo>
                    <a:pt x="1467200" y="105000"/>
                  </a:lnTo>
                  <a:lnTo>
                    <a:pt x="0" y="105000"/>
                  </a:lnTo>
                  <a:lnTo>
                    <a:pt x="0" y="0"/>
                  </a:lnTo>
                  <a:close/>
                </a:path>
                <a:path w="1467200" fill="none" h="105000">
                  <a:moveTo>
                    <a:pt x="0" y="105000"/>
                  </a:moveTo>
                  <a:lnTo>
                    <a:pt x="1467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303030"/>
                  </a:solidFill>
                  <a:latin typeface="Arial"/>
                </a:rPr>
                <a:t>i.① Diagnose problems/identify opportunities [To obtain high-quality information and conduct careful analysis, you must know when and how to act]</a:t>
              </a:r>
            </a:p>
          </p:txBody>
        </p:sp>
        <p:sp>
          <p:nvSpPr>
            <p:cNvPr id="132" name="SubTopic"/>
            <p:cNvSpPr/>
            <p:nvPr/>
          </p:nvSpPr>
          <p:spPr>
            <a:xfrm>
              <a:off x="7094904" y="3468229"/>
              <a:ext cx="1475600" cy="149800"/>
            </a:xfrm>
            <a:custGeom>
              <a:avLst/>
              <a:gdLst>
                <a:gd fmla="*/ 14000 w 1475600" name="rtl"/>
                <a:gd fmla="*/ 8260 h 149800" name="rtt"/>
                <a:gd fmla="*/ 1456000 w 1475600" name="rtr"/>
                <a:gd fmla="*/ 142660 h 149800" name="rtb"/>
              </a:gdLst>
              <a:ahLst/>
              <a:cxnLst/>
              <a:rect b="rtb" r="rtr" t="rtt" l="rtl"/>
              <a:pathLst>
                <a:path stroke="false" w="1475600" h="149800">
                  <a:moveTo>
                    <a:pt x="0" y="0"/>
                  </a:moveTo>
                  <a:lnTo>
                    <a:pt x="1475600" y="0"/>
                  </a:lnTo>
                  <a:lnTo>
                    <a:pt x="1475600" y="149800"/>
                  </a:lnTo>
                  <a:lnTo>
                    <a:pt x="0" y="149800"/>
                  </a:lnTo>
                  <a:lnTo>
                    <a:pt x="0" y="0"/>
                  </a:lnTo>
                  <a:close/>
                </a:path>
                <a:path w="1475600" fill="none" h="149800">
                  <a:moveTo>
                    <a:pt x="0" y="149800"/>
                  </a:moveTo>
                  <a:lnTo>
                    <a:pt x="1475600" y="1498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303030"/>
                  </a:solidFill>
                  <a:latin typeface="Arial"/>
                </a:rPr>
                <a:t>ii.②Clear goals [Clear desired results in order to choose strategies] Long-term goals: strategic decisions; Mid-term goals: tactical decisions; Short-term goals: business decisions</a:t>
              </a:r>
            </a:p>
          </p:txBody>
        </p:sp>
        <p:sp>
          <p:nvSpPr>
            <p:cNvPr id="134" name="SubTopic"/>
            <p:cNvSpPr/>
            <p:nvPr/>
          </p:nvSpPr>
          <p:spPr>
            <a:xfrm>
              <a:off x="7094904" y="3636229"/>
              <a:ext cx="1484000" cy="105000"/>
            </a:xfrm>
            <a:custGeom>
              <a:avLst/>
              <a:gdLst>
                <a:gd fmla="*/ 14000 w 1484000" name="rtl"/>
                <a:gd fmla="*/ 8260 h 105000" name="rtt"/>
                <a:gd fmla="*/ 1464400 w 1484000" name="rtr"/>
                <a:gd fmla="*/ 97860 h 105000" name="rtb"/>
              </a:gdLst>
              <a:ahLst/>
              <a:cxnLst/>
              <a:rect b="rtb" r="rtr" t="rtt" l="rtl"/>
              <a:pathLst>
                <a:path stroke="false" w="1484000" h="105000">
                  <a:moveTo>
                    <a:pt x="0" y="0"/>
                  </a:moveTo>
                  <a:lnTo>
                    <a:pt x="1484000" y="0"/>
                  </a:lnTo>
                  <a:lnTo>
                    <a:pt x="1484000" y="105000"/>
                  </a:lnTo>
                  <a:lnTo>
                    <a:pt x="0" y="105000"/>
                  </a:lnTo>
                  <a:lnTo>
                    <a:pt x="0" y="0"/>
                  </a:lnTo>
                  <a:close/>
                </a:path>
                <a:path w="1484000" fill="none" h="105000">
                  <a:moveTo>
                    <a:pt x="0" y="105000"/>
                  </a:moveTo>
                  <a:lnTo>
                    <a:pt x="14840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303030"/>
                  </a:solidFill>
                  <a:latin typeface="Arial"/>
                </a:rPr>
                <a:t>iii.③Draft a plan [Multiple-angle creative plans through three collective decision-making methods]</a:t>
              </a:r>
            </a:p>
          </p:txBody>
        </p:sp>
        <p:sp>
          <p:nvSpPr>
            <p:cNvPr id="136" name="SubTopic"/>
            <p:cNvSpPr/>
            <p:nvPr/>
          </p:nvSpPr>
          <p:spPr>
            <a:xfrm>
              <a:off x="7094904" y="3759429"/>
              <a:ext cx="1327200" cy="60200"/>
            </a:xfrm>
            <a:custGeom>
              <a:avLst/>
              <a:gdLst>
                <a:gd fmla="*/ 14000 w 1327200" name="rtl"/>
                <a:gd fmla="*/ 8260 h 60200" name="rtt"/>
                <a:gd fmla="*/ 1307600 w 1327200" name="rtr"/>
                <a:gd fmla="*/ 53060 h 60200" name="rtb"/>
              </a:gdLst>
              <a:ahLst/>
              <a:cxnLst/>
              <a:rect b="rtb" r="rtr" t="rtt" l="rtl"/>
              <a:pathLst>
                <a:path stroke="false" w="1327200" h="60200">
                  <a:moveTo>
                    <a:pt x="0" y="0"/>
                  </a:moveTo>
                  <a:lnTo>
                    <a:pt x="1327200" y="0"/>
                  </a:lnTo>
                  <a:lnTo>
                    <a:pt x="1327200" y="60200"/>
                  </a:lnTo>
                  <a:lnTo>
                    <a:pt x="0" y="60200"/>
                  </a:lnTo>
                  <a:lnTo>
                    <a:pt x="0" y="0"/>
                  </a:lnTo>
                  <a:close/>
                </a:path>
                <a:path w="1327200" fill="none" h="60200">
                  <a:moveTo>
                    <a:pt x="0" y="60200"/>
                  </a:moveTo>
                  <a:lnTo>
                    <a:pt x="13272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303030"/>
                  </a:solidFill>
                  <a:latin typeface="Arial"/>
                </a:rPr>
                <a:t>iv.④ Screening plans [Comprehensive evaluation and adoption of the best plan]</a:t>
              </a:r>
            </a:p>
          </p:txBody>
        </p:sp>
        <p:sp>
          <p:nvSpPr>
            <p:cNvPr id="138" name="SubTopic"/>
            <p:cNvSpPr/>
            <p:nvPr/>
          </p:nvSpPr>
          <p:spPr>
            <a:xfrm>
              <a:off x="7094904" y="3837829"/>
              <a:ext cx="1470000" cy="105000"/>
            </a:xfrm>
            <a:custGeom>
              <a:avLst/>
              <a:gdLst>
                <a:gd fmla="*/ 14000 w 1470000" name="rtl"/>
                <a:gd fmla="*/ 8260 h 105000" name="rtt"/>
                <a:gd fmla="*/ 1450400 w 1470000" name="rtr"/>
                <a:gd fmla="*/ 97860 h 105000" name="rtb"/>
              </a:gdLst>
              <a:ahLst/>
              <a:cxnLst/>
              <a:rect b="rtb" r="rtr" t="rtt" l="rtl"/>
              <a:pathLst>
                <a:path stroke="false" w="1470000" h="105000">
                  <a:moveTo>
                    <a:pt x="0" y="0"/>
                  </a:moveTo>
                  <a:lnTo>
                    <a:pt x="1470000" y="0"/>
                  </a:lnTo>
                  <a:lnTo>
                    <a:pt x="1470000" y="105000"/>
                  </a:lnTo>
                  <a:lnTo>
                    <a:pt x="0" y="105000"/>
                  </a:lnTo>
                  <a:lnTo>
                    <a:pt x="0" y="0"/>
                  </a:lnTo>
                  <a:close/>
                </a:path>
                <a:path w="1470000" fill="none" h="105000">
                  <a:moveTo>
                    <a:pt x="0" y="105000"/>
                  </a:moveTo>
                  <a:lnTo>
                    <a:pt x="14700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303030"/>
                  </a:solidFill>
                  <a:latin typeface="Arial"/>
                </a:rPr>
                <a:t>v.⑤Execution plan [Reasonable allocation of resources and mobilizing employees’ enthusiasm for production]</a:t>
              </a:r>
            </a:p>
          </p:txBody>
        </p:sp>
        <p:sp>
          <p:nvSpPr>
            <p:cNvPr id="140" name="SubTopic"/>
            <p:cNvSpPr/>
            <p:nvPr/>
          </p:nvSpPr>
          <p:spPr>
            <a:xfrm>
              <a:off x="7094904" y="3961029"/>
              <a:ext cx="1148000" cy="60200"/>
            </a:xfrm>
            <a:custGeom>
              <a:avLst/>
              <a:gdLst>
                <a:gd fmla="*/ 14000 w 1148000" name="rtl"/>
                <a:gd fmla="*/ 8260 h 60200" name="rtt"/>
                <a:gd fmla="*/ 1128400 w 1148000" name="rtr"/>
                <a:gd fmla="*/ 53060 h 60200" name="rtb"/>
              </a:gdLst>
              <a:ahLst/>
              <a:cxnLst/>
              <a:rect b="rtb" r="rtr" t="rtt" l="rtl"/>
              <a:pathLst>
                <a:path stroke="false" w="1148000" h="60200">
                  <a:moveTo>
                    <a:pt x="0" y="0"/>
                  </a:moveTo>
                  <a:lnTo>
                    <a:pt x="1148000" y="0"/>
                  </a:lnTo>
                  <a:lnTo>
                    <a:pt x="1148000" y="60200"/>
                  </a:lnTo>
                  <a:lnTo>
                    <a:pt x="0" y="60200"/>
                  </a:lnTo>
                  <a:lnTo>
                    <a:pt x="0" y="0"/>
                  </a:lnTo>
                  <a:close/>
                </a:path>
                <a:path w="1148000" fill="none" h="60200">
                  <a:moveTo>
                    <a:pt x="0" y="60200"/>
                  </a:moveTo>
                  <a:lnTo>
                    <a:pt x="11480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303030"/>
                  </a:solidFill>
                  <a:latin typeface="Arial"/>
                </a:rPr>
                <a:t>vi.⑥Evaluate the effect [If there are deviations, correct them in time]</a:t>
              </a:r>
            </a:p>
          </p:txBody>
        </p:sp>
        <p:sp>
          <p:nvSpPr>
            <p:cNvPr id="142" name="SubTopic"/>
            <p:cNvSpPr/>
            <p:nvPr/>
          </p:nvSpPr>
          <p:spPr>
            <a:xfrm>
              <a:off x="3211192" y="2054579"/>
              <a:ext cx="529200" cy="79800"/>
            </a:xfrm>
            <a:custGeom>
              <a:avLst/>
              <a:gdLst>
                <a:gd fmla="*/ 11200 w 529200" name="rtl"/>
                <a:gd fmla="*/ 8260 h 79800" name="rtt"/>
                <a:gd fmla="*/ 509600 w 529200" name="rtr"/>
                <a:gd fmla="*/ 72660 h 79800" name="rtb"/>
              </a:gdLst>
              <a:ahLst/>
              <a:cxnLst/>
              <a:rect b="rtb" r="rtr" t="rtt" l="rtl"/>
              <a:pathLst>
                <a:path stroke="false" w="529200" h="79800">
                  <a:moveTo>
                    <a:pt x="0" y="0"/>
                  </a:moveTo>
                  <a:lnTo>
                    <a:pt x="529200" y="0"/>
                  </a:lnTo>
                  <a:lnTo>
                    <a:pt x="529200" y="79800"/>
                  </a:lnTo>
                  <a:lnTo>
                    <a:pt x="0" y="79800"/>
                  </a:lnTo>
                  <a:lnTo>
                    <a:pt x="0" y="0"/>
                  </a:lnTo>
                  <a:close/>
                </a:path>
                <a:path w="529200" fill="none" h="79800">
                  <a:moveTo>
                    <a:pt x="0" y="79800"/>
                  </a:moveTo>
                  <a:lnTo>
                    <a:pt x="529200" y="798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406">
                  <a:solidFill>
                    <a:srgbClr val="00803B"/>
                  </a:solidFill>
                  <a:latin typeface="Arial"/>
                </a:rPr>
                <a:t>i.envirnmental factor</a:t>
              </a:r>
            </a:p>
          </p:txBody>
        </p:sp>
        <p:sp>
          <p:nvSpPr>
            <p:cNvPr id="144" name="SubTopic"/>
            <p:cNvSpPr/>
            <p:nvPr/>
          </p:nvSpPr>
          <p:spPr>
            <a:xfrm>
              <a:off x="3146792" y="2256179"/>
              <a:ext cx="593600" cy="79800"/>
            </a:xfrm>
            <a:custGeom>
              <a:avLst/>
              <a:gdLst>
                <a:gd fmla="*/ 11200 w 593600" name="rtl"/>
                <a:gd fmla="*/ 8260 h 79800" name="rtt"/>
                <a:gd fmla="*/ 574000 w 593600" name="rtr"/>
                <a:gd fmla="*/ 72660 h 79800" name="rtb"/>
              </a:gdLst>
              <a:ahLst/>
              <a:cxnLst/>
              <a:rect b="rtb" r="rtr" t="rtt" l="rtl"/>
              <a:pathLst>
                <a:path stroke="false" w="593600" h="79800">
                  <a:moveTo>
                    <a:pt x="0" y="0"/>
                  </a:moveTo>
                  <a:lnTo>
                    <a:pt x="593600" y="0"/>
                  </a:lnTo>
                  <a:lnTo>
                    <a:pt x="593600" y="79800"/>
                  </a:lnTo>
                  <a:lnTo>
                    <a:pt x="0" y="79800"/>
                  </a:lnTo>
                  <a:lnTo>
                    <a:pt x="0" y="0"/>
                  </a:lnTo>
                  <a:close/>
                </a:path>
                <a:path w="593600" fill="none" h="79800">
                  <a:moveTo>
                    <a:pt x="0" y="79800"/>
                  </a:moveTo>
                  <a:lnTo>
                    <a:pt x="593600" y="798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406">
                  <a:solidFill>
                    <a:srgbClr val="00803B"/>
                  </a:solidFill>
                  <a:latin typeface="Arial"/>
                </a:rPr>
                <a:t>ii.organizational factors</a:t>
              </a:r>
            </a:p>
          </p:txBody>
        </p:sp>
        <p:sp>
          <p:nvSpPr>
            <p:cNvPr id="146" name="SubTopic"/>
            <p:cNvSpPr/>
            <p:nvPr/>
          </p:nvSpPr>
          <p:spPr>
            <a:xfrm>
              <a:off x="2457992" y="2354179"/>
              <a:ext cx="1282400" cy="79800"/>
            </a:xfrm>
            <a:custGeom>
              <a:avLst/>
              <a:gdLst>
                <a:gd fmla="*/ 11200 w 1282400" name="rtl"/>
                <a:gd fmla="*/ 8260 h 79800" name="rtt"/>
                <a:gd fmla="*/ 1262800 w 1282400" name="rtr"/>
                <a:gd fmla="*/ 72660 h 79800" name="rtb"/>
              </a:gdLst>
              <a:ahLst/>
              <a:cxnLst/>
              <a:rect b="rtb" r="rtr" t="rtt" l="rtl"/>
              <a:pathLst>
                <a:path stroke="false" w="1282400" h="79800">
                  <a:moveTo>
                    <a:pt x="0" y="0"/>
                  </a:moveTo>
                  <a:lnTo>
                    <a:pt x="1282400" y="0"/>
                  </a:lnTo>
                  <a:lnTo>
                    <a:pt x="1282400" y="79800"/>
                  </a:lnTo>
                  <a:lnTo>
                    <a:pt x="0" y="79800"/>
                  </a:lnTo>
                  <a:lnTo>
                    <a:pt x="0" y="0"/>
                  </a:lnTo>
                  <a:close/>
                </a:path>
                <a:path w="1282400" fill="none" h="79800">
                  <a:moveTo>
                    <a:pt x="0" y="79800"/>
                  </a:moveTo>
                  <a:lnTo>
                    <a:pt x="1282400" y="798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406">
                  <a:solidFill>
                    <a:srgbClr val="00803B"/>
                  </a:solidFill>
                  <a:latin typeface="Arial"/>
                </a:rPr>
                <a:t>iii.Factors in the nature of decision-making problems</a:t>
              </a:r>
            </a:p>
          </p:txBody>
        </p:sp>
        <p:sp>
          <p:nvSpPr>
            <p:cNvPr id="148" name="SubTopic"/>
            <p:cNvSpPr/>
            <p:nvPr/>
          </p:nvSpPr>
          <p:spPr>
            <a:xfrm>
              <a:off x="2777192" y="2499779"/>
              <a:ext cx="963200" cy="79800"/>
            </a:xfrm>
            <a:custGeom>
              <a:avLst/>
              <a:gdLst>
                <a:gd fmla="*/ 11200 w 963200" name="rtl"/>
                <a:gd fmla="*/ 8260 h 79800" name="rtt"/>
                <a:gd fmla="*/ 943600 w 963200" name="rtr"/>
                <a:gd fmla="*/ 72660 h 79800" name="rtb"/>
              </a:gdLst>
              <a:ahLst/>
              <a:cxnLst/>
              <a:rect b="rtb" r="rtr" t="rtt" l="rtl"/>
              <a:pathLst>
                <a:path stroke="false" w="963200" h="79800">
                  <a:moveTo>
                    <a:pt x="0" y="0"/>
                  </a:moveTo>
                  <a:lnTo>
                    <a:pt x="963200" y="0"/>
                  </a:lnTo>
                  <a:lnTo>
                    <a:pt x="963200" y="79800"/>
                  </a:lnTo>
                  <a:lnTo>
                    <a:pt x="0" y="79800"/>
                  </a:lnTo>
                  <a:lnTo>
                    <a:pt x="0" y="0"/>
                  </a:lnTo>
                  <a:close/>
                </a:path>
                <a:path w="963200" fill="none" h="79800">
                  <a:moveTo>
                    <a:pt x="0" y="79800"/>
                  </a:moveTo>
                  <a:lnTo>
                    <a:pt x="963200" y="798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406">
                  <a:solidFill>
                    <a:srgbClr val="00803B"/>
                  </a:solidFill>
                  <a:latin typeface="Arial"/>
                </a:rPr>
                <a:t>iv.Factors of the decision-making body</a:t>
              </a:r>
            </a:p>
          </p:txBody>
        </p:sp>
        <p:sp>
          <p:nvSpPr>
            <p:cNvPr id="150" name="SubTopic"/>
            <p:cNvSpPr/>
            <p:nvPr/>
          </p:nvSpPr>
          <p:spPr>
            <a:xfrm>
              <a:off x="1642520" y="2006979"/>
              <a:ext cx="1472800" cy="127400"/>
            </a:xfrm>
            <a:custGeom>
              <a:avLst/>
              <a:gdLst>
                <a:gd fmla="*/ 11200 w 1472800" name="rtl"/>
                <a:gd fmla="*/ 8260 h 127400" name="rtt"/>
                <a:gd fmla="*/ 1453200 w 1472800" name="rtr"/>
                <a:gd fmla="*/ 120260 h 127400" name="rtb"/>
              </a:gdLst>
              <a:ahLst/>
              <a:cxnLst/>
              <a:rect b="rtb" r="rtr" t="rtt" l="rtl"/>
              <a:pathLst>
                <a:path stroke="false" w="1472800" h="127400">
                  <a:moveTo>
                    <a:pt x="0" y="0"/>
                  </a:moveTo>
                  <a:lnTo>
                    <a:pt x="1472800" y="0"/>
                  </a:lnTo>
                  <a:lnTo>
                    <a:pt x="1472800" y="127400"/>
                  </a:lnTo>
                  <a:lnTo>
                    <a:pt x="0" y="127400"/>
                  </a:lnTo>
                  <a:lnTo>
                    <a:pt x="0" y="0"/>
                  </a:lnTo>
                  <a:close/>
                </a:path>
                <a:path w="1472800" fill="none" h="127400">
                  <a:moveTo>
                    <a:pt x="0" y="127400"/>
                  </a:moveTo>
                  <a:lnTo>
                    <a:pt x="1472800" y="1274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377">
                  <a:solidFill>
                    <a:srgbClr val="303030"/>
                  </a:solidFill>
                  <a:latin typeface="Arial"/>
                </a:rPr>
                <a:t>i.①Environmental stability; ②Market structure; ③The position of buyers and sellers in the market</a:t>
              </a:r>
            </a:p>
          </p:txBody>
        </p:sp>
        <p:sp>
          <p:nvSpPr>
            <p:cNvPr id="152" name="SubTopic"/>
            <p:cNvSpPr/>
            <p:nvPr/>
          </p:nvSpPr>
          <p:spPr>
            <a:xfrm>
              <a:off x="1578120" y="2152579"/>
              <a:ext cx="1472800" cy="183400"/>
            </a:xfrm>
            <a:custGeom>
              <a:avLst/>
              <a:gdLst>
                <a:gd fmla="*/ 11200 w 1472800" name="rtl"/>
                <a:gd fmla="*/ 8260 h 183400" name="rtt"/>
                <a:gd fmla="*/ 1453200 w 1472800" name="rtr"/>
                <a:gd fmla="*/ 176260 h 183400" name="rtb"/>
              </a:gdLst>
              <a:ahLst/>
              <a:cxnLst/>
              <a:rect b="rtb" r="rtr" t="rtt" l="rtl"/>
              <a:pathLst>
                <a:path stroke="false" w="1472800" h="183400">
                  <a:moveTo>
                    <a:pt x="0" y="0"/>
                  </a:moveTo>
                  <a:lnTo>
                    <a:pt x="1472800" y="0"/>
                  </a:lnTo>
                  <a:lnTo>
                    <a:pt x="1472800" y="183400"/>
                  </a:lnTo>
                  <a:lnTo>
                    <a:pt x="0" y="183400"/>
                  </a:lnTo>
                  <a:lnTo>
                    <a:pt x="0" y="0"/>
                  </a:lnTo>
                  <a:close/>
                </a:path>
                <a:path w="1472800" fill="none" h="183400">
                  <a:moveTo>
                    <a:pt x="0" y="183400"/>
                  </a:moveTo>
                  <a:lnTo>
                    <a:pt x="1472800" y="1834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377">
                  <a:solidFill>
                    <a:srgbClr val="303030"/>
                  </a:solidFill>
                  <a:latin typeface="Arial"/>
                </a:rPr>
                <a:t>i.① Organizational culture; ② The degree of informatization of the organization; ③ The organization’s response model to the environment</a:t>
              </a:r>
            </a:p>
          </p:txBody>
        </p:sp>
        <p:sp>
          <p:nvSpPr>
            <p:cNvPr id="154" name="SubTopic"/>
            <p:cNvSpPr/>
            <p:nvPr/>
          </p:nvSpPr>
          <p:spPr>
            <a:xfrm>
              <a:off x="970520" y="2362579"/>
              <a:ext cx="1391600" cy="71400"/>
            </a:xfrm>
            <a:custGeom>
              <a:avLst/>
              <a:gdLst>
                <a:gd fmla="*/ 11200 w 1391600" name="rtl"/>
                <a:gd fmla="*/ 8260 h 71400" name="rtt"/>
                <a:gd fmla="*/ 1372000 w 1391600" name="rtr"/>
                <a:gd fmla="*/ 64260 h 71400" name="rtb"/>
              </a:gdLst>
              <a:ahLst/>
              <a:cxnLst/>
              <a:rect b="rtb" r="rtr" t="rtt" l="rtl"/>
              <a:pathLst>
                <a:path stroke="false" w="1391600" h="71400">
                  <a:moveTo>
                    <a:pt x="0" y="0"/>
                  </a:moveTo>
                  <a:lnTo>
                    <a:pt x="1391600" y="0"/>
                  </a:lnTo>
                  <a:lnTo>
                    <a:pt x="1391600" y="71400"/>
                  </a:lnTo>
                  <a:lnTo>
                    <a:pt x="0" y="71400"/>
                  </a:lnTo>
                  <a:lnTo>
                    <a:pt x="0" y="0"/>
                  </a:lnTo>
                  <a:close/>
                </a:path>
                <a:path w="1391600" fill="none" h="71400">
                  <a:moveTo>
                    <a:pt x="0" y="71400"/>
                  </a:moveTo>
                  <a:lnTo>
                    <a:pt x="1391600" y="714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377">
                  <a:solidFill>
                    <a:srgbClr val="303030"/>
                  </a:solidFill>
                  <a:latin typeface="Arial"/>
                </a:rPr>
                <a:t>i.①The urgency of the problem; ②The importance of the problem</a:t>
              </a:r>
            </a:p>
          </p:txBody>
        </p:sp>
        <p:sp>
          <p:nvSpPr>
            <p:cNvPr id="156" name="SubTopic"/>
            <p:cNvSpPr/>
            <p:nvPr/>
          </p:nvSpPr>
          <p:spPr>
            <a:xfrm>
              <a:off x="1208520" y="2452179"/>
              <a:ext cx="1472800" cy="127400"/>
            </a:xfrm>
            <a:custGeom>
              <a:avLst/>
              <a:gdLst>
                <a:gd fmla="*/ 11200 w 1472800" name="rtl"/>
                <a:gd fmla="*/ 8260 h 127400" name="rtt"/>
                <a:gd fmla="*/ 1453200 w 1472800" name="rtr"/>
                <a:gd fmla="*/ 120260 h 127400" name="rtb"/>
              </a:gdLst>
              <a:ahLst/>
              <a:cxnLst/>
              <a:rect b="rtb" r="rtr" t="rtt" l="rtl"/>
              <a:pathLst>
                <a:path stroke="false" w="1472800" h="127400">
                  <a:moveTo>
                    <a:pt x="0" y="0"/>
                  </a:moveTo>
                  <a:lnTo>
                    <a:pt x="1472800" y="0"/>
                  </a:lnTo>
                  <a:lnTo>
                    <a:pt x="1472800" y="127400"/>
                  </a:lnTo>
                  <a:lnTo>
                    <a:pt x="0" y="127400"/>
                  </a:lnTo>
                  <a:lnTo>
                    <a:pt x="0" y="0"/>
                  </a:lnTo>
                  <a:close/>
                </a:path>
                <a:path w="1472800" fill="none" h="127400">
                  <a:moveTo>
                    <a:pt x="0" y="127400"/>
                  </a:moveTo>
                  <a:lnTo>
                    <a:pt x="1472800" y="1274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377">
                  <a:solidFill>
                    <a:srgbClr val="303030"/>
                  </a:solidFill>
                  <a:latin typeface="Arial"/>
                </a:rPr>
                <a:t>i.① Personal attitude towards risk; ② Personal ability; ③ Personal values; ④ Harmony of the decision-making group</a:t>
              </a:r>
            </a:p>
          </p:txBody>
        </p:sp>
        <p:sp>
          <p:nvSpPr>
            <p:cNvPr id="158" name="SubTopic"/>
            <p:cNvSpPr/>
            <p:nvPr/>
          </p:nvSpPr>
          <p:spPr>
            <a:xfrm>
              <a:off x="3272792" y="3336979"/>
              <a:ext cx="789600" cy="85400"/>
            </a:xfrm>
            <a:custGeom>
              <a:avLst/>
              <a:gdLst>
                <a:gd fmla="*/ 8400 w 789600" name="rtl"/>
                <a:gd fmla="*/ 8260 h 85400" name="rtt"/>
                <a:gd fmla="*/ 770000 w 789600" name="rtr"/>
                <a:gd fmla="*/ 78260 h 85400" name="rtb"/>
              </a:gdLst>
              <a:ahLst/>
              <a:cxnLst/>
              <a:rect b="rtb" r="rtr" t="rtt" l="rtl"/>
              <a:pathLst>
                <a:path stroke="false" w="789600" h="85400">
                  <a:moveTo>
                    <a:pt x="0" y="0"/>
                  </a:moveTo>
                  <a:lnTo>
                    <a:pt x="789600" y="0"/>
                  </a:lnTo>
                  <a:lnTo>
                    <a:pt x="789600" y="85400"/>
                  </a:lnTo>
                  <a:lnTo>
                    <a:pt x="0" y="85400"/>
                  </a:lnTo>
                  <a:lnTo>
                    <a:pt x="0" y="0"/>
                  </a:lnTo>
                  <a:close/>
                </a:path>
                <a:path w="789600" fill="none" h="85400">
                  <a:moveTo>
                    <a:pt x="0" y="85400"/>
                  </a:moveTo>
                  <a:lnTo>
                    <a:pt x="789600" y="854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464">
                  <a:solidFill>
                    <a:srgbClr val="303030"/>
                  </a:solidFill>
                  <a:latin typeface="Arial"/>
                </a:rPr>
                <a:t>i.qualitative decision making</a:t>
              </a:r>
            </a:p>
          </p:txBody>
        </p:sp>
        <p:sp>
          <p:nvSpPr>
            <p:cNvPr id="160" name="SubTopic"/>
            <p:cNvSpPr/>
            <p:nvPr/>
          </p:nvSpPr>
          <p:spPr>
            <a:xfrm>
              <a:off x="3222392" y="4127979"/>
              <a:ext cx="840000" cy="85400"/>
            </a:xfrm>
            <a:custGeom>
              <a:avLst/>
              <a:gdLst>
                <a:gd fmla="*/ 8400 w 840000" name="rtl"/>
                <a:gd fmla="*/ 8260 h 85400" name="rtt"/>
                <a:gd fmla="*/ 820400 w 840000" name="rtr"/>
                <a:gd fmla="*/ 78260 h 85400" name="rtb"/>
              </a:gdLst>
              <a:ahLst/>
              <a:cxnLst/>
              <a:rect b="rtb" r="rtr" t="rtt" l="rtl"/>
              <a:pathLst>
                <a:path stroke="false" w="840000" h="85400">
                  <a:moveTo>
                    <a:pt x="0" y="0"/>
                  </a:moveTo>
                  <a:lnTo>
                    <a:pt x="840000" y="0"/>
                  </a:lnTo>
                  <a:lnTo>
                    <a:pt x="840000" y="85400"/>
                  </a:lnTo>
                  <a:lnTo>
                    <a:pt x="0" y="85400"/>
                  </a:lnTo>
                  <a:lnTo>
                    <a:pt x="0" y="0"/>
                  </a:lnTo>
                  <a:close/>
                </a:path>
                <a:path w="840000" fill="none" h="85400">
                  <a:moveTo>
                    <a:pt x="0" y="85400"/>
                  </a:moveTo>
                  <a:lnTo>
                    <a:pt x="840000" y="854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464">
                  <a:solidFill>
                    <a:srgbClr val="303030"/>
                  </a:solidFill>
                  <a:latin typeface="Arial"/>
                </a:rPr>
                <a:t>ii.quantitative decision making</a:t>
              </a:r>
            </a:p>
          </p:txBody>
        </p:sp>
        <p:sp>
          <p:nvSpPr>
            <p:cNvPr id="162" name="SubTopic"/>
            <p:cNvSpPr/>
            <p:nvPr/>
          </p:nvSpPr>
          <p:spPr>
            <a:xfrm>
              <a:off x="2241720" y="3035979"/>
              <a:ext cx="935200" cy="79800"/>
            </a:xfrm>
            <a:custGeom>
              <a:avLst/>
              <a:gdLst>
                <a:gd fmla="*/ 11200 w 935200" name="rtl"/>
                <a:gd fmla="*/ 8260 h 79800" name="rtt"/>
                <a:gd fmla="*/ 915600 w 935200" name="rtr"/>
                <a:gd fmla="*/ 72660 h 79800" name="rtb"/>
              </a:gdLst>
              <a:ahLst/>
              <a:cxnLst/>
              <a:rect b="rtb" r="rtr" t="rtt" l="rtl"/>
              <a:pathLst>
                <a:path stroke="false" w="935200" h="79800">
                  <a:moveTo>
                    <a:pt x="0" y="0"/>
                  </a:moveTo>
                  <a:lnTo>
                    <a:pt x="935200" y="0"/>
                  </a:lnTo>
                  <a:lnTo>
                    <a:pt x="935200" y="79800"/>
                  </a:lnTo>
                  <a:lnTo>
                    <a:pt x="0" y="79800"/>
                  </a:lnTo>
                  <a:lnTo>
                    <a:pt x="0" y="0"/>
                  </a:lnTo>
                  <a:close/>
                </a:path>
                <a:path w="935200" fill="none" h="79800">
                  <a:moveTo>
                    <a:pt x="0" y="79800"/>
                  </a:moveTo>
                  <a:lnTo>
                    <a:pt x="935200" y="798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406">
                  <a:solidFill>
                    <a:srgbClr val="0070C0"/>
                  </a:solidFill>
                  <a:latin typeface="Arial"/>
                </a:rPr>
                <a:t>i.collective decision making approach</a:t>
              </a:r>
            </a:p>
          </p:txBody>
        </p:sp>
        <p:sp>
          <p:nvSpPr>
            <p:cNvPr id="164" name="SubTopic"/>
            <p:cNvSpPr/>
            <p:nvPr/>
          </p:nvSpPr>
          <p:spPr>
            <a:xfrm>
              <a:off x="1939320" y="3357979"/>
              <a:ext cx="1237600" cy="79800"/>
            </a:xfrm>
            <a:custGeom>
              <a:avLst/>
              <a:gdLst>
                <a:gd fmla="*/ 11200 w 1237600" name="rtl"/>
                <a:gd fmla="*/ 8260 h 79800" name="rtt"/>
                <a:gd fmla="*/ 1218000 w 1237600" name="rtr"/>
                <a:gd fmla="*/ 72660 h 79800" name="rtb"/>
              </a:gdLst>
              <a:ahLst/>
              <a:cxnLst/>
              <a:rect b="rtb" r="rtr" t="rtt" l="rtl"/>
              <a:pathLst>
                <a:path stroke="false" w="1237600" h="79800">
                  <a:moveTo>
                    <a:pt x="0" y="0"/>
                  </a:moveTo>
                  <a:lnTo>
                    <a:pt x="1237600" y="0"/>
                  </a:lnTo>
                  <a:lnTo>
                    <a:pt x="1237600" y="79800"/>
                  </a:lnTo>
                  <a:lnTo>
                    <a:pt x="0" y="79800"/>
                  </a:lnTo>
                  <a:lnTo>
                    <a:pt x="0" y="0"/>
                  </a:lnTo>
                  <a:close/>
                </a:path>
                <a:path w="1237600" fill="none" h="79800">
                  <a:moveTo>
                    <a:pt x="0" y="79800"/>
                  </a:moveTo>
                  <a:lnTo>
                    <a:pt x="1237600" y="798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406">
                  <a:solidFill>
                    <a:srgbClr val="0070C0"/>
                  </a:solidFill>
                  <a:latin typeface="Arial"/>
                </a:rPr>
                <a:t>ii.Business unit business portfolio analysis method</a:t>
              </a:r>
            </a:p>
          </p:txBody>
        </p:sp>
        <p:sp>
          <p:nvSpPr>
            <p:cNvPr id="166" name="SubTopic"/>
            <p:cNvSpPr/>
            <p:nvPr/>
          </p:nvSpPr>
          <p:spPr>
            <a:xfrm>
              <a:off x="2535720" y="3649179"/>
              <a:ext cx="641200" cy="79800"/>
            </a:xfrm>
            <a:custGeom>
              <a:avLst/>
              <a:gdLst>
                <a:gd fmla="*/ 11200 w 641200" name="rtl"/>
                <a:gd fmla="*/ 8260 h 79800" name="rtt"/>
                <a:gd fmla="*/ 621600 w 641200" name="rtr"/>
                <a:gd fmla="*/ 72660 h 79800" name="rtb"/>
              </a:gdLst>
              <a:ahLst/>
              <a:cxnLst/>
              <a:rect b="rtb" r="rtr" t="rtt" l="rtl"/>
              <a:pathLst>
                <a:path stroke="false" w="641200" h="79800">
                  <a:moveTo>
                    <a:pt x="0" y="0"/>
                  </a:moveTo>
                  <a:lnTo>
                    <a:pt x="641200" y="0"/>
                  </a:lnTo>
                  <a:lnTo>
                    <a:pt x="641200" y="79800"/>
                  </a:lnTo>
                  <a:lnTo>
                    <a:pt x="0" y="79800"/>
                  </a:lnTo>
                  <a:lnTo>
                    <a:pt x="0" y="0"/>
                  </a:lnTo>
                  <a:close/>
                </a:path>
                <a:path w="641200" fill="none" h="79800">
                  <a:moveTo>
                    <a:pt x="0" y="79800"/>
                  </a:moveTo>
                  <a:lnTo>
                    <a:pt x="641200" y="798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406">
                  <a:solidFill>
                    <a:srgbClr val="0070C0"/>
                  </a:solidFill>
                  <a:latin typeface="Arial"/>
                </a:rPr>
                <a:t>iii.Policy Guidance Matrix</a:t>
              </a:r>
            </a:p>
          </p:txBody>
        </p:sp>
        <p:sp>
          <p:nvSpPr>
            <p:cNvPr id="168" name="SubTopic"/>
            <p:cNvSpPr/>
            <p:nvPr/>
          </p:nvSpPr>
          <p:spPr>
            <a:xfrm>
              <a:off x="1659320" y="3747179"/>
              <a:ext cx="1467200" cy="105000"/>
            </a:xfrm>
            <a:custGeom>
              <a:avLst/>
              <a:gdLst>
                <a:gd fmla="*/ 14000 w 1467200" name="rtl"/>
                <a:gd fmla="*/ 8260 h 105000" name="rtt"/>
                <a:gd fmla="*/ 1447600 w 1467200" name="rtr"/>
                <a:gd fmla="*/ 97860 h 105000" name="rtb"/>
              </a:gdLst>
              <a:ahLst/>
              <a:cxnLst/>
              <a:rect b="rtb" r="rtr" t="rtt" l="rtl"/>
              <a:pathLst>
                <a:path stroke="false" w="1467200" h="105000">
                  <a:moveTo>
                    <a:pt x="0" y="0"/>
                  </a:moveTo>
                  <a:lnTo>
                    <a:pt x="1467200" y="0"/>
                  </a:lnTo>
                  <a:lnTo>
                    <a:pt x="1467200" y="105000"/>
                  </a:lnTo>
                  <a:lnTo>
                    <a:pt x="0" y="105000"/>
                  </a:lnTo>
                  <a:lnTo>
                    <a:pt x="0" y="0"/>
                  </a:lnTo>
                  <a:close/>
                </a:path>
                <a:path w="1467200" fill="none" h="105000">
                  <a:moveTo>
                    <a:pt x="0" y="105000"/>
                  </a:moveTo>
                  <a:lnTo>
                    <a:pt x="1467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303030"/>
                  </a:solidFill>
                  <a:latin typeface="Arial"/>
                </a:rPr>
                <a:t>i.Deterministic decision-making method: Have a full understanding of future market conditions and be able to calculate future results with greater confidence</a:t>
              </a:r>
            </a:p>
          </p:txBody>
        </p:sp>
        <p:sp>
          <p:nvSpPr>
            <p:cNvPr id="170" name="SubTopic"/>
            <p:cNvSpPr/>
            <p:nvPr/>
          </p:nvSpPr>
          <p:spPr>
            <a:xfrm>
              <a:off x="1650920" y="4015979"/>
              <a:ext cx="1475600" cy="105000"/>
            </a:xfrm>
            <a:custGeom>
              <a:avLst/>
              <a:gdLst>
                <a:gd fmla="*/ 14000 w 1475600" name="rtl"/>
                <a:gd fmla="*/ 8260 h 105000" name="rtt"/>
                <a:gd fmla="*/ 1456000 w 1475600" name="rtr"/>
                <a:gd fmla="*/ 97860 h 105000" name="rtb"/>
              </a:gdLst>
              <a:ahLst/>
              <a:cxnLst/>
              <a:rect b="rtb" r="rtr" t="rtt" l="rtl"/>
              <a:pathLst>
                <a:path stroke="false" w="1475600" h="105000">
                  <a:moveTo>
                    <a:pt x="0" y="0"/>
                  </a:moveTo>
                  <a:lnTo>
                    <a:pt x="1475600" y="0"/>
                  </a:lnTo>
                  <a:lnTo>
                    <a:pt x="1475600" y="105000"/>
                  </a:lnTo>
                  <a:lnTo>
                    <a:pt x="0" y="105000"/>
                  </a:lnTo>
                  <a:lnTo>
                    <a:pt x="0" y="0"/>
                  </a:lnTo>
                  <a:close/>
                </a:path>
                <a:path w="1475600" fill="none" h="105000">
                  <a:moveTo>
                    <a:pt x="0" y="105000"/>
                  </a:moveTo>
                  <a:lnTo>
                    <a:pt x="14756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303030"/>
                  </a:solidFill>
                  <a:latin typeface="Arial"/>
                </a:rPr>
                <a:t>ii.Uncertain decision-making method: the probability distribution of some variables is unclear</a:t>
              </a:r>
            </a:p>
          </p:txBody>
        </p:sp>
        <p:sp>
          <p:nvSpPr>
            <p:cNvPr id="172" name="SubTopic"/>
            <p:cNvSpPr/>
            <p:nvPr/>
          </p:nvSpPr>
          <p:spPr>
            <a:xfrm>
              <a:off x="1642520" y="4469579"/>
              <a:ext cx="1484000" cy="105000"/>
            </a:xfrm>
            <a:custGeom>
              <a:avLst/>
              <a:gdLst>
                <a:gd fmla="*/ 14000 w 1484000" name="rtl"/>
                <a:gd fmla="*/ 8260 h 105000" name="rtt"/>
                <a:gd fmla="*/ 1464400 w 1484000" name="rtr"/>
                <a:gd fmla="*/ 97860 h 105000" name="rtb"/>
              </a:gdLst>
              <a:ahLst/>
              <a:cxnLst/>
              <a:rect b="rtb" r="rtr" t="rtt" l="rtl"/>
              <a:pathLst>
                <a:path stroke="false" w="1484000" h="105000">
                  <a:moveTo>
                    <a:pt x="0" y="0"/>
                  </a:moveTo>
                  <a:lnTo>
                    <a:pt x="1484000" y="0"/>
                  </a:lnTo>
                  <a:lnTo>
                    <a:pt x="1484000" y="105000"/>
                  </a:lnTo>
                  <a:lnTo>
                    <a:pt x="0" y="105000"/>
                  </a:lnTo>
                  <a:lnTo>
                    <a:pt x="0" y="0"/>
                  </a:lnTo>
                  <a:close/>
                </a:path>
                <a:path w="1484000" fill="none" h="105000">
                  <a:moveTo>
                    <a:pt x="0" y="105000"/>
                  </a:moveTo>
                  <a:lnTo>
                    <a:pt x="14840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303030"/>
                  </a:solidFill>
                  <a:latin typeface="Arial"/>
                </a:rPr>
                <a:t>iii.Risk-based decision-making method: Although not deterministic, it knows the probability distribution</a:t>
              </a:r>
            </a:p>
          </p:txBody>
        </p:sp>
        <p:sp>
          <p:nvSpPr>
            <p:cNvPr id="209" name="SubTopic"/>
            <p:cNvSpPr/>
            <p:nvPr/>
          </p:nvSpPr>
          <p:spPr>
            <a:xfrm>
              <a:off x="678648" y="2671979"/>
              <a:ext cx="1467200" cy="443800"/>
            </a:xfrm>
            <a:custGeom>
              <a:avLst/>
              <a:gdLst>
                <a:gd fmla="*/ 14000 w 1467200" name="rtl"/>
                <a:gd fmla="*/ 8260 h 443800" name="rtt"/>
                <a:gd fmla="*/ 1447600 w 1467200" name="rtr"/>
                <a:gd fmla="*/ 436660 h 443800" name="rtb"/>
              </a:gdLst>
              <a:ahLst/>
              <a:cxnLst/>
              <a:rect b="rtb" r="rtr" t="rtt" l="rtl"/>
              <a:pathLst>
                <a:path stroke="false" w="1467200" h="443800">
                  <a:moveTo>
                    <a:pt x="0" y="0"/>
                  </a:moveTo>
                  <a:lnTo>
                    <a:pt x="1467200" y="0"/>
                  </a:lnTo>
                  <a:lnTo>
                    <a:pt x="1467200" y="443800"/>
                  </a:lnTo>
                  <a:lnTo>
                    <a:pt x="0" y="443800"/>
                  </a:lnTo>
                  <a:lnTo>
                    <a:pt x="0" y="0"/>
                  </a:lnTo>
                  <a:close/>
                </a:path>
                <a:path w="1467200" fill="none" h="443800">
                  <a:moveTo>
                    <a:pt x="0" y="443800"/>
                  </a:moveTo>
                  <a:lnTo>
                    <a:pt x="1467200" y="4438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319">
                  <a:solidFill>
                    <a:srgbClr val="303030"/>
                  </a:solidFill>
                  <a:latin typeface="Arial"/>
                </a:rPr>
                <a:t>i.①Brainstorming method [brainstorming]; ②Nominal group technique [Members are not in contact with each other, state their own plans, vote, and form opinions on other plans, and submit them to managers as a reference for decision-making]; ③Delphi technique [provide information to Each expert does not need to meet. The manager collects and synthesizes the opinions of the experts and then gives feedback to the experts. If there is a big difference, a meeting will be held to discuss it. Otherwise, the manager will contact the experts separately and repeat it many times until they are satisfied]</a:t>
              </a:r>
            </a:p>
          </p:txBody>
        </p:sp>
        <p:sp>
          <p:nvSpPr>
            <p:cNvPr id="211" name="SubTopic"/>
            <p:cNvSpPr/>
            <p:nvPr/>
          </p:nvSpPr>
          <p:spPr>
            <a:xfrm>
              <a:off x="376248" y="3133979"/>
              <a:ext cx="1467200" cy="110600"/>
            </a:xfrm>
            <a:custGeom>
              <a:avLst/>
              <a:gdLst>
                <a:gd fmla="*/ 14000 w 1467200" name="rtl"/>
                <a:gd fmla="*/ 8260 h 110600" name="rtt"/>
                <a:gd fmla="*/ 1447600 w 1467200" name="rtr"/>
                <a:gd fmla="*/ 103460 h 110600" name="rtb"/>
              </a:gdLst>
              <a:ahLst/>
              <a:cxnLst/>
              <a:rect b="rtb" r="rtr" t="rtt" l="rtl"/>
              <a:pathLst>
                <a:path stroke="false" w="1467200" h="110600">
                  <a:moveTo>
                    <a:pt x="0" y="0"/>
                  </a:moveTo>
                  <a:lnTo>
                    <a:pt x="1467200" y="0"/>
                  </a:lnTo>
                  <a:lnTo>
                    <a:pt x="1467200" y="110600"/>
                  </a:lnTo>
                  <a:lnTo>
                    <a:pt x="0" y="110600"/>
                  </a:lnTo>
                  <a:lnTo>
                    <a:pt x="0" y="0"/>
                  </a:lnTo>
                  <a:close/>
                </a:path>
                <a:path w="1467200" fill="none" h="110600">
                  <a:moveTo>
                    <a:pt x="0" y="110600"/>
                  </a:moveTo>
                  <a:lnTo>
                    <a:pt x="1467200" y="1106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319">
                  <a:solidFill>
                    <a:srgbClr val="303030"/>
                  </a:solidFill>
                  <a:latin typeface="Arial"/>
                </a:rPr>
                <a:t>i."Thin Dog" type: The market and business are both low and should be reduced or abandoned.</a:t>
              </a:r>
            </a:p>
          </p:txBody>
        </p:sp>
        <p:sp>
          <p:nvSpPr>
            <p:cNvPr id="213" name="SubTopic"/>
            <p:cNvSpPr/>
            <p:nvPr/>
          </p:nvSpPr>
          <p:spPr>
            <a:xfrm>
              <a:off x="367848" y="3262779"/>
              <a:ext cx="1475600" cy="110600"/>
            </a:xfrm>
            <a:custGeom>
              <a:avLst/>
              <a:gdLst>
                <a:gd fmla="*/ 14000 w 1475600" name="rtl"/>
                <a:gd fmla="*/ 8260 h 110600" name="rtt"/>
                <a:gd fmla="*/ 1456000 w 1475600" name="rtr"/>
                <a:gd fmla="*/ 103460 h 110600" name="rtb"/>
              </a:gdLst>
              <a:ahLst/>
              <a:cxnLst/>
              <a:rect b="rtb" r="rtr" t="rtt" l="rtl"/>
              <a:pathLst>
                <a:path stroke="false" w="1475600" h="110600">
                  <a:moveTo>
                    <a:pt x="0" y="0"/>
                  </a:moveTo>
                  <a:lnTo>
                    <a:pt x="1475600" y="0"/>
                  </a:lnTo>
                  <a:lnTo>
                    <a:pt x="1475600" y="110600"/>
                  </a:lnTo>
                  <a:lnTo>
                    <a:pt x="0" y="110600"/>
                  </a:lnTo>
                  <a:lnTo>
                    <a:pt x="0" y="0"/>
                  </a:lnTo>
                  <a:close/>
                </a:path>
                <a:path w="1475600" fill="none" h="110600">
                  <a:moveTo>
                    <a:pt x="0" y="110600"/>
                  </a:moveTo>
                  <a:lnTo>
                    <a:pt x="1475600" y="1106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319">
                  <a:solidFill>
                    <a:srgbClr val="303030"/>
                  </a:solidFill>
                  <a:latin typeface="Arial"/>
                </a:rPr>
                <a:t>ii."Toddler" type: The business is high and the market is low, so you should invest necessary funds or give up if it doesn't work.</a:t>
              </a:r>
            </a:p>
          </p:txBody>
        </p:sp>
        <p:sp>
          <p:nvSpPr>
            <p:cNvPr id="215" name="SubTopic"/>
            <p:cNvSpPr/>
            <p:nvPr/>
          </p:nvSpPr>
          <p:spPr>
            <a:xfrm>
              <a:off x="359448" y="3391579"/>
              <a:ext cx="1484000" cy="110600"/>
            </a:xfrm>
            <a:custGeom>
              <a:avLst/>
              <a:gdLst>
                <a:gd fmla="*/ 14000 w 1484000" name="rtl"/>
                <a:gd fmla="*/ 8260 h 110600" name="rtt"/>
                <a:gd fmla="*/ 1464400 w 1484000" name="rtr"/>
                <a:gd fmla="*/ 103460 h 110600" name="rtb"/>
              </a:gdLst>
              <a:ahLst/>
              <a:cxnLst/>
              <a:rect b="rtb" r="rtr" t="rtt" l="rtl"/>
              <a:pathLst>
                <a:path stroke="false" w="1484000" h="110600">
                  <a:moveTo>
                    <a:pt x="0" y="0"/>
                  </a:moveTo>
                  <a:lnTo>
                    <a:pt x="1484000" y="0"/>
                  </a:lnTo>
                  <a:lnTo>
                    <a:pt x="1484000" y="110600"/>
                  </a:lnTo>
                  <a:lnTo>
                    <a:pt x="0" y="110600"/>
                  </a:lnTo>
                  <a:lnTo>
                    <a:pt x="0" y="0"/>
                  </a:lnTo>
                  <a:close/>
                </a:path>
                <a:path w="1484000" fill="none" h="110600">
                  <a:moveTo>
                    <a:pt x="0" y="110600"/>
                  </a:moveTo>
                  <a:lnTo>
                    <a:pt x="1484000" y="1106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319">
                  <a:solidFill>
                    <a:srgbClr val="303030"/>
                  </a:solidFill>
                  <a:latin typeface="Arial"/>
                </a:rPr>
                <a:t>iii."Golden Bull" type: The market is high and business is low, so less capital should be invested.</a:t>
              </a:r>
            </a:p>
          </p:txBody>
        </p:sp>
        <p:sp>
          <p:nvSpPr>
            <p:cNvPr id="217" name="SubTopic"/>
            <p:cNvSpPr/>
            <p:nvPr/>
          </p:nvSpPr>
          <p:spPr>
            <a:xfrm>
              <a:off x="359448" y="3520379"/>
              <a:ext cx="1484000" cy="110600"/>
            </a:xfrm>
            <a:custGeom>
              <a:avLst/>
              <a:gdLst>
                <a:gd fmla="*/ 14000 w 1484000" name="rtl"/>
                <a:gd fmla="*/ 8260 h 110600" name="rtt"/>
                <a:gd fmla="*/ 1464400 w 1484000" name="rtr"/>
                <a:gd fmla="*/ 103460 h 110600" name="rtb"/>
              </a:gdLst>
              <a:ahLst/>
              <a:cxnLst/>
              <a:rect b="rtb" r="rtr" t="rtt" l="rtl"/>
              <a:pathLst>
                <a:path stroke="false" w="1484000" h="110600">
                  <a:moveTo>
                    <a:pt x="0" y="0"/>
                  </a:moveTo>
                  <a:lnTo>
                    <a:pt x="1484000" y="0"/>
                  </a:lnTo>
                  <a:lnTo>
                    <a:pt x="1484000" y="110600"/>
                  </a:lnTo>
                  <a:lnTo>
                    <a:pt x="0" y="110600"/>
                  </a:lnTo>
                  <a:lnTo>
                    <a:pt x="0" y="0"/>
                  </a:lnTo>
                  <a:close/>
                </a:path>
                <a:path w="1484000" fill="none" h="110600">
                  <a:moveTo>
                    <a:pt x="0" y="110600"/>
                  </a:moveTo>
                  <a:lnTo>
                    <a:pt x="1484000" y="1106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319">
                  <a:solidFill>
                    <a:srgbClr val="303030"/>
                  </a:solidFill>
                  <a:latin typeface="Arial"/>
                </a:rPr>
                <a:t>iv."Star" type: The market and business are high, so necessary funds should be invested</a:t>
              </a:r>
            </a:p>
          </p:txBody>
        </p:sp>
        <p:sp>
          <p:nvSpPr>
            <p:cNvPr id="219" name="SubTopic"/>
            <p:cNvSpPr/>
            <p:nvPr/>
          </p:nvSpPr>
          <p:spPr>
            <a:xfrm>
              <a:off x="1378648" y="3665979"/>
              <a:ext cx="1061200" cy="63000"/>
            </a:xfrm>
            <a:custGeom>
              <a:avLst/>
              <a:gdLst>
                <a:gd fmla="*/ 14000 w 1061200" name="rtl"/>
                <a:gd fmla="*/ 8260 h 63000" name="rtt"/>
                <a:gd fmla="*/ 1041600 w 1061200" name="rtr"/>
                <a:gd fmla="*/ 55860 h 63000" name="rtb"/>
              </a:gdLst>
              <a:ahLst/>
              <a:cxnLst/>
              <a:rect b="rtb" r="rtr" t="rtt" l="rtl"/>
              <a:pathLst>
                <a:path stroke="false" w="1061200" h="63000">
                  <a:moveTo>
                    <a:pt x="0" y="0"/>
                  </a:moveTo>
                  <a:lnTo>
                    <a:pt x="1061200" y="0"/>
                  </a:lnTo>
                  <a:lnTo>
                    <a:pt x="1061200" y="63000"/>
                  </a:lnTo>
                  <a:lnTo>
                    <a:pt x="0" y="63000"/>
                  </a:lnTo>
                  <a:lnTo>
                    <a:pt x="0" y="0"/>
                  </a:lnTo>
                  <a:close/>
                </a:path>
                <a:path w="1061200" fill="none" h="63000">
                  <a:moveTo>
                    <a:pt x="0" y="63000"/>
                  </a:moveTo>
                  <a:lnTo>
                    <a:pt x="1061200" y="630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i="1" sz="319">
                  <a:solidFill>
                    <a:srgbClr val="303030"/>
                  </a:solidFill>
                  <a:latin typeface="Arial"/>
                </a:rPr>
                <a:t>i.Same analysis as "Skinny Dog, Toddler, Taurus, Star"</a:t>
              </a:r>
            </a:p>
          </p:txBody>
        </p:sp>
        <p:sp>
          <p:nvSpPr>
            <p:cNvPr id="221" name="SubTopic"/>
            <p:cNvSpPr/>
            <p:nvPr/>
          </p:nvSpPr>
          <p:spPr>
            <a:xfrm>
              <a:off x="96248" y="3747179"/>
              <a:ext cx="1467200" cy="105000"/>
            </a:xfrm>
            <a:custGeom>
              <a:avLst/>
              <a:gdLst>
                <a:gd fmla="*/ 14000 w 1467200" name="rtl"/>
                <a:gd fmla="*/ 8260 h 105000" name="rtt"/>
                <a:gd fmla="*/ 1447600 w 1467200" name="rtr"/>
                <a:gd fmla="*/ 97860 h 105000" name="rtb"/>
              </a:gdLst>
              <a:ahLst/>
              <a:cxnLst/>
              <a:rect b="rtb" r="rtr" t="rtt" l="rtl"/>
              <a:pathLst>
                <a:path stroke="false" w="1467200" h="105000">
                  <a:moveTo>
                    <a:pt x="0" y="0"/>
                  </a:moveTo>
                  <a:lnTo>
                    <a:pt x="1467200" y="0"/>
                  </a:lnTo>
                  <a:lnTo>
                    <a:pt x="1467200" y="105000"/>
                  </a:lnTo>
                  <a:lnTo>
                    <a:pt x="0" y="105000"/>
                  </a:lnTo>
                  <a:lnTo>
                    <a:pt x="0" y="0"/>
                  </a:lnTo>
                  <a:close/>
                </a:path>
                <a:path w="1467200" fill="none" h="105000">
                  <a:moveTo>
                    <a:pt x="0" y="105000"/>
                  </a:moveTo>
                  <a:lnTo>
                    <a:pt x="1467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303030"/>
                  </a:solidFill>
                  <a:latin typeface="Arial"/>
                </a:rPr>
                <a:t>i.Volume cost and profit analysis = capital preservation analysis/breakeven analysis: profit equals zero</a:t>
              </a:r>
            </a:p>
          </p:txBody>
        </p:sp>
        <p:sp>
          <p:nvSpPr>
            <p:cNvPr id="223" name="SubTopic"/>
            <p:cNvSpPr/>
            <p:nvPr/>
          </p:nvSpPr>
          <p:spPr>
            <a:xfrm>
              <a:off x="87848" y="3870379"/>
              <a:ext cx="1467200" cy="105000"/>
            </a:xfrm>
            <a:custGeom>
              <a:avLst/>
              <a:gdLst>
                <a:gd fmla="*/ 14000 w 1467200" name="rtl"/>
                <a:gd fmla="*/ 8260 h 105000" name="rtt"/>
                <a:gd fmla="*/ 1447600 w 1467200" name="rtr"/>
                <a:gd fmla="*/ 97860 h 105000" name="rtb"/>
              </a:gdLst>
              <a:ahLst/>
              <a:cxnLst/>
              <a:rect b="rtb" r="rtr" t="rtt" l="rtl"/>
              <a:pathLst>
                <a:path stroke="false" w="1467200" h="105000">
                  <a:moveTo>
                    <a:pt x="0" y="0"/>
                  </a:moveTo>
                  <a:lnTo>
                    <a:pt x="1467200" y="0"/>
                  </a:lnTo>
                  <a:lnTo>
                    <a:pt x="1467200" y="105000"/>
                  </a:lnTo>
                  <a:lnTo>
                    <a:pt x="0" y="105000"/>
                  </a:lnTo>
                  <a:lnTo>
                    <a:pt x="0" y="0"/>
                  </a:lnTo>
                  <a:close/>
                </a:path>
                <a:path w="1467200" fill="none" h="105000">
                  <a:moveTo>
                    <a:pt x="0" y="105000"/>
                  </a:moveTo>
                  <a:lnTo>
                    <a:pt x="14672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303030"/>
                  </a:solidFill>
                  <a:latin typeface="Arial"/>
                </a:rPr>
                <a:t>i.The method of making big out of small things: Prepare for the worst and choose the most profitable plan from the worst results.</a:t>
              </a:r>
            </a:p>
          </p:txBody>
        </p:sp>
        <p:sp>
          <p:nvSpPr>
            <p:cNvPr id="225" name="SubTopic"/>
            <p:cNvSpPr/>
            <p:nvPr/>
          </p:nvSpPr>
          <p:spPr>
            <a:xfrm>
              <a:off x="79448" y="3993579"/>
              <a:ext cx="1475600" cy="105000"/>
            </a:xfrm>
            <a:custGeom>
              <a:avLst/>
              <a:gdLst>
                <a:gd fmla="*/ 14000 w 1475600" name="rtl"/>
                <a:gd fmla="*/ 8260 h 105000" name="rtt"/>
                <a:gd fmla="*/ 1456000 w 1475600" name="rtr"/>
                <a:gd fmla="*/ 97860 h 105000" name="rtb"/>
              </a:gdLst>
              <a:ahLst/>
              <a:cxnLst/>
              <a:rect b="rtb" r="rtr" t="rtt" l="rtl"/>
              <a:pathLst>
                <a:path stroke="false" w="1475600" h="105000">
                  <a:moveTo>
                    <a:pt x="0" y="0"/>
                  </a:moveTo>
                  <a:lnTo>
                    <a:pt x="1475600" y="0"/>
                  </a:lnTo>
                  <a:lnTo>
                    <a:pt x="1475600" y="105000"/>
                  </a:lnTo>
                  <a:lnTo>
                    <a:pt x="0" y="105000"/>
                  </a:lnTo>
                  <a:lnTo>
                    <a:pt x="0" y="0"/>
                  </a:lnTo>
                  <a:close/>
                </a:path>
                <a:path w="1475600" fill="none" h="105000">
                  <a:moveTo>
                    <a:pt x="0" y="105000"/>
                  </a:moveTo>
                  <a:lnTo>
                    <a:pt x="14756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303030"/>
                  </a:solidFill>
                  <a:latin typeface="Arial"/>
                </a:rPr>
                <a:t>ii.Get the best out of the big: Make the best plans and choose the most profitable plan from the best results</a:t>
              </a:r>
            </a:p>
          </p:txBody>
        </p:sp>
        <p:sp>
          <p:nvSpPr>
            <p:cNvPr id="227" name="SubTopic"/>
            <p:cNvSpPr/>
            <p:nvPr/>
          </p:nvSpPr>
          <p:spPr>
            <a:xfrm>
              <a:off x="71048" y="4116779"/>
              <a:ext cx="1484000" cy="149800"/>
            </a:xfrm>
            <a:custGeom>
              <a:avLst/>
              <a:gdLst>
                <a:gd fmla="*/ 14000 w 1484000" name="rtl"/>
                <a:gd fmla="*/ 8260 h 149800" name="rtt"/>
                <a:gd fmla="*/ 1464400 w 1484000" name="rtr"/>
                <a:gd fmla="*/ 142660 h 149800" name="rtb"/>
              </a:gdLst>
              <a:ahLst/>
              <a:cxnLst/>
              <a:rect b="rtb" r="rtr" t="rtt" l="rtl"/>
              <a:pathLst>
                <a:path stroke="false" w="1484000" h="149800">
                  <a:moveTo>
                    <a:pt x="0" y="0"/>
                  </a:moveTo>
                  <a:lnTo>
                    <a:pt x="1484000" y="0"/>
                  </a:lnTo>
                  <a:lnTo>
                    <a:pt x="1484000" y="149800"/>
                  </a:lnTo>
                  <a:lnTo>
                    <a:pt x="0" y="149800"/>
                  </a:lnTo>
                  <a:lnTo>
                    <a:pt x="0" y="0"/>
                  </a:lnTo>
                  <a:close/>
                </a:path>
                <a:path w="1484000" fill="none" h="149800">
                  <a:moveTo>
                    <a:pt x="0" y="149800"/>
                  </a:moveTo>
                  <a:lnTo>
                    <a:pt x="1484000" y="1498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303030"/>
                  </a:solidFill>
                  <a:latin typeface="Arial"/>
                </a:rPr>
                <a:t>iii.Minimum maximum regret value method: Calculate the regret value of each situation, then find the maximum regret value of each plan, and finally select the plan corresponding to the minimum regret value among the maximum regret values.</a:t>
              </a:r>
            </a:p>
          </p:txBody>
        </p:sp>
        <p:sp>
          <p:nvSpPr>
            <p:cNvPr id="229" name="SubTopic"/>
            <p:cNvSpPr/>
            <p:nvPr/>
          </p:nvSpPr>
          <p:spPr>
            <a:xfrm>
              <a:off x="79448" y="4284779"/>
              <a:ext cx="1467200" cy="149800"/>
            </a:xfrm>
            <a:custGeom>
              <a:avLst/>
              <a:gdLst>
                <a:gd fmla="*/ 14000 w 1467200" name="rtl"/>
                <a:gd fmla="*/ 8260 h 149800" name="rtt"/>
                <a:gd fmla="*/ 1447600 w 1467200" name="rtr"/>
                <a:gd fmla="*/ 142660 h 149800" name="rtb"/>
              </a:gdLst>
              <a:ahLst/>
              <a:cxnLst/>
              <a:rect b="rtb" r="rtr" t="rtt" l="rtl"/>
              <a:pathLst>
                <a:path stroke="false" w="1467200" h="149800">
                  <a:moveTo>
                    <a:pt x="0" y="0"/>
                  </a:moveTo>
                  <a:lnTo>
                    <a:pt x="1467200" y="0"/>
                  </a:lnTo>
                  <a:lnTo>
                    <a:pt x="1467200" y="149800"/>
                  </a:lnTo>
                  <a:lnTo>
                    <a:pt x="0" y="149800"/>
                  </a:lnTo>
                  <a:lnTo>
                    <a:pt x="0" y="0"/>
                  </a:lnTo>
                  <a:close/>
                </a:path>
                <a:path w="1467200" fill="none" h="149800">
                  <a:moveTo>
                    <a:pt x="0" y="149800"/>
                  </a:moveTo>
                  <a:lnTo>
                    <a:pt x="1467200" y="1498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303030"/>
                  </a:solidFill>
                  <a:latin typeface="Arial"/>
                </a:rPr>
                <a:t>i.Maximum expected return criterion: Each situation in the plan is multiplied by the corresponding probability, then added, and finally compared, and the plan corresponding to the largest value is selected.</a:t>
              </a:r>
            </a:p>
          </p:txBody>
        </p:sp>
        <p:sp>
          <p:nvSpPr>
            <p:cNvPr id="231" name="SubTopic"/>
            <p:cNvSpPr/>
            <p:nvPr/>
          </p:nvSpPr>
          <p:spPr>
            <a:xfrm>
              <a:off x="656248" y="4452779"/>
              <a:ext cx="890400" cy="60200"/>
            </a:xfrm>
            <a:custGeom>
              <a:avLst/>
              <a:gdLst>
                <a:gd fmla="*/ 14000 w 890400" name="rtl"/>
                <a:gd fmla="*/ 8260 h 60200" name="rtt"/>
                <a:gd fmla="*/ 870800 w 890400" name="rtr"/>
                <a:gd fmla="*/ 53060 h 60200" name="rtb"/>
              </a:gdLst>
              <a:ahLst/>
              <a:cxnLst/>
              <a:rect b="rtb" r="rtr" t="rtt" l="rtl"/>
              <a:pathLst>
                <a:path stroke="false" w="890400" h="60200">
                  <a:moveTo>
                    <a:pt x="0" y="0"/>
                  </a:moveTo>
                  <a:lnTo>
                    <a:pt x="890400" y="0"/>
                  </a:lnTo>
                  <a:lnTo>
                    <a:pt x="890400" y="60200"/>
                  </a:lnTo>
                  <a:lnTo>
                    <a:pt x="0" y="60200"/>
                  </a:lnTo>
                  <a:lnTo>
                    <a:pt x="0" y="0"/>
                  </a:lnTo>
                  <a:close/>
                </a:path>
                <a:path w="890400" fill="none" h="60200">
                  <a:moveTo>
                    <a:pt x="0" y="60200"/>
                  </a:moveTo>
                  <a:lnTo>
                    <a:pt x="8904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303030"/>
                  </a:solidFill>
                  <a:latin typeface="Arial"/>
                </a:rPr>
                <a:t>ii.Maximum expected utility criterion: linear function</a:t>
              </a:r>
            </a:p>
          </p:txBody>
        </p:sp>
        <p:sp>
          <p:nvSpPr>
            <p:cNvPr id="233" name="SubTopic"/>
            <p:cNvSpPr/>
            <p:nvPr/>
          </p:nvSpPr>
          <p:spPr>
            <a:xfrm>
              <a:off x="261448" y="4531179"/>
              <a:ext cx="1285200" cy="60200"/>
            </a:xfrm>
            <a:custGeom>
              <a:avLst/>
              <a:gdLst>
                <a:gd fmla="*/ 14000 w 1285200" name="rtl"/>
                <a:gd fmla="*/ 8260 h 60200" name="rtt"/>
                <a:gd fmla="*/ 1265600 w 1285200" name="rtr"/>
                <a:gd fmla="*/ 53060 h 60200" name="rtb"/>
              </a:gdLst>
              <a:ahLst/>
              <a:cxnLst/>
              <a:rect b="rtb" r="rtr" t="rtt" l="rtl"/>
              <a:pathLst>
                <a:path stroke="false" w="1285200" h="60200">
                  <a:moveTo>
                    <a:pt x="0" y="0"/>
                  </a:moveTo>
                  <a:lnTo>
                    <a:pt x="1285200" y="0"/>
                  </a:lnTo>
                  <a:lnTo>
                    <a:pt x="1285200" y="60200"/>
                  </a:lnTo>
                  <a:lnTo>
                    <a:pt x="0" y="60200"/>
                  </a:lnTo>
                  <a:lnTo>
                    <a:pt x="0" y="0"/>
                  </a:lnTo>
                  <a:close/>
                </a:path>
                <a:path w="1285200" fill="none" h="60200">
                  <a:moveTo>
                    <a:pt x="0" y="60200"/>
                  </a:moveTo>
                  <a:lnTo>
                    <a:pt x="1285200" y="60200"/>
                  </a:lnTo>
                </a:path>
              </a:pathLst>
            </a:custGeom>
            <a:solidFill>
              <a:srgbClr val="FFFFFF"/>
            </a:solidFill>
            <a:ln w="2800" cap="rnd">
              <a:solidFill>
                <a:srgbClr val="454545"/>
              </a:solidFill>
              <a:round/>
            </a:ln>
          </p:spPr>
          <p:txBody>
            <a:bodyPr lIns="0" rIns="0" anchor="ctr" rtlCol="0" tIns="0" bIns="11000" wrap="none"/>
            <a:lstStyle/>
            <a:p>
              <a:pPr algn="ctr">
                <a:lnSpc>
                  <a:spcPct val="100000"/>
                </a:lnSpc>
              </a:pPr>
              <a:r>
                <a:rPr sz="290">
                  <a:solidFill>
                    <a:srgbClr val="303030"/>
                  </a:solidFill>
                  <a:latin typeface="Arial"/>
                </a:rPr>
                <a:t>iii.Issues that need to be paid attention to when facing low-probability events</a:t>
              </a:r>
            </a:p>
          </p:txBody>
        </p:sp>
        <p:sp>
          <p:nvSpPr>
            <p:cNvPr id="235" name="SubTopic"/>
            <p:cNvSpPr/>
            <p:nvPr/>
          </p:nvSpPr>
          <p:spPr>
            <a:xfrm>
              <a:off x="68248" y="4609579"/>
              <a:ext cx="1478400" cy="105000"/>
            </a:xfrm>
            <a:custGeom>
              <a:avLst/>
              <a:gdLst>
                <a:gd fmla="*/ 14000 w 1478400" name="rtl"/>
                <a:gd fmla="*/ 8260 h 105000" name="rtt"/>
                <a:gd fmla="*/ 1458800 w 1478400" name="rtr"/>
                <a:gd fmla="*/ 97860 h 105000" name="rtb"/>
              </a:gdLst>
              <a:ahLst/>
              <a:cxnLst/>
              <a:rect b="rtb" r="rtr" t="rtt" l="rtl"/>
              <a:pathLst>
                <a:path stroke="false" w="1478400" h="105000">
                  <a:moveTo>
                    <a:pt x="0" y="0"/>
                  </a:moveTo>
                  <a:lnTo>
                    <a:pt x="1478400" y="0"/>
                  </a:lnTo>
                  <a:lnTo>
                    <a:pt x="1478400" y="105000"/>
                  </a:lnTo>
                  <a:lnTo>
                    <a:pt x="0" y="105000"/>
                  </a:lnTo>
                  <a:lnTo>
                    <a:pt x="0" y="0"/>
                  </a:lnTo>
                  <a:close/>
                </a:path>
                <a:path w="1478400" fill="none" h="105000">
                  <a:moveTo>
                    <a:pt x="0" y="105000"/>
                  </a:moveTo>
                  <a:lnTo>
                    <a:pt x="1478400" y="105000"/>
                  </a:lnTo>
                </a:path>
              </a:pathLst>
            </a:custGeom>
            <a:solidFill>
              <a:srgbClr val="FFFFFF"/>
            </a:solidFill>
            <a:ln w="2800" cap="rnd">
              <a:solidFill>
                <a:srgbClr val="454545"/>
              </a:solidFill>
              <a:round/>
            </a:ln>
          </p:spPr>
          <p:txBody>
            <a:bodyPr lIns="0" rIns="0" anchor="ctr" rtlCol="0" tIns="0" bIns="11000" wrap="square"/>
            <a:lstStyle/>
            <a:p>
              <a:pPr algn="ctr">
                <a:lnSpc>
                  <a:spcPct val="100000"/>
                </a:lnSpc>
              </a:pPr>
              <a:r>
                <a:rPr sz="290">
                  <a:solidFill>
                    <a:srgbClr val="303030"/>
                  </a:solidFill>
                  <a:latin typeface="Arial"/>
                </a:rPr>
                <a:t>iv.Multi-stage decision problems and decision trees: start from the end and analyze step by step</a:t>
              </a:r>
            </a:p>
          </p:txBody>
        </p:sp>
        <p:sp>
          <p:nvSpPr>
            <p:cNvPr id="102" name="MainTopic"/>
            <p:cNvSpPr/>
            <p:nvPr/>
          </p:nvSpPr>
          <p:spPr>
            <a:xfrm>
              <a:off x="6196608" y="2318829"/>
              <a:ext cx="1534400" cy="240800"/>
            </a:xfrm>
            <a:custGeom>
              <a:avLst/>
              <a:gdLst>
                <a:gd fmla="*/ 41440 w 1534400" name="rtl"/>
                <a:gd fmla="*/ 24640 h 240800" name="rtt"/>
                <a:gd fmla="*/ 1486240 w 1534400" name="rtr"/>
                <a:gd fmla="*/ 217840 h 240800" name="rtb"/>
              </a:gdLst>
              <a:ahLst/>
              <a:cxnLst/>
              <a:rect b="rtb" r="rtr" t="rtt" l="rtl"/>
              <a:pathLst>
                <a:path w="1534400" h="240800">
                  <a:moveTo>
                    <a:pt x="11200" y="0"/>
                  </a:moveTo>
                  <a:lnTo>
                    <a:pt x="1523200" y="0"/>
                  </a:lnTo>
                  <a:cubicBezTo>
                    <a:pt x="1530726" y="0"/>
                    <a:pt x="1534400" y="3674"/>
                    <a:pt x="1534400" y="11200"/>
                  </a:cubicBezTo>
                  <a:lnTo>
                    <a:pt x="1534400" y="229600"/>
                  </a:lnTo>
                  <a:cubicBezTo>
                    <a:pt x="1534400" y="237126"/>
                    <a:pt x="1530726" y="240800"/>
                    <a:pt x="1523200" y="240800"/>
                  </a:cubicBezTo>
                  <a:lnTo>
                    <a:pt x="11200" y="240800"/>
                  </a:lnTo>
                  <a:cubicBezTo>
                    <a:pt x="3674" y="240800"/>
                    <a:pt x="0" y="237126"/>
                    <a:pt x="0" y="229600"/>
                  </a:cubicBezTo>
                  <a:lnTo>
                    <a:pt x="0" y="11200"/>
                  </a:lnTo>
                  <a:cubicBezTo>
                    <a:pt x="0" y="3674"/>
                    <a:pt x="3674" y="0"/>
                    <a:pt x="11200" y="0"/>
                  </a:cubicBezTo>
                  <a:close/>
                </a:path>
              </a:pathLst>
            </a:custGeom>
            <a:solidFill>
              <a:srgbClr val="FFFFFF"/>
            </a:solidFill>
            <a:ln w="5600" cap="rnd">
              <a:solidFill>
                <a:srgbClr val="454545"/>
              </a:solidFill>
              <a:round/>
            </a:ln>
          </p:spPr>
          <p:txBody>
            <a:bodyPr lIns="0" rIns="0" anchor="ctr" rtlCol="0" tIns="0" bIns="11000" wrap="square"/>
            <a:lstStyle/>
            <a:p>
              <a:pPr algn="ctr">
                <a:lnSpc>
                  <a:spcPct val="100000"/>
                </a:lnSpc>
              </a:pPr>
              <a:r>
                <a:rPr b="1" sz="406">
                  <a:solidFill>
                    <a:srgbClr val="303030"/>
                  </a:solidFill>
                  <a:latin typeface="Arial"/>
                </a:rPr>
                <a:t>i.Decision definition: The process by which managers identify and solve problems/the process by which managers take advantage of opportunities</a:t>
              </a:r>
            </a:p>
          </p:txBody>
        </p:sp>
        <p:sp>
          <p:nvSpPr>
            <p:cNvPr id="104" name="MainTopic"/>
            <p:cNvSpPr/>
            <p:nvPr/>
          </p:nvSpPr>
          <p:spPr>
            <a:xfrm>
              <a:off x="6196608" y="2656229"/>
              <a:ext cx="658000" cy="112000"/>
            </a:xfrm>
            <a:custGeom>
              <a:avLst/>
              <a:gdLst>
                <a:gd fmla="*/ 41440 w 658000" name="rtl"/>
                <a:gd fmla="*/ 24640 h 112000" name="rtt"/>
                <a:gd fmla="*/ 609840 w 658000" name="rtr"/>
                <a:gd fmla="*/ 89040 h 112000" name="rtb"/>
              </a:gdLst>
              <a:ahLst/>
              <a:cxnLst/>
              <a:rect b="rtb" r="rtr" t="rtt" l="rtl"/>
              <a:pathLst>
                <a:path w="658000" h="112000">
                  <a:moveTo>
                    <a:pt x="11200" y="0"/>
                  </a:moveTo>
                  <a:lnTo>
                    <a:pt x="646800" y="0"/>
                  </a:lnTo>
                  <a:cubicBezTo>
                    <a:pt x="654326" y="0"/>
                    <a:pt x="658000" y="3674"/>
                    <a:pt x="658000" y="11200"/>
                  </a:cubicBezTo>
                  <a:lnTo>
                    <a:pt x="658000" y="100800"/>
                  </a:lnTo>
                  <a:cubicBezTo>
                    <a:pt x="658000" y="108326"/>
                    <a:pt x="654326" y="112000"/>
                    <a:pt x="646800" y="112000"/>
                  </a:cubicBezTo>
                  <a:lnTo>
                    <a:pt x="11200" y="112000"/>
                  </a:lnTo>
                  <a:cubicBezTo>
                    <a:pt x="3674" y="112000"/>
                    <a:pt x="0" y="108326"/>
                    <a:pt x="0" y="100800"/>
                  </a:cubicBezTo>
                  <a:lnTo>
                    <a:pt x="0" y="11200"/>
                  </a:lnTo>
                  <a:cubicBezTo>
                    <a:pt x="0" y="3674"/>
                    <a:pt x="3674" y="0"/>
                    <a:pt x="11200" y="0"/>
                  </a:cubicBezTo>
                  <a:close/>
                </a:path>
              </a:pathLst>
            </a:custGeom>
            <a:solidFill>
              <a:srgbClr val="FFFFFF"/>
            </a:solidFill>
            <a:ln w="5600" cap="rnd">
              <a:solidFill>
                <a:srgbClr val="454545"/>
              </a:solidFill>
              <a:round/>
            </a:ln>
          </p:spPr>
          <p:txBody>
            <a:bodyPr lIns="0" rIns="0" anchor="ctr" rtlCol="0" tIns="0" bIns="11000" wrap="none"/>
            <a:lstStyle/>
            <a:p>
              <a:pPr algn="ctr">
                <a:lnSpc>
                  <a:spcPct val="100000"/>
                </a:lnSpc>
              </a:pPr>
              <a:r>
                <a:rPr b="1" sz="406">
                  <a:solidFill>
                    <a:srgbClr val="303030"/>
                  </a:solidFill>
                  <a:latin typeface="Arial"/>
                </a:rPr>
                <a:t>ii.Decision principles</a:t>
              </a:r>
            </a:p>
          </p:txBody>
        </p:sp>
        <p:sp>
          <p:nvSpPr>
            <p:cNvPr id="106" name="MainTopic"/>
            <p:cNvSpPr/>
            <p:nvPr/>
          </p:nvSpPr>
          <p:spPr>
            <a:xfrm>
              <a:off x="6196608" y="3135029"/>
              <a:ext cx="576800" cy="112000"/>
            </a:xfrm>
            <a:custGeom>
              <a:avLst/>
              <a:gdLst>
                <a:gd fmla="*/ 41440 w 576800" name="rtl"/>
                <a:gd fmla="*/ 24640 h 112000" name="rtt"/>
                <a:gd fmla="*/ 528640 w 576800" name="rtr"/>
                <a:gd fmla="*/ 89040 h 112000" name="rtb"/>
              </a:gdLst>
              <a:ahLst/>
              <a:cxnLst/>
              <a:rect b="rtb" r="rtr" t="rtt" l="rtl"/>
              <a:pathLst>
                <a:path w="576800" h="112000">
                  <a:moveTo>
                    <a:pt x="11200" y="0"/>
                  </a:moveTo>
                  <a:lnTo>
                    <a:pt x="565600" y="0"/>
                  </a:lnTo>
                  <a:cubicBezTo>
                    <a:pt x="573126" y="0"/>
                    <a:pt x="576800" y="3674"/>
                    <a:pt x="576800" y="11200"/>
                  </a:cubicBezTo>
                  <a:lnTo>
                    <a:pt x="576800" y="100800"/>
                  </a:lnTo>
                  <a:cubicBezTo>
                    <a:pt x="576800" y="108326"/>
                    <a:pt x="573126" y="112000"/>
                    <a:pt x="565600" y="112000"/>
                  </a:cubicBezTo>
                  <a:lnTo>
                    <a:pt x="11200" y="112000"/>
                  </a:lnTo>
                  <a:cubicBezTo>
                    <a:pt x="3674" y="112000"/>
                    <a:pt x="0" y="108326"/>
                    <a:pt x="0" y="100800"/>
                  </a:cubicBezTo>
                  <a:lnTo>
                    <a:pt x="0" y="11200"/>
                  </a:lnTo>
                  <a:cubicBezTo>
                    <a:pt x="0" y="3674"/>
                    <a:pt x="3674" y="0"/>
                    <a:pt x="11200" y="0"/>
                  </a:cubicBezTo>
                  <a:close/>
                </a:path>
              </a:pathLst>
            </a:custGeom>
            <a:solidFill>
              <a:srgbClr val="FFFFFF"/>
            </a:solidFill>
            <a:ln w="5600" cap="rnd">
              <a:solidFill>
                <a:srgbClr val="454545"/>
              </a:solidFill>
              <a:round/>
            </a:ln>
          </p:spPr>
          <p:txBody>
            <a:bodyPr lIns="0" rIns="0" anchor="ctr" rtlCol="0" tIns="0" bIns="11000" wrap="none"/>
            <a:lstStyle/>
            <a:p>
              <a:pPr algn="ctr">
                <a:lnSpc>
                  <a:spcPct val="100000"/>
                </a:lnSpc>
              </a:pPr>
              <a:r>
                <a:rPr b="1" sz="406">
                  <a:solidFill>
                    <a:srgbClr val="303030"/>
                  </a:solidFill>
                  <a:latin typeface="Arial"/>
                </a:rPr>
                <a:t>iv.decision theory</a:t>
              </a:r>
            </a:p>
          </p:txBody>
        </p:sp>
        <p:sp>
          <p:nvSpPr>
            <p:cNvPr id="108" name="MainTopic"/>
            <p:cNvSpPr/>
            <p:nvPr/>
          </p:nvSpPr>
          <p:spPr>
            <a:xfrm>
              <a:off x="6196608" y="3679629"/>
              <a:ext cx="820400" cy="112000"/>
            </a:xfrm>
            <a:custGeom>
              <a:avLst/>
              <a:gdLst>
                <a:gd fmla="*/ 41440 w 820400" name="rtl"/>
                <a:gd fmla="*/ 24640 h 112000" name="rtt"/>
                <a:gd fmla="*/ 772240 w 820400" name="rtr"/>
                <a:gd fmla="*/ 89040 h 112000" name="rtb"/>
              </a:gdLst>
              <a:ahLst/>
              <a:cxnLst/>
              <a:rect b="rtb" r="rtr" t="rtt" l="rtl"/>
              <a:pathLst>
                <a:path w="820400" h="112000">
                  <a:moveTo>
                    <a:pt x="11200" y="0"/>
                  </a:moveTo>
                  <a:lnTo>
                    <a:pt x="809200" y="0"/>
                  </a:lnTo>
                  <a:cubicBezTo>
                    <a:pt x="816726" y="0"/>
                    <a:pt x="820400" y="3674"/>
                    <a:pt x="820400" y="11200"/>
                  </a:cubicBezTo>
                  <a:lnTo>
                    <a:pt x="820400" y="100800"/>
                  </a:lnTo>
                  <a:cubicBezTo>
                    <a:pt x="820400" y="108326"/>
                    <a:pt x="816726" y="112000"/>
                    <a:pt x="809200" y="112000"/>
                  </a:cubicBezTo>
                  <a:lnTo>
                    <a:pt x="11200" y="112000"/>
                  </a:lnTo>
                  <a:cubicBezTo>
                    <a:pt x="3674" y="112000"/>
                    <a:pt x="0" y="108326"/>
                    <a:pt x="0" y="100800"/>
                  </a:cubicBezTo>
                  <a:lnTo>
                    <a:pt x="0" y="11200"/>
                  </a:lnTo>
                  <a:cubicBezTo>
                    <a:pt x="0" y="3674"/>
                    <a:pt x="3674" y="0"/>
                    <a:pt x="11200" y="0"/>
                  </a:cubicBezTo>
                  <a:close/>
                </a:path>
              </a:pathLst>
            </a:custGeom>
            <a:solidFill>
              <a:srgbClr val="FFFFFF"/>
            </a:solidFill>
            <a:ln w="5600" cap="rnd">
              <a:solidFill>
                <a:srgbClr val="454545"/>
              </a:solidFill>
              <a:round/>
            </a:ln>
          </p:spPr>
          <p:txBody>
            <a:bodyPr lIns="0" rIns="0" anchor="ctr" rtlCol="0" tIns="0" bIns="11000" wrap="none"/>
            <a:lstStyle/>
            <a:p>
              <a:pPr algn="ctr">
                <a:lnSpc>
                  <a:spcPct val="100000"/>
                </a:lnSpc>
              </a:pPr>
              <a:r>
                <a:rPr b="1" sz="406">
                  <a:solidFill>
                    <a:srgbClr val="303030"/>
                  </a:solidFill>
                  <a:latin typeface="Arial"/>
                </a:rPr>
                <a:t>v.Decision-making process</a:t>
              </a:r>
            </a:p>
          </p:txBody>
        </p:sp>
        <p:sp>
          <p:nvSpPr>
            <p:cNvPr id="110" name="MainTopic"/>
            <p:cNvSpPr/>
            <p:nvPr/>
          </p:nvSpPr>
          <p:spPr>
            <a:xfrm>
              <a:off x="3818288" y="2300979"/>
              <a:ext cx="1134000" cy="112000"/>
            </a:xfrm>
            <a:custGeom>
              <a:avLst/>
              <a:gdLst>
                <a:gd fmla="*/ 41440 w 1134000" name="rtl"/>
                <a:gd fmla="*/ 24640 h 112000" name="rtt"/>
                <a:gd fmla="*/ 1085840 w 1134000" name="rtr"/>
                <a:gd fmla="*/ 89040 h 112000" name="rtb"/>
              </a:gdLst>
              <a:ahLst/>
              <a:cxnLst/>
              <a:rect b="rtb" r="rtr" t="rtt" l="rtl"/>
              <a:pathLst>
                <a:path w="1134000" h="112000">
                  <a:moveTo>
                    <a:pt x="11200" y="0"/>
                  </a:moveTo>
                  <a:lnTo>
                    <a:pt x="1122800" y="0"/>
                  </a:lnTo>
                  <a:cubicBezTo>
                    <a:pt x="1130326" y="0"/>
                    <a:pt x="1134000" y="3674"/>
                    <a:pt x="1134000" y="11200"/>
                  </a:cubicBezTo>
                  <a:lnTo>
                    <a:pt x="1134000" y="100800"/>
                  </a:lnTo>
                  <a:cubicBezTo>
                    <a:pt x="1134000" y="108326"/>
                    <a:pt x="1130326" y="112000"/>
                    <a:pt x="1122800" y="112000"/>
                  </a:cubicBezTo>
                  <a:lnTo>
                    <a:pt x="11200" y="112000"/>
                  </a:lnTo>
                  <a:cubicBezTo>
                    <a:pt x="3674" y="112000"/>
                    <a:pt x="0" y="108326"/>
                    <a:pt x="0" y="100800"/>
                  </a:cubicBezTo>
                  <a:lnTo>
                    <a:pt x="0" y="11200"/>
                  </a:lnTo>
                  <a:cubicBezTo>
                    <a:pt x="0" y="3674"/>
                    <a:pt x="3674" y="0"/>
                    <a:pt x="11200" y="0"/>
                  </a:cubicBezTo>
                  <a:close/>
                </a:path>
              </a:pathLst>
            </a:custGeom>
            <a:solidFill>
              <a:srgbClr val="FFFFFF"/>
            </a:solidFill>
            <a:ln w="5600" cap="rnd">
              <a:solidFill>
                <a:srgbClr val="454545"/>
              </a:solidFill>
              <a:round/>
            </a:ln>
          </p:spPr>
          <p:txBody>
            <a:bodyPr lIns="0" rIns="0" anchor="ctr" rtlCol="0" tIns="0" bIns="11000" wrap="none"/>
            <a:lstStyle/>
            <a:p>
              <a:pPr algn="ctr">
                <a:lnSpc>
                  <a:spcPct val="100000"/>
                </a:lnSpc>
              </a:pPr>
              <a:r>
                <a:rPr b="1" sz="406">
                  <a:solidFill>
                    <a:srgbClr val="303030"/>
                  </a:solidFill>
                  <a:latin typeface="Arial"/>
                </a:rPr>
                <a:t>vii.Factors influencing decision-making</a:t>
              </a:r>
            </a:p>
          </p:txBody>
        </p:sp>
        <p:sp>
          <p:nvSpPr>
            <p:cNvPr id="112" name="MainTopic"/>
            <p:cNvSpPr/>
            <p:nvPr/>
          </p:nvSpPr>
          <p:spPr>
            <a:xfrm>
              <a:off x="4140288" y="3761879"/>
              <a:ext cx="812000" cy="112000"/>
            </a:xfrm>
            <a:custGeom>
              <a:avLst/>
              <a:gdLst>
                <a:gd fmla="*/ 41440 w 812000" name="rtl"/>
                <a:gd fmla="*/ 24640 h 112000" name="rtt"/>
                <a:gd fmla="*/ 763840 w 812000" name="rtr"/>
                <a:gd fmla="*/ 89040 h 112000" name="rtb"/>
              </a:gdLst>
              <a:ahLst/>
              <a:cxnLst/>
              <a:rect b="rtb" r="rtr" t="rtt" l="rtl"/>
              <a:pathLst>
                <a:path w="812000" h="112000">
                  <a:moveTo>
                    <a:pt x="11200" y="0"/>
                  </a:moveTo>
                  <a:lnTo>
                    <a:pt x="800800" y="0"/>
                  </a:lnTo>
                  <a:cubicBezTo>
                    <a:pt x="808326" y="0"/>
                    <a:pt x="812000" y="3674"/>
                    <a:pt x="812000" y="11200"/>
                  </a:cubicBezTo>
                  <a:lnTo>
                    <a:pt x="812000" y="100800"/>
                  </a:lnTo>
                  <a:cubicBezTo>
                    <a:pt x="812000" y="108326"/>
                    <a:pt x="808326" y="112000"/>
                    <a:pt x="800800" y="112000"/>
                  </a:cubicBezTo>
                  <a:lnTo>
                    <a:pt x="11200" y="112000"/>
                  </a:lnTo>
                  <a:cubicBezTo>
                    <a:pt x="3674" y="112000"/>
                    <a:pt x="0" y="108326"/>
                    <a:pt x="0" y="100800"/>
                  </a:cubicBezTo>
                  <a:lnTo>
                    <a:pt x="0" y="11200"/>
                  </a:lnTo>
                  <a:cubicBezTo>
                    <a:pt x="0" y="3674"/>
                    <a:pt x="3674" y="0"/>
                    <a:pt x="11200" y="0"/>
                  </a:cubicBezTo>
                  <a:close/>
                </a:path>
              </a:pathLst>
            </a:custGeom>
            <a:solidFill>
              <a:srgbClr val="FFFFFF"/>
            </a:solidFill>
            <a:ln w="5600" cap="rnd">
              <a:solidFill>
                <a:srgbClr val="454545"/>
              </a:solidFill>
              <a:round/>
            </a:ln>
          </p:spPr>
          <p:txBody>
            <a:bodyPr lIns="0" rIns="0" anchor="ctr" rtlCol="0" tIns="0" bIns="11000" wrap="none"/>
            <a:lstStyle/>
            <a:p>
              <a:pPr algn="ctr">
                <a:lnSpc>
                  <a:spcPct val="100000"/>
                </a:lnSpc>
              </a:pPr>
              <a:r>
                <a:rPr b="1" sz="406">
                  <a:solidFill>
                    <a:srgbClr val="303030"/>
                  </a:solidFill>
                  <a:latin typeface="Arial"/>
                </a:rPr>
                <a:t>vi.decision making method</a:t>
              </a:r>
            </a:p>
          </p:txBody>
        </p:sp>
        <p:sp>
          <p:nvSpPr>
            <p:cNvPr id="120" name="MainTopic"/>
            <p:cNvSpPr/>
            <p:nvPr/>
          </p:nvSpPr>
          <p:spPr>
            <a:xfrm>
              <a:off x="6196608" y="2864829"/>
              <a:ext cx="554400" cy="112000"/>
            </a:xfrm>
            <a:custGeom>
              <a:avLst/>
              <a:gdLst>
                <a:gd fmla="*/ 41440 w 554400" name="rtl"/>
                <a:gd fmla="*/ 24640 h 112000" name="rtt"/>
                <a:gd fmla="*/ 506240 w 554400" name="rtr"/>
                <a:gd fmla="*/ 89040 h 112000" name="rtb"/>
              </a:gdLst>
              <a:ahLst/>
              <a:cxnLst/>
              <a:rect b="rtb" r="rtr" t="rtt" l="rtl"/>
              <a:pathLst>
                <a:path w="554400" h="112000">
                  <a:moveTo>
                    <a:pt x="11200" y="0"/>
                  </a:moveTo>
                  <a:lnTo>
                    <a:pt x="543200" y="0"/>
                  </a:lnTo>
                  <a:cubicBezTo>
                    <a:pt x="550726" y="0"/>
                    <a:pt x="554400" y="3674"/>
                    <a:pt x="554400" y="11200"/>
                  </a:cubicBezTo>
                  <a:lnTo>
                    <a:pt x="554400" y="100800"/>
                  </a:lnTo>
                  <a:cubicBezTo>
                    <a:pt x="554400" y="108326"/>
                    <a:pt x="550726" y="112000"/>
                    <a:pt x="543200" y="112000"/>
                  </a:cubicBezTo>
                  <a:lnTo>
                    <a:pt x="11200" y="112000"/>
                  </a:lnTo>
                  <a:cubicBezTo>
                    <a:pt x="3674" y="112000"/>
                    <a:pt x="0" y="108326"/>
                    <a:pt x="0" y="100800"/>
                  </a:cubicBezTo>
                  <a:lnTo>
                    <a:pt x="0" y="11200"/>
                  </a:lnTo>
                  <a:cubicBezTo>
                    <a:pt x="0" y="3674"/>
                    <a:pt x="3674" y="0"/>
                    <a:pt x="11200" y="0"/>
                  </a:cubicBezTo>
                  <a:close/>
                </a:path>
              </a:pathLst>
            </a:custGeom>
            <a:solidFill>
              <a:srgbClr val="FFFFFF"/>
            </a:solidFill>
            <a:ln w="5600" cap="rnd">
              <a:solidFill>
                <a:srgbClr val="454545"/>
              </a:solidFill>
              <a:round/>
            </a:ln>
          </p:spPr>
          <p:txBody>
            <a:bodyPr lIns="0" rIns="0" anchor="ctr" rtlCol="0" tIns="0" bIns="11000" wrap="none"/>
            <a:lstStyle/>
            <a:p>
              <a:pPr algn="ctr">
                <a:lnSpc>
                  <a:spcPct val="100000"/>
                </a:lnSpc>
              </a:pPr>
              <a:r>
                <a:rPr b="1" sz="406">
                  <a:solidFill>
                    <a:srgbClr val="303030"/>
                  </a:solidFill>
                  <a:latin typeface="Arial"/>
                </a:rPr>
                <a:t>iii.Decision basis</a:t>
              </a:r>
            </a:p>
          </p:txBody>
        </p:sp>
        <p:sp>
          <p:nvSpPr>
            <p:cNvPr id="101" name="MainIdea"/>
            <p:cNvSpPr/>
            <p:nvPr/>
          </p:nvSpPr>
          <p:spPr>
            <a:xfrm>
              <a:off x="5128688" y="3000629"/>
              <a:ext cx="891520" cy="173600"/>
            </a:xfrm>
            <a:custGeom>
              <a:avLst/>
              <a:gdLst>
                <a:gd fmla="*/ 71400 w 891520" name="rtl"/>
                <a:gd fmla="*/ 45640 h 173600" name="rtt"/>
                <a:gd fmla="*/ 821800 w 891520" name="rtr"/>
                <a:gd fmla="*/ 129640 h 173600" name="rtb"/>
              </a:gdLst>
              <a:ahLst/>
              <a:cxnLst/>
              <a:rect b="rtb" r="rtr" t="rtt" l="rtl"/>
              <a:pathLst>
                <a:path w="891520" h="173600">
                  <a:moveTo>
                    <a:pt x="86800" y="0"/>
                  </a:moveTo>
                  <a:lnTo>
                    <a:pt x="804720" y="0"/>
                  </a:lnTo>
                  <a:cubicBezTo>
                    <a:pt x="852660" y="0"/>
                    <a:pt x="891520" y="38860"/>
                    <a:pt x="891520" y="86800"/>
                  </a:cubicBezTo>
                  <a:cubicBezTo>
                    <a:pt x="891520" y="134740"/>
                    <a:pt x="852660" y="173600"/>
                    <a:pt x="804720" y="173600"/>
                  </a:cubicBezTo>
                  <a:lnTo>
                    <a:pt x="86800" y="173600"/>
                  </a:lnTo>
                  <a:cubicBezTo>
                    <a:pt x="38860" y="173600"/>
                    <a:pt x="0" y="134740"/>
                    <a:pt x="0" y="86800"/>
                  </a:cubicBezTo>
                  <a:cubicBezTo>
                    <a:pt x="0" y="38860"/>
                    <a:pt x="38860" y="0"/>
                    <a:pt x="86800" y="0"/>
                  </a:cubicBezTo>
                  <a:close/>
                </a:path>
              </a:pathLst>
            </a:custGeom>
            <a:solidFill>
              <a:srgbClr val="868686"/>
            </a:solidFill>
            <a:ln w="8400" cap="rnd">
              <a:solidFill>
                <a:srgbClr val="868686"/>
              </a:solidFill>
              <a:round/>
            </a:ln>
          </p:spPr>
          <p:txBody>
            <a:bodyPr lIns="0" rIns="0" anchor="ctr" rtlCol="0" tIns="0" bIns="11000" wrap="none"/>
            <a:lstStyle/>
            <a:p>
              <a:pPr algn="ctr">
                <a:lnSpc>
                  <a:spcPct val="100000"/>
                </a:lnSpc>
              </a:pPr>
              <a:r>
                <a:rPr b="1" sz="522">
                  <a:solidFill>
                    <a:srgbClr val="FFFFFF"/>
                  </a:solidFill>
                  <a:latin typeface="Arial"/>
                </a:rPr>
                <a:t>Management Chapter 5</a:t>
              </a:r>
            </a:p>
          </p:txBody>
        </p:sp>
      </p:gr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otalTime>0</TotalTime>
  <Words>0</Words>
  <Application>Microsoft Office PowerPoint</Application>
  <PresentationFormat>0</PresentationFormat>
  <Paragraphs>0</Paragraphs>
  <Slides>1</Slides>
  <Notes>0</Notes>
  <HiddenSlides>0</HiddenSlides>
  <MMClips>0</MMClips>
  <ScaleCrop>false</ScaleCrop>
  <HeadingPairs>
    <vt:vector baseType="variant" size="4">
      <vt:variant>
        <vt:lpstr>Topic</vt:lpstr>
      </vt:variant>
      <vt:variant>
        <vt:i4>1</vt:i4>
      </vt:variant>
      <vt:variant>
        <vt:lpstr>Slide Title</vt:lpstr>
      </vt:variant>
      <vt:variant>
        <vt:i4>1</vt:i4>
      </vt:variant>
    </vt:vector>
  </HeadingPairs>
  <TitlesOfParts>
    <vt:vector baseType="lpstr" size="2">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dcterms="http://purl.org/dc/terms/" xmlns:cp="http://schemas.openxmlformats.org/package/2006/metadata/core-properties" xmlns:dcmitype="http://purl.org/dc/dcmitype/" xmlns:xsi="http://www.w3.org/2001/XMLSchema-instance" xmlns:dc="http://purl.org/dc/elements/1.1/">
  <dc:title>PowerPoint Presentation</dc:title>
  <dc:creator>ADMIN</dc:creator>
  <cp:lastModifiedBy>ADMIN</cp:lastModifiedBy>
  <cp:revision>1</cp:revision>
  <dcterms:created xsi:type="dcterms:W3CDTF">2025-11-04T14:09:26Z</dcterms:created>
  <dcterms:modified xsi:type="dcterms:W3CDTF">2025-11-04T14:09:26Z</dcterms:modified>
</cp:coreProperties>
</file>