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image/ico" Extension="ico"/>
  <Default ContentType="image/bmp" Extension="bmp"/>
  <Default ContentType="image/gif" Extension="gif"/>
  <Default ContentType="image/tiff" Extension="tiff"/>
  <Default ContentType="image/wmf" Extension="wmf"/>
  <Default ContentType="image/emf" Extension="emf"/>
  <Default ContentType="application/vnd.openxmlformats-package.relationships+xml" Extension="rels"/>
  <Default ContentType="application/xml" Extension="xml"/>
  <Default ContentType="application/octet-stream" Extension="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
  <Relationship Id="rId3" Type="http://schemas.openxmlformats.org/package/2006/relationships/metadata/core-properties" Target="docProps/core.xml"/>
  <Relationship Id="rId2" Type="http://schemas.openxmlformats.org/package/2006/relationships/metadata/thumbnail" Target="docProps/thumbnail.jpeg"/>
  <Relationship Id="rId1" Type="http://schemas.openxmlformats.org/officeDocument/2006/relationships/officeDocument" Target="ppt/presentation.xml"/>
  <Relationship Id="rId4" Type="http://schemas.openxmlformats.org/officeDocument/2006/relationships/extended-properties" Target="docProps/app.xml"/>
</Relationships>
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saveSubsetFonts="1">
  <p:sldMasterIdLst>
    <p:sldMasterId r:id="rId1" id="2147483648"/>
  </p:sldMasterIdLst>
  <p:sldIdLst>
    <p:sldId r:id="rId6" id="256"/>
  </p:sldIdLst>
  <p:sldSz cy="6858000" cx="9144000" type="screen4x3"/>
  <p:notesSz cy="9144000" cx="6858000"/>
  <p:defaultTextStyle>
    <a:defPPr>
      <a:defRPr lang="en-US"/>
    </a:defPPr>
    <a:lvl1pPr algn="l" rtl="0" latinLnBrk="0" defTabSz="914400" marL="0" eaLnBrk="1" hangingPunct="1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rtl="0" latinLnBrk="0" defTabSz="914400" marL="457200" eaLnBrk="1" hangingPunct="1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rtl="0" latinLnBrk="0" defTabSz="914400" marL="914400" eaLnBrk="1" hangingPunct="1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rtl="0" latinLnBrk="0" defTabSz="914400" marL="1371600" eaLnBrk="1" hangingPunct="1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rtl="0" latinLnBrk="0" defTabSz="914400" marL="1828800" eaLnBrk="1" hangingPunct="1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rtl="0" latinLnBrk="0" defTabSz="914400" marL="2286000" eaLnBrk="1" hangingPunct="1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rtl="0" latinLnBrk="0" defTabSz="914400" marL="2743200" eaLnBrk="1" hangingPunct="1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rtl="0" latinLnBrk="0" defTabSz="914400" marL="3200400" eaLnBrk="1" hangingPunct="1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rtl="0" latinLnBrk="0" defTabSz="914400" marL="3657600" eaLnBrk="1" hangingPunct="1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autoAdjust="0" sz="19958"/>
    <p:restoredTop sz="94660"/>
  </p:normalViewPr>
  <p:slideViewPr>
    <p:cSldViewPr snapToGrid="0">
      <p:cViewPr varScale="1">
        <p:scale>
          <a:sx n="75" d="100"/>
          <a:sy n="75" d="100"/>
        </p:scale>
        <p:origin y="288" x="66"/>
      </p:cViewPr>
      <p:guideLst/>
    </p:cSldViewPr>
  </p:slideViewPr>
  <p:notesTextViewPr>
    <p:cViewPr>
      <p:scale>
        <a:sx n="1" d="1"/>
        <a:sy n="1" d="1"/>
      </p:scale>
      <p:origin y="0" x="0"/>
    </p:cViewPr>
  </p:notesTextViewPr>
  <p:gridSpacing cy="72008" cx="72008"/>
</p:viewPr>
</file>

<file path=ppt/_rels/presentation.xml.rels><?xml version="1.0" encoding="UTF-8" standalone="yes"?>
<Relationships xmlns="http://schemas.openxmlformats.org/package/2006/relationships">
  <Relationship Id="rId1" Type="http://schemas.openxmlformats.org/officeDocument/2006/relationships/slideMaster" Target="slideMasters/slideMaster1.xml"/>
  <Relationship Id="rId2" Type="http://schemas.openxmlformats.org/officeDocument/2006/relationships/tableStyles" Target="tableStyles.xml"/>
  <Relationship Id="rId3" Type="http://schemas.openxmlformats.org/officeDocument/2006/relationships/theme" Target="theme/theme1.xml"/>
  <Relationship Id="rId4" Type="http://schemas.openxmlformats.org/officeDocument/2006/relationships/viewProps" Target="viewProps.xml"/>
  <Relationship Id="rId5" Type="http://schemas.openxmlformats.org/officeDocument/2006/relationships/presProps" Target="presProps.xml"/>
  <Relationship Id="rId6" Type="http://schemas.openxmlformats.org/officeDocument/2006/relationships/slide" Target="slides/slide1.xml"/>
</Relationships>

</file>

<file path=ppt/slideLayouts/_rels/slideLayout1.xml.rels>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/>
</Relationships>

</file>

<file path=ppt/slideLayouts/slideLayout1.xml><?xml version="1.0" encoding="utf-8"?>
<p:sldLayout xmlns:p="http://schemas.openxmlformats.org/presentationml/2006/main" xmlns:r="http://schemas.openxmlformats.org/officeDocument/2006/relationships" xmlns:a="http://schemas.openxmlformats.org/drawingml/2006/main" type="tx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2708C-2602-4C50-90B3-38403DD6A526}" type="datetimeFigureOut">
              <a:rPr lang="zh-CN" altLang="en-US" smtClean="0"/>
              <a:t>2016/11/23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E20AC-CFD9-4F54-B258-06C96168275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</Relationships>
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76451"/>
        </a:solidFill>
        <a:effectLst/>
      </p:bgPr>
    </p:bg>
    <p:spTree>
      <p:nvGrpSpPr>
        <p:cNvPr name="Page-1" id="30000010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grpSp>
        <p:nvGrpSpPr>
          <p:cNvPr name="Group276" id="276"/>
          <p:cNvGrpSpPr/>
          <p:nvPr/>
        </p:nvGrpSpPr>
        <p:grpSpPr>
          <a:xfrm>
            <a:off y="49629" x="3575317"/>
            <a:ext cy="6809375" cx="2008300"/>
            <a:chOff y="49629" x="3575317"/>
            <a:chExt cy="6809375" cx="2008300"/>
          </a:xfrm>
        </p:grpSpPr>
        <p:sp>
          <p:nvSpPr>
            <p:cNvPr name="MMConnector" id="103"/>
            <p:cNvSpPr/>
            <p:nvPr/>
          </p:nvSpPr>
          <p:spPr>
            <a:xfrm>
              <a:off y="277753" x="3733317"/>
              <a:ext cy="131250" cx="126000"/>
            </a:xfrm>
            <a:custGeom>
              <a:avLst/>
              <a:gdLst/>
              <a:pathLst>
                <a:path h="131250" w="126000" fill="none">
                  <a:moveTo>
                    <a:pt y="-65625" x="-63000"/>
                  </a:moveTo>
                  <a:cubicBezTo>
                    <a:pt y="65625" x="-57600"/>
                    <a:pt y="65625" x="-32760"/>
                    <a:pt y="65625" x="32400"/>
                  </a:cubicBezTo>
                  <a:lnTo>
                    <a:pt y="65625" x="63000"/>
                  </a:lnTo>
                </a:path>
              </a:pathLst>
            </a:custGeom>
            <a:noFill/>
            <a:ln w="7500" cap="rnd">
              <a:solidFill>
                <a:srgbClr val="FFFFFF"/>
              </a:solidFill>
              <a:round/>
            </a:ln>
          </p:spPr>
        </p:sp>
        <p:sp>
          <p:nvSpPr>
            <p:cNvPr name="MMConnector" id="105"/>
            <p:cNvSpPr/>
            <p:nvPr/>
          </p:nvSpPr>
          <p:spPr>
            <a:xfrm>
              <a:off y="451191" x="3902541"/>
              <a:ext cy="118125" cx="38288"/>
            </a:xfrm>
            <a:custGeom>
              <a:avLst/>
              <a:gdLst/>
              <a:pathLst>
                <a:path h="118125" w="38288" fill="none">
                  <a:moveTo>
                    <a:pt y="-59062" x="-18725"/>
                  </a:moveTo>
                  <a:cubicBezTo>
                    <a:pt y="59063" x="-21095"/>
                    <a:pt y="59063" x="-21095"/>
                    <a:pt y="59063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07"/>
            <p:cNvSpPr/>
            <p:nvPr/>
          </p:nvSpPr>
          <p:spPr>
            <a:xfrm>
              <a:off y="426816" x="3733317"/>
              <a:ext cy="429375" cx="126000"/>
            </a:xfrm>
            <a:custGeom>
              <a:avLst/>
              <a:gdLst/>
              <a:pathLst>
                <a:path h="429375" w="126000" fill="none">
                  <a:moveTo>
                    <a:pt y="-214687" x="-63000"/>
                  </a:moveTo>
                  <a:cubicBezTo>
                    <a:pt y="214688" x="-57600"/>
                    <a:pt y="214688" x="-32760"/>
                    <a:pt y="214688" x="32400"/>
                  </a:cubicBezTo>
                  <a:lnTo>
                    <a:pt y="214688" x="63000"/>
                  </a:lnTo>
                </a:path>
              </a:pathLst>
            </a:custGeom>
            <a:noFill/>
            <a:ln w="7500" cap="rnd">
              <a:solidFill>
                <a:srgbClr val="FFFFFF"/>
              </a:solidFill>
              <a:round/>
            </a:ln>
          </p:spPr>
        </p:sp>
        <p:sp>
          <p:nvSpPr>
            <p:cNvPr name="MMConnector" id="109"/>
            <p:cNvSpPr/>
            <p:nvPr/>
          </p:nvSpPr>
          <p:spPr>
            <a:xfrm>
              <a:off y="749316" x="3902541"/>
              <a:ext cy="118125" cx="38288"/>
            </a:xfrm>
            <a:custGeom>
              <a:avLst/>
              <a:gdLst/>
              <a:pathLst>
                <a:path h="118125" w="38288" fill="none">
                  <a:moveTo>
                    <a:pt y="-59062" x="-18725"/>
                  </a:moveTo>
                  <a:cubicBezTo>
                    <a:pt y="59063" x="-21095"/>
                    <a:pt y="59063" x="-21095"/>
                    <a:pt y="59063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11"/>
            <p:cNvSpPr/>
            <p:nvPr/>
          </p:nvSpPr>
          <p:spPr>
            <a:xfrm>
              <a:off y="847441" x="4027492"/>
              <a:ext cy="78125" cx="38288"/>
            </a:xfrm>
            <a:custGeom>
              <a:avLst/>
              <a:gdLst/>
              <a:pathLst>
                <a:path h="78125" w="38288" fill="none">
                  <a:moveTo>
                    <a:pt y="-39062" x="-18725"/>
                  </a:moveTo>
                  <a:cubicBezTo>
                    <a:pt y="39063" x="-21095"/>
                    <a:pt y="39063" x="-21095"/>
                    <a:pt y="39063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13"/>
            <p:cNvSpPr/>
            <p:nvPr/>
          </p:nvSpPr>
          <p:spPr>
            <a:xfrm>
              <a:off y="945566" x="4152441"/>
              <a:ext cy="118125" cx="38288"/>
            </a:xfrm>
            <a:custGeom>
              <a:avLst/>
              <a:gdLst/>
              <a:pathLst>
                <a:path h="118125" w="38288" fill="none">
                  <a:moveTo>
                    <a:pt y="-59062" x="-18725"/>
                  </a:moveTo>
                  <a:cubicBezTo>
                    <a:pt y="59063" x="-21095"/>
                    <a:pt y="59063" x="-21095"/>
                    <a:pt y="59063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15"/>
            <p:cNvSpPr/>
            <p:nvPr/>
          </p:nvSpPr>
          <p:spPr>
            <a:xfrm>
              <a:off y="984628" x="4152441"/>
              <a:ext cy="196250" cx="38288"/>
            </a:xfrm>
            <a:custGeom>
              <a:avLst/>
              <a:gdLst/>
              <a:pathLst>
                <a:path h="196250" w="38288" fill="none">
                  <a:moveTo>
                    <a:pt y="-98125" x="-18725"/>
                  </a:moveTo>
                  <a:cubicBezTo>
                    <a:pt y="98125" x="-21095"/>
                    <a:pt y="98125" x="-21095"/>
                    <a:pt y="98125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17"/>
            <p:cNvSpPr/>
            <p:nvPr/>
          </p:nvSpPr>
          <p:spPr>
            <a:xfrm>
              <a:off y="1141816" x="4277392"/>
              <a:ext cy="118125" cx="38288"/>
            </a:xfrm>
            <a:custGeom>
              <a:avLst/>
              <a:gdLst/>
              <a:pathLst>
                <a:path h="118125" w="38288" fill="none">
                  <a:moveTo>
                    <a:pt y="-59062" x="-18725"/>
                  </a:moveTo>
                  <a:cubicBezTo>
                    <a:pt y="59063" x="-21095"/>
                    <a:pt y="59063" x="-21095"/>
                    <a:pt y="59063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19"/>
            <p:cNvSpPr/>
            <p:nvPr/>
          </p:nvSpPr>
          <p:spPr>
            <a:xfrm>
              <a:off y="1043691" x="4027492"/>
              <a:ext cy="470625" cx="38288"/>
            </a:xfrm>
            <a:custGeom>
              <a:avLst/>
              <a:gdLst/>
              <a:pathLst>
                <a:path h="470625" w="38288" fill="none">
                  <a:moveTo>
                    <a:pt y="-235312" x="-18725"/>
                  </a:moveTo>
                  <a:cubicBezTo>
                    <a:pt y="235313" x="-21095"/>
                    <a:pt y="235313" x="-21095"/>
                    <a:pt y="235313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21"/>
            <p:cNvSpPr/>
            <p:nvPr/>
          </p:nvSpPr>
          <p:spPr>
            <a:xfrm>
              <a:off y="1338066" x="4152441"/>
              <a:ext cy="118125" cx="38288"/>
            </a:xfrm>
            <a:custGeom>
              <a:avLst/>
              <a:gdLst/>
              <a:pathLst>
                <a:path h="118125" w="38288" fill="none">
                  <a:moveTo>
                    <a:pt y="-59062" x="-18725"/>
                  </a:moveTo>
                  <a:cubicBezTo>
                    <a:pt y="59063" x="-21095"/>
                    <a:pt y="59063" x="-21095"/>
                    <a:pt y="59063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23"/>
            <p:cNvSpPr/>
            <p:nvPr/>
          </p:nvSpPr>
          <p:spPr>
            <a:xfrm>
              <a:off y="1397128" x="4152441"/>
              <a:ext cy="236250" cx="38288"/>
            </a:xfrm>
            <a:custGeom>
              <a:avLst/>
              <a:gdLst/>
              <a:pathLst>
                <a:path h="236250" w="38288" fill="none">
                  <a:moveTo>
                    <a:pt y="-118125" x="-18725"/>
                  </a:moveTo>
                  <a:cubicBezTo>
                    <a:pt y="118125" x="-21095"/>
                    <a:pt y="118125" x="-21095"/>
                    <a:pt y="118125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25"/>
            <p:cNvSpPr/>
            <p:nvPr/>
          </p:nvSpPr>
          <p:spPr>
            <a:xfrm>
              <a:off y="929316" x="3733317"/>
              <a:ext cy="1434375" cx="126000"/>
            </a:xfrm>
            <a:custGeom>
              <a:avLst/>
              <a:gdLst/>
              <a:pathLst>
                <a:path h="1434375" w="126000" fill="none">
                  <a:moveTo>
                    <a:pt y="-717187" x="-63000"/>
                  </a:moveTo>
                  <a:cubicBezTo>
                    <a:pt y="717188" x="-57600"/>
                    <a:pt y="717188" x="-32760"/>
                    <a:pt y="717188" x="32400"/>
                  </a:cubicBezTo>
                  <a:lnTo>
                    <a:pt y="717188" x="63000"/>
                  </a:lnTo>
                </a:path>
              </a:pathLst>
            </a:custGeom>
            <a:noFill/>
            <a:ln w="7500" cap="rnd">
              <a:solidFill>
                <a:srgbClr val="FFFFFF"/>
              </a:solidFill>
              <a:round/>
            </a:ln>
          </p:spPr>
        </p:sp>
        <p:sp>
          <p:nvSpPr>
            <p:cNvPr name="MMConnector" id="127"/>
            <p:cNvSpPr/>
            <p:nvPr/>
          </p:nvSpPr>
          <p:spPr>
            <a:xfrm>
              <a:off y="1754316" x="3902541"/>
              <a:ext cy="118125" cx="38288"/>
            </a:xfrm>
            <a:custGeom>
              <a:avLst/>
              <a:gdLst/>
              <a:pathLst>
                <a:path h="118125" w="38288" fill="none">
                  <a:moveTo>
                    <a:pt y="-59062" x="-18725"/>
                  </a:moveTo>
                  <a:cubicBezTo>
                    <a:pt y="59063" x="-21095"/>
                    <a:pt y="59063" x="-21095"/>
                    <a:pt y="59063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29"/>
            <p:cNvSpPr/>
            <p:nvPr/>
          </p:nvSpPr>
          <p:spPr>
            <a:xfrm>
              <a:off y="1852441" x="4027492"/>
              <a:ext cy="78125" cx="38288"/>
            </a:xfrm>
            <a:custGeom>
              <a:avLst/>
              <a:gdLst/>
              <a:pathLst>
                <a:path h="78125" w="38288" fill="none">
                  <a:moveTo>
                    <a:pt y="-39062" x="-18725"/>
                  </a:moveTo>
                  <a:cubicBezTo>
                    <a:pt y="39063" x="-21095"/>
                    <a:pt y="39063" x="-21095"/>
                    <a:pt y="39063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31"/>
            <p:cNvSpPr/>
            <p:nvPr/>
          </p:nvSpPr>
          <p:spPr>
            <a:xfrm>
              <a:off y="1950566" x="4152441"/>
              <a:ext cy="118125" cx="38288"/>
            </a:xfrm>
            <a:custGeom>
              <a:avLst/>
              <a:gdLst/>
              <a:pathLst>
                <a:path h="118125" w="38288" fill="none">
                  <a:moveTo>
                    <a:pt y="-59062" x="-18725"/>
                  </a:moveTo>
                  <a:cubicBezTo>
                    <a:pt y="59063" x="-21095"/>
                    <a:pt y="59063" x="-21095"/>
                    <a:pt y="59063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33"/>
            <p:cNvSpPr/>
            <p:nvPr/>
          </p:nvSpPr>
          <p:spPr>
            <a:xfrm>
              <a:off y="1950566" x="4027492"/>
              <a:ext cy="274375" cx="38288"/>
            </a:xfrm>
            <a:custGeom>
              <a:avLst/>
              <a:gdLst/>
              <a:pathLst>
                <a:path h="274375" w="38288" fill="none">
                  <a:moveTo>
                    <a:pt y="-137187" x="-18725"/>
                  </a:moveTo>
                  <a:cubicBezTo>
                    <a:pt y="137188" x="-21095"/>
                    <a:pt y="137188" x="-21095"/>
                    <a:pt y="137188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35"/>
            <p:cNvSpPr/>
            <p:nvPr/>
          </p:nvSpPr>
          <p:spPr>
            <a:xfrm>
              <a:off y="2146816" x="4152441"/>
              <a:ext cy="118125" cx="38288"/>
            </a:xfrm>
            <a:custGeom>
              <a:avLst/>
              <a:gdLst/>
              <a:pathLst>
                <a:path h="118125" w="38288" fill="none">
                  <a:moveTo>
                    <a:pt y="-59062" x="-18725"/>
                  </a:moveTo>
                  <a:cubicBezTo>
                    <a:pt y="59063" x="-21095"/>
                    <a:pt y="59063" x="-21095"/>
                    <a:pt y="59063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37"/>
            <p:cNvSpPr/>
            <p:nvPr/>
          </p:nvSpPr>
          <p:spPr>
            <a:xfrm>
              <a:off y="2048691" x="4027492"/>
              <a:ext cy="470625" cx="38288"/>
            </a:xfrm>
            <a:custGeom>
              <a:avLst/>
              <a:gdLst/>
              <a:pathLst>
                <a:path h="470625" w="38288" fill="none">
                  <a:moveTo>
                    <a:pt y="-235312" x="-18725"/>
                  </a:moveTo>
                  <a:cubicBezTo>
                    <a:pt y="235313" x="-21095"/>
                    <a:pt y="235313" x="-21095"/>
                    <a:pt y="235313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39"/>
            <p:cNvSpPr/>
            <p:nvPr/>
          </p:nvSpPr>
          <p:spPr>
            <a:xfrm>
              <a:off y="2343066" x="4152441"/>
              <a:ext cy="118125" cx="38288"/>
            </a:xfrm>
            <a:custGeom>
              <a:avLst/>
              <a:gdLst/>
              <a:pathLst>
                <a:path h="118125" w="38288" fill="none">
                  <a:moveTo>
                    <a:pt y="-59062" x="-18725"/>
                  </a:moveTo>
                  <a:cubicBezTo>
                    <a:pt y="59063" x="-21095"/>
                    <a:pt y="59063" x="-21095"/>
                    <a:pt y="59063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41"/>
            <p:cNvSpPr/>
            <p:nvPr/>
          </p:nvSpPr>
          <p:spPr>
            <a:xfrm>
              <a:off y="1372753" x="3733317"/>
              <a:ext cy="2321250" cx="126000"/>
            </a:xfrm>
            <a:custGeom>
              <a:avLst/>
              <a:gdLst/>
              <a:pathLst>
                <a:path h="2321250" w="126000" fill="none">
                  <a:moveTo>
                    <a:pt y="-1160625" x="-63000"/>
                  </a:moveTo>
                  <a:cubicBezTo>
                    <a:pt y="1160625" x="-57600"/>
                    <a:pt y="1160625" x="-32760"/>
                    <a:pt y="1160625" x="32400"/>
                  </a:cubicBezTo>
                  <a:lnTo>
                    <a:pt y="1160625" x="63000"/>
                  </a:lnTo>
                </a:path>
              </a:pathLst>
            </a:custGeom>
            <a:noFill/>
            <a:ln w="7500" cap="rnd">
              <a:solidFill>
                <a:srgbClr val="FFFFFF"/>
              </a:solidFill>
              <a:round/>
            </a:ln>
          </p:spPr>
        </p:sp>
        <p:sp>
          <p:nvSpPr>
            <p:cNvPr name="MMConnector" id="143"/>
            <p:cNvSpPr/>
            <p:nvPr/>
          </p:nvSpPr>
          <p:spPr>
            <a:xfrm>
              <a:off y="2641191" x="3902541"/>
              <a:ext cy="118125" cx="38288"/>
            </a:xfrm>
            <a:custGeom>
              <a:avLst/>
              <a:gdLst/>
              <a:pathLst>
                <a:path h="118125" w="38288" fill="none">
                  <a:moveTo>
                    <a:pt y="-59062" x="-18725"/>
                  </a:moveTo>
                  <a:cubicBezTo>
                    <a:pt y="59063" x="-21095"/>
                    <a:pt y="59063" x="-21095"/>
                    <a:pt y="59063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45"/>
            <p:cNvSpPr/>
            <p:nvPr/>
          </p:nvSpPr>
          <p:spPr>
            <a:xfrm>
              <a:off y="2739316" x="4027492"/>
              <a:ext cy="78125" cx="38288"/>
            </a:xfrm>
            <a:custGeom>
              <a:avLst/>
              <a:gdLst/>
              <a:pathLst>
                <a:path h="78125" w="38288" fill="none">
                  <a:moveTo>
                    <a:pt y="-39062" x="-18725"/>
                  </a:moveTo>
                  <a:cubicBezTo>
                    <a:pt y="39063" x="-21095"/>
                    <a:pt y="39063" x="-21095"/>
                    <a:pt y="39063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47"/>
            <p:cNvSpPr/>
            <p:nvPr/>
          </p:nvSpPr>
          <p:spPr>
            <a:xfrm>
              <a:off y="2837441" x="4152441"/>
              <a:ext cy="118125" cx="38288"/>
            </a:xfrm>
            <a:custGeom>
              <a:avLst/>
              <a:gdLst/>
              <a:pathLst>
                <a:path h="118125" w="38288" fill="none">
                  <a:moveTo>
                    <a:pt y="-59062" x="-18725"/>
                  </a:moveTo>
                  <a:cubicBezTo>
                    <a:pt y="59063" x="-21095"/>
                    <a:pt y="59063" x="-21095"/>
                    <a:pt y="59063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49"/>
            <p:cNvSpPr/>
            <p:nvPr/>
          </p:nvSpPr>
          <p:spPr>
            <a:xfrm>
              <a:off y="2837441" x="4027492"/>
              <a:ext cy="274375" cx="38288"/>
            </a:xfrm>
            <a:custGeom>
              <a:avLst/>
              <a:gdLst/>
              <a:pathLst>
                <a:path h="274375" w="38288" fill="none">
                  <a:moveTo>
                    <a:pt y="-137187" x="-18725"/>
                  </a:moveTo>
                  <a:cubicBezTo>
                    <a:pt y="137188" x="-21095"/>
                    <a:pt y="137188" x="-21095"/>
                    <a:pt y="137188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51"/>
            <p:cNvSpPr/>
            <p:nvPr/>
          </p:nvSpPr>
          <p:spPr>
            <a:xfrm>
              <a:off y="3033691" x="4152441"/>
              <a:ext cy="118125" cx="38288"/>
            </a:xfrm>
            <a:custGeom>
              <a:avLst/>
              <a:gdLst/>
              <a:pathLst>
                <a:path h="118125" w="38288" fill="none">
                  <a:moveTo>
                    <a:pt y="-59062" x="-18725"/>
                  </a:moveTo>
                  <a:cubicBezTo>
                    <a:pt y="59063" x="-21095"/>
                    <a:pt y="59063" x="-21095"/>
                    <a:pt y="59063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53"/>
            <p:cNvSpPr/>
            <p:nvPr/>
          </p:nvSpPr>
          <p:spPr>
            <a:xfrm>
              <a:off y="2935566" x="4027492"/>
              <a:ext cy="470625" cx="38288"/>
            </a:xfrm>
            <a:custGeom>
              <a:avLst/>
              <a:gdLst/>
              <a:pathLst>
                <a:path h="470625" w="38288" fill="none">
                  <a:moveTo>
                    <a:pt y="-235312" x="-18725"/>
                  </a:moveTo>
                  <a:cubicBezTo>
                    <a:pt y="235313" x="-21095"/>
                    <a:pt y="235313" x="-21095"/>
                    <a:pt y="235313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55"/>
            <p:cNvSpPr/>
            <p:nvPr/>
          </p:nvSpPr>
          <p:spPr>
            <a:xfrm>
              <a:off y="3229941" x="4152441"/>
              <a:ext cy="118125" cx="38288"/>
            </a:xfrm>
            <a:custGeom>
              <a:avLst/>
              <a:gdLst/>
              <a:pathLst>
                <a:path h="118125" w="38288" fill="none">
                  <a:moveTo>
                    <a:pt y="-59062" x="-18725"/>
                  </a:moveTo>
                  <a:cubicBezTo>
                    <a:pt y="59063" x="-21095"/>
                    <a:pt y="59063" x="-21095"/>
                    <a:pt y="59063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57"/>
            <p:cNvSpPr/>
            <p:nvPr/>
          </p:nvSpPr>
          <p:spPr>
            <a:xfrm>
              <a:off y="1816191" x="3733317"/>
              <a:ext cy="3208125" cx="126000"/>
            </a:xfrm>
            <a:custGeom>
              <a:avLst/>
              <a:gdLst/>
              <a:pathLst>
                <a:path h="3208125" w="126000" fill="none">
                  <a:moveTo>
                    <a:pt y="-1604062" x="-63000"/>
                  </a:moveTo>
                  <a:cubicBezTo>
                    <a:pt y="1604063" x="-57600"/>
                    <a:pt y="1604063" x="-32760"/>
                    <a:pt y="1604063" x="32400"/>
                  </a:cubicBezTo>
                  <a:lnTo>
                    <a:pt y="1604063" x="63000"/>
                  </a:lnTo>
                </a:path>
              </a:pathLst>
            </a:custGeom>
            <a:noFill/>
            <a:ln w="7500" cap="rnd">
              <a:solidFill>
                <a:srgbClr val="FFFFFF"/>
              </a:solidFill>
              <a:round/>
            </a:ln>
          </p:spPr>
        </p:sp>
        <p:sp>
          <p:nvSpPr>
            <p:cNvPr name="MMConnector" id="159"/>
            <p:cNvSpPr/>
            <p:nvPr/>
          </p:nvSpPr>
          <p:spPr>
            <a:xfrm>
              <a:off y="3548066" x="3902541"/>
              <a:ext cy="158125" cx="38288"/>
            </a:xfrm>
            <a:custGeom>
              <a:avLst/>
              <a:gdLst/>
              <a:pathLst>
                <a:path h="158125" w="38288" fill="none">
                  <a:moveTo>
                    <a:pt y="-79062" x="-18725"/>
                  </a:moveTo>
                  <a:cubicBezTo>
                    <a:pt y="79063" x="-21095"/>
                    <a:pt y="79063" x="-21095"/>
                    <a:pt y="79063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61"/>
            <p:cNvSpPr/>
            <p:nvPr/>
          </p:nvSpPr>
          <p:spPr>
            <a:xfrm>
              <a:off y="3666191" x="4027492"/>
              <a:ext cy="78125" cx="38288"/>
            </a:xfrm>
            <a:custGeom>
              <a:avLst/>
              <a:gdLst/>
              <a:pathLst>
                <a:path h="78125" w="38288" fill="none">
                  <a:moveTo>
                    <a:pt y="-39062" x="-18725"/>
                  </a:moveTo>
                  <a:cubicBezTo>
                    <a:pt y="39063" x="-21095"/>
                    <a:pt y="39063" x="-21095"/>
                    <a:pt y="39063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63"/>
            <p:cNvSpPr/>
            <p:nvPr/>
          </p:nvSpPr>
          <p:spPr>
            <a:xfrm>
              <a:off y="3764316" x="4152441"/>
              <a:ext cy="118125" cx="38288"/>
            </a:xfrm>
            <a:custGeom>
              <a:avLst/>
              <a:gdLst/>
              <a:pathLst>
                <a:path h="118125" w="38288" fill="none">
                  <a:moveTo>
                    <a:pt y="-59062" x="-18725"/>
                  </a:moveTo>
                  <a:cubicBezTo>
                    <a:pt y="59063" x="-21095"/>
                    <a:pt y="59063" x="-21095"/>
                    <a:pt y="59063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65"/>
            <p:cNvSpPr/>
            <p:nvPr/>
          </p:nvSpPr>
          <p:spPr>
            <a:xfrm>
              <a:off y="3823378" x="4152441"/>
              <a:ext cy="236250" cx="38288"/>
            </a:xfrm>
            <a:custGeom>
              <a:avLst/>
              <a:gdLst/>
              <a:pathLst>
                <a:path h="236250" w="38288" fill="none">
                  <a:moveTo>
                    <a:pt y="-118125" x="-18725"/>
                  </a:moveTo>
                  <a:cubicBezTo>
                    <a:pt y="118125" x="-21095"/>
                    <a:pt y="118125" x="-21095"/>
                    <a:pt y="118125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67"/>
            <p:cNvSpPr/>
            <p:nvPr/>
          </p:nvSpPr>
          <p:spPr>
            <a:xfrm>
              <a:off y="3823378" x="4027492"/>
              <a:ext cy="392500" cx="38288"/>
            </a:xfrm>
            <a:custGeom>
              <a:avLst/>
              <a:gdLst/>
              <a:pathLst>
                <a:path h="392500" w="38288" fill="none">
                  <a:moveTo>
                    <a:pt y="-196250" x="-18725"/>
                  </a:moveTo>
                  <a:cubicBezTo>
                    <a:pt y="196250" x="-21095"/>
                    <a:pt y="196250" x="-21095"/>
                    <a:pt y="196250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69"/>
            <p:cNvSpPr/>
            <p:nvPr/>
          </p:nvSpPr>
          <p:spPr>
            <a:xfrm>
              <a:off y="4098691" x="4152441"/>
              <a:ext cy="158125" cx="38288"/>
            </a:xfrm>
            <a:custGeom>
              <a:avLst/>
              <a:gdLst/>
              <a:pathLst>
                <a:path h="158125" w="38288" fill="none">
                  <a:moveTo>
                    <a:pt y="-79062" x="-18725"/>
                  </a:moveTo>
                  <a:cubicBezTo>
                    <a:pt y="79063" x="-21095"/>
                    <a:pt y="79063" x="-21095"/>
                    <a:pt y="79063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71"/>
            <p:cNvSpPr/>
            <p:nvPr/>
          </p:nvSpPr>
          <p:spPr>
            <a:xfrm>
              <a:off y="3941503" x="4027492"/>
              <a:ext cy="628750" cx="38288"/>
            </a:xfrm>
            <a:custGeom>
              <a:avLst/>
              <a:gdLst/>
              <a:pathLst>
                <a:path h="628750" w="38288" fill="none">
                  <a:moveTo>
                    <a:pt y="-314375" x="-18725"/>
                  </a:moveTo>
                  <a:cubicBezTo>
                    <a:pt y="314375" x="-21095"/>
                    <a:pt y="314375" x="-21095"/>
                    <a:pt y="314375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73"/>
            <p:cNvSpPr/>
            <p:nvPr/>
          </p:nvSpPr>
          <p:spPr>
            <a:xfrm>
              <a:off y="4314941" x="4152441"/>
              <a:ext cy="118125" cx="38288"/>
            </a:xfrm>
            <a:custGeom>
              <a:avLst/>
              <a:gdLst/>
              <a:pathLst>
                <a:path h="118125" w="38288" fill="none">
                  <a:moveTo>
                    <a:pt y="-59062" x="-18725"/>
                  </a:moveTo>
                  <a:cubicBezTo>
                    <a:pt y="59063" x="-21095"/>
                    <a:pt y="59063" x="-21095"/>
                    <a:pt y="59063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75"/>
            <p:cNvSpPr/>
            <p:nvPr/>
          </p:nvSpPr>
          <p:spPr>
            <a:xfrm>
              <a:off y="4374003" x="4152441"/>
              <a:ext cy="236250" cx="38288"/>
            </a:xfrm>
            <a:custGeom>
              <a:avLst/>
              <a:gdLst/>
              <a:pathLst>
                <a:path h="236250" w="38288" fill="none">
                  <a:moveTo>
                    <a:pt y="-118125" x="-18725"/>
                  </a:moveTo>
                  <a:cubicBezTo>
                    <a:pt y="118125" x="-21095"/>
                    <a:pt y="118125" x="-21095"/>
                    <a:pt y="118125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77"/>
            <p:cNvSpPr/>
            <p:nvPr/>
          </p:nvSpPr>
          <p:spPr>
            <a:xfrm>
              <a:off y="4098691" x="4027492"/>
              <a:ext cy="943125" cx="38288"/>
            </a:xfrm>
            <a:custGeom>
              <a:avLst/>
              <a:gdLst/>
              <a:pathLst>
                <a:path h="943125" w="38288" fill="none">
                  <a:moveTo>
                    <a:pt y="-471562" x="-18725"/>
                  </a:moveTo>
                  <a:cubicBezTo>
                    <a:pt y="471563" x="-21095"/>
                    <a:pt y="471563" x="-21095"/>
                    <a:pt y="471563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79"/>
            <p:cNvSpPr/>
            <p:nvPr/>
          </p:nvSpPr>
          <p:spPr>
            <a:xfrm>
              <a:off y="4629316" x="4152441"/>
              <a:ext cy="118125" cx="38288"/>
            </a:xfrm>
            <a:custGeom>
              <a:avLst/>
              <a:gdLst/>
              <a:pathLst>
                <a:path h="118125" w="38288" fill="none">
                  <a:moveTo>
                    <a:pt y="-59062" x="-18725"/>
                  </a:moveTo>
                  <a:cubicBezTo>
                    <a:pt y="59063" x="-21095"/>
                    <a:pt y="59063" x="-21095"/>
                    <a:pt y="59063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81"/>
            <p:cNvSpPr/>
            <p:nvPr/>
          </p:nvSpPr>
          <p:spPr>
            <a:xfrm>
              <a:off y="4688378" x="4152441"/>
              <a:ext cy="236250" cx="38288"/>
            </a:xfrm>
            <a:custGeom>
              <a:avLst/>
              <a:gdLst/>
              <a:pathLst>
                <a:path h="236250" w="38288" fill="none">
                  <a:moveTo>
                    <a:pt y="-118125" x="-18725"/>
                  </a:moveTo>
                  <a:cubicBezTo>
                    <a:pt y="118125" x="-21095"/>
                    <a:pt y="118125" x="-21095"/>
                    <a:pt y="118125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83"/>
            <p:cNvSpPr/>
            <p:nvPr/>
          </p:nvSpPr>
          <p:spPr>
            <a:xfrm>
              <a:off y="2574941" x="3733317"/>
              <a:ext cy="4725625" cx="126000"/>
            </a:xfrm>
            <a:custGeom>
              <a:avLst/>
              <a:gdLst/>
              <a:pathLst>
                <a:path h="4725625" w="126000" fill="none">
                  <a:moveTo>
                    <a:pt y="-2362812" x="-63000"/>
                  </a:moveTo>
                  <a:cubicBezTo>
                    <a:pt y="2362813" x="-57600"/>
                    <a:pt y="2362813" x="-32760"/>
                    <a:pt y="2362813" x="32400"/>
                  </a:cubicBezTo>
                  <a:lnTo>
                    <a:pt y="2362813" x="63000"/>
                  </a:lnTo>
                </a:path>
              </a:pathLst>
            </a:custGeom>
            <a:noFill/>
            <a:ln w="7500" cap="rnd">
              <a:solidFill>
                <a:srgbClr val="FFFFFF"/>
              </a:solidFill>
              <a:round/>
            </a:ln>
          </p:spPr>
        </p:sp>
        <p:sp>
          <p:nvSpPr>
            <p:cNvPr name="MMConnector" id="185"/>
            <p:cNvSpPr/>
            <p:nvPr/>
          </p:nvSpPr>
          <p:spPr>
            <a:xfrm>
              <a:off y="5045566" x="3902541"/>
              <a:ext cy="118125" cx="38288"/>
            </a:xfrm>
            <a:custGeom>
              <a:avLst/>
              <a:gdLst/>
              <a:pathLst>
                <a:path h="118125" w="38288" fill="none">
                  <a:moveTo>
                    <a:pt y="-59062" x="-18725"/>
                  </a:moveTo>
                  <a:cubicBezTo>
                    <a:pt y="59063" x="-21095"/>
                    <a:pt y="59063" x="-21095"/>
                    <a:pt y="59063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87"/>
            <p:cNvSpPr/>
            <p:nvPr/>
          </p:nvSpPr>
          <p:spPr>
            <a:xfrm>
              <a:off y="5143691" x="4027492"/>
              <a:ext cy="78125" cx="38288"/>
            </a:xfrm>
            <a:custGeom>
              <a:avLst/>
              <a:gdLst/>
              <a:pathLst>
                <a:path h="78125" w="38288" fill="none">
                  <a:moveTo>
                    <a:pt y="-39062" x="-18725"/>
                  </a:moveTo>
                  <a:cubicBezTo>
                    <a:pt y="39063" x="-21095"/>
                    <a:pt y="39063" x="-21095"/>
                    <a:pt y="39063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89"/>
            <p:cNvSpPr/>
            <p:nvPr/>
          </p:nvSpPr>
          <p:spPr>
            <a:xfrm>
              <a:off y="5241816" x="4152441"/>
              <a:ext cy="118125" cx="38288"/>
            </a:xfrm>
            <a:custGeom>
              <a:avLst/>
              <a:gdLst/>
              <a:pathLst>
                <a:path h="118125" w="38288" fill="none">
                  <a:moveTo>
                    <a:pt y="-59062" x="-18725"/>
                  </a:moveTo>
                  <a:cubicBezTo>
                    <a:pt y="59063" x="-21095"/>
                    <a:pt y="59063" x="-21095"/>
                    <a:pt y="59063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91"/>
            <p:cNvSpPr/>
            <p:nvPr/>
          </p:nvSpPr>
          <p:spPr>
            <a:xfrm>
              <a:off y="5241816" x="4027492"/>
              <a:ext cy="274375" cx="38288"/>
            </a:xfrm>
            <a:custGeom>
              <a:avLst/>
              <a:gdLst/>
              <a:pathLst>
                <a:path h="274375" w="38288" fill="none">
                  <a:moveTo>
                    <a:pt y="-137187" x="-18725"/>
                  </a:moveTo>
                  <a:cubicBezTo>
                    <a:pt y="137188" x="-21095"/>
                    <a:pt y="137188" x="-21095"/>
                    <a:pt y="137188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93"/>
            <p:cNvSpPr/>
            <p:nvPr/>
          </p:nvSpPr>
          <p:spPr>
            <a:xfrm>
              <a:off y="5438066" x="4152441"/>
              <a:ext cy="118125" cx="38288"/>
            </a:xfrm>
            <a:custGeom>
              <a:avLst/>
              <a:gdLst/>
              <a:pathLst>
                <a:path h="118125" w="38288" fill="none">
                  <a:moveTo>
                    <a:pt y="-59062" x="-18725"/>
                  </a:moveTo>
                  <a:cubicBezTo>
                    <a:pt y="59063" x="-21095"/>
                    <a:pt y="59063" x="-21095"/>
                    <a:pt y="59063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95"/>
            <p:cNvSpPr/>
            <p:nvPr/>
          </p:nvSpPr>
          <p:spPr>
            <a:xfrm>
              <a:off y="5497128" x="4152441"/>
              <a:ext cy="236250" cx="38288"/>
            </a:xfrm>
            <a:custGeom>
              <a:avLst/>
              <a:gdLst/>
              <a:pathLst>
                <a:path h="236250" w="38288" fill="none">
                  <a:moveTo>
                    <a:pt y="-118125" x="-18725"/>
                  </a:moveTo>
                  <a:cubicBezTo>
                    <a:pt y="118125" x="-21095"/>
                    <a:pt y="118125" x="-21095"/>
                    <a:pt y="118125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97"/>
            <p:cNvSpPr/>
            <p:nvPr/>
          </p:nvSpPr>
          <p:spPr>
            <a:xfrm>
              <a:off y="5399003" x="4027492"/>
              <a:ext cy="588750" cx="38288"/>
            </a:xfrm>
            <a:custGeom>
              <a:avLst/>
              <a:gdLst/>
              <a:pathLst>
                <a:path h="588750" w="38288" fill="none">
                  <a:moveTo>
                    <a:pt y="-294375" x="-18725"/>
                  </a:moveTo>
                  <a:cubicBezTo>
                    <a:pt y="294375" x="-21095"/>
                    <a:pt y="294375" x="-21095"/>
                    <a:pt y="294375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199"/>
            <p:cNvSpPr/>
            <p:nvPr/>
          </p:nvSpPr>
          <p:spPr>
            <a:xfrm>
              <a:off y="5752441" x="4152441"/>
              <a:ext cy="118125" cx="38288"/>
            </a:xfrm>
            <a:custGeom>
              <a:avLst/>
              <a:gdLst/>
              <a:pathLst>
                <a:path h="118125" w="38288" fill="none">
                  <a:moveTo>
                    <a:pt y="-59062" x="-18725"/>
                  </a:moveTo>
                  <a:cubicBezTo>
                    <a:pt y="59063" x="-21095"/>
                    <a:pt y="59063" x="-21095"/>
                    <a:pt y="59063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201"/>
            <p:cNvSpPr/>
            <p:nvPr/>
          </p:nvSpPr>
          <p:spPr>
            <a:xfrm>
              <a:off y="5811503" x="4152441"/>
              <a:ext cy="236250" cx="38288"/>
            </a:xfrm>
            <a:custGeom>
              <a:avLst/>
              <a:gdLst/>
              <a:pathLst>
                <a:path h="236250" w="38288" fill="none">
                  <a:moveTo>
                    <a:pt y="-118125" x="-18725"/>
                  </a:moveTo>
                  <a:cubicBezTo>
                    <a:pt y="118125" x="-21095"/>
                    <a:pt y="118125" x="-21095"/>
                    <a:pt y="118125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203"/>
            <p:cNvSpPr/>
            <p:nvPr/>
          </p:nvSpPr>
          <p:spPr>
            <a:xfrm>
              <a:off y="3136503" x="3733317"/>
              <a:ext cy="5848750" cx="126000"/>
            </a:xfrm>
            <a:custGeom>
              <a:avLst/>
              <a:gdLst/>
              <a:pathLst>
                <a:path h="5848750" w="126000" fill="none">
                  <a:moveTo>
                    <a:pt y="-2924375" x="-63000"/>
                  </a:moveTo>
                  <a:cubicBezTo>
                    <a:pt y="2924375" x="-57600"/>
                    <a:pt y="2924375" x="-32760"/>
                    <a:pt y="2924375" x="32400"/>
                  </a:cubicBezTo>
                  <a:lnTo>
                    <a:pt y="2924375" x="63000"/>
                  </a:lnTo>
                </a:path>
              </a:pathLst>
            </a:custGeom>
            <a:noFill/>
            <a:ln w="7500" cap="rnd">
              <a:solidFill>
                <a:srgbClr val="FFFFFF"/>
              </a:solidFill>
              <a:round/>
            </a:ln>
          </p:spPr>
        </p:sp>
        <p:sp>
          <p:nvSpPr>
            <p:cNvPr name="MMConnector" id="205"/>
            <p:cNvSpPr/>
            <p:nvPr/>
          </p:nvSpPr>
          <p:spPr>
            <a:xfrm>
              <a:off y="6168691" x="3902541"/>
              <a:ext cy="118125" cx="38288"/>
            </a:xfrm>
            <a:custGeom>
              <a:avLst/>
              <a:gdLst/>
              <a:pathLst>
                <a:path h="118125" w="38288" fill="none">
                  <a:moveTo>
                    <a:pt y="-59062" x="-18725"/>
                  </a:moveTo>
                  <a:cubicBezTo>
                    <a:pt y="59063" x="-21095"/>
                    <a:pt y="59063" x="-21095"/>
                    <a:pt y="59063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207"/>
            <p:cNvSpPr/>
            <p:nvPr/>
          </p:nvSpPr>
          <p:spPr>
            <a:xfrm>
              <a:off y="6266816" x="4027492"/>
              <a:ext cy="78125" cx="38288"/>
            </a:xfrm>
            <a:custGeom>
              <a:avLst/>
              <a:gdLst/>
              <a:pathLst>
                <a:path h="78125" w="38288" fill="none">
                  <a:moveTo>
                    <a:pt y="-39062" x="-18725"/>
                  </a:moveTo>
                  <a:cubicBezTo>
                    <a:pt y="39063" x="-21095"/>
                    <a:pt y="39063" x="-21095"/>
                    <a:pt y="39063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209"/>
            <p:cNvSpPr/>
            <p:nvPr/>
          </p:nvSpPr>
          <p:spPr>
            <a:xfrm>
              <a:off y="6364941" x="4152441"/>
              <a:ext cy="118125" cx="38288"/>
            </a:xfrm>
            <a:custGeom>
              <a:avLst/>
              <a:gdLst/>
              <a:pathLst>
                <a:path h="118125" w="38288" fill="none">
                  <a:moveTo>
                    <a:pt y="-59062" x="-18725"/>
                  </a:moveTo>
                  <a:cubicBezTo>
                    <a:pt y="59063" x="-21095"/>
                    <a:pt y="59063" x="-21095"/>
                    <a:pt y="59063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211"/>
            <p:cNvSpPr/>
            <p:nvPr/>
          </p:nvSpPr>
          <p:spPr>
            <a:xfrm>
              <a:off y="6424003" x="4152441"/>
              <a:ext cy="236250" cx="38288"/>
            </a:xfrm>
            <a:custGeom>
              <a:avLst/>
              <a:gdLst/>
              <a:pathLst>
                <a:path h="236250" w="38288" fill="none">
                  <a:moveTo>
                    <a:pt y="-118125" x="-18725"/>
                  </a:moveTo>
                  <a:cubicBezTo>
                    <a:pt y="118125" x="-21095"/>
                    <a:pt y="118125" x="-21095"/>
                    <a:pt y="118125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213"/>
            <p:cNvSpPr/>
            <p:nvPr/>
          </p:nvSpPr>
          <p:spPr>
            <a:xfrm>
              <a:off y="6424003" x="4027492"/>
              <a:ext cy="392500" cx="38288"/>
            </a:xfrm>
            <a:custGeom>
              <a:avLst/>
              <a:gdLst/>
              <a:pathLst>
                <a:path h="392500" w="38288" fill="none">
                  <a:moveTo>
                    <a:pt y="-196250" x="-18725"/>
                  </a:moveTo>
                  <a:cubicBezTo>
                    <a:pt y="196250" x="-21095"/>
                    <a:pt y="196250" x="-21095"/>
                    <a:pt y="196250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215"/>
            <p:cNvSpPr/>
            <p:nvPr/>
          </p:nvSpPr>
          <p:spPr>
            <a:xfrm>
              <a:off y="6679316" x="4152441"/>
              <a:ext cy="118125" cx="38288"/>
            </a:xfrm>
            <a:custGeom>
              <a:avLst/>
              <a:gdLst/>
              <a:pathLst>
                <a:path h="118125" w="38288" fill="none">
                  <a:moveTo>
                    <a:pt y="-59062" x="-18725"/>
                  </a:moveTo>
                  <a:cubicBezTo>
                    <a:pt y="59063" x="-21095"/>
                    <a:pt y="59063" x="-21095"/>
                    <a:pt y="59063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MMConnector" id="217"/>
            <p:cNvSpPr/>
            <p:nvPr/>
          </p:nvSpPr>
          <p:spPr>
            <a:xfrm>
              <a:off y="6738378" x="4152441"/>
              <a:ext cy="236250" cx="38288"/>
            </a:xfrm>
            <a:custGeom>
              <a:avLst/>
              <a:gdLst/>
              <a:pathLst>
                <a:path h="236250" w="38288" fill="none">
                  <a:moveTo>
                    <a:pt y="-118125" x="-18725"/>
                  </a:moveTo>
                  <a:cubicBezTo>
                    <a:pt y="118125" x="-21095"/>
                    <a:pt y="118125" x="-21095"/>
                    <a:pt y="118125" x="18725"/>
                  </a:cubicBez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</p:sp>
        <p:sp>
          <p:nvSpPr>
            <p:cNvPr name="SubTopic" id="104"/>
            <p:cNvSpPr/>
            <p:nvPr/>
          </p:nvSpPr>
          <p:spPr>
            <a:xfrm>
              <a:off y="416503" x="3921267"/>
              <a:ext cy="93750" cx="1285000"/>
            </a:xfrm>
            <a:custGeom>
              <a:avLst/>
              <a:gdLst>
                <a:gd name="rtl" fmla="*/ 17500 w 1285000"/>
                <a:gd name="rtt" fmla="*/ 7375 h 93750"/>
                <a:gd name="rtr" fmla="*/ 1267500 w 1285000"/>
                <a:gd name="rtb" fmla="*/ 87375 h 93750"/>
              </a:gdLst>
              <a:ahLst/>
              <a:cxnLst/>
              <a:rect l="rtl" t="rtt" r="rtr" b="rtb"/>
              <a:pathLst>
                <a:path h="93750" stroke="false" w="1285000">
                  <a:moveTo>
                    <a:pt y="0" x="0"/>
                  </a:moveTo>
                  <a:lnTo>
                    <a:pt y="0" x="1285000"/>
                  </a:lnTo>
                  <a:lnTo>
                    <a:pt y="93750" x="1285000"/>
                  </a:lnTo>
                  <a:lnTo>
                    <a:pt y="93750" x="0"/>
                  </a:lnTo>
                  <a:lnTo>
                    <a:pt y="0" x="0"/>
                  </a:lnTo>
                  <a:close/>
                </a:path>
                <a:path h="93750" w="1285000" fill="none">
                  <a:moveTo>
                    <a:pt y="93750" x="0"/>
                  </a:moveTo>
                  <a:lnTo>
                    <a:pt y="93750" x="1285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squar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Marketing is a crucial part of enterprise development, and marketing decisions refer to decisions made to achieve the best market results.</a:t>
              </a:r>
            </a:p>
          </p:txBody>
        </p:sp>
        <p:sp>
          <p:nvSpPr>
            <p:cNvPr name="SubTopic" id="108"/>
            <p:cNvSpPr/>
            <p:nvPr/>
          </p:nvSpPr>
          <p:spPr>
            <a:xfrm>
              <a:off y="714628" x="3921267"/>
              <a:ext cy="93750" cx="1285000"/>
            </a:xfrm>
            <a:custGeom>
              <a:avLst/>
              <a:gdLst>
                <a:gd name="rtl" fmla="*/ 17500 w 1285000"/>
                <a:gd name="rtt" fmla="*/ 7375 h 93750"/>
                <a:gd name="rtr" fmla="*/ 1267500 w 1285000"/>
                <a:gd name="rtb" fmla="*/ 87375 h 93750"/>
              </a:gdLst>
              <a:ahLst/>
              <a:cxnLst/>
              <a:rect l="rtl" t="rtt" r="rtr" b="rtb"/>
              <a:pathLst>
                <a:path h="93750" stroke="false" w="1285000">
                  <a:moveTo>
                    <a:pt y="0" x="0"/>
                  </a:moveTo>
                  <a:lnTo>
                    <a:pt y="0" x="1285000"/>
                  </a:lnTo>
                  <a:lnTo>
                    <a:pt y="93750" x="1285000"/>
                  </a:lnTo>
                  <a:lnTo>
                    <a:pt y="93750" x="0"/>
                  </a:lnTo>
                  <a:lnTo>
                    <a:pt y="0" x="0"/>
                  </a:lnTo>
                  <a:close/>
                </a:path>
                <a:path h="93750" w="1285000" fill="none">
                  <a:moveTo>
                    <a:pt y="93750" x="0"/>
                  </a:moveTo>
                  <a:lnTo>
                    <a:pt y="93750" x="1285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squar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Market research is an important means to understand market demand and competition, and guides marketing decisions by collecting and analyzing market data.</a:t>
              </a:r>
            </a:p>
          </p:txBody>
        </p:sp>
        <p:sp>
          <p:nvSpPr>
            <p:cNvPr name="SubTopic" id="110"/>
            <p:cNvSpPr/>
            <p:nvPr/>
          </p:nvSpPr>
          <p:spPr>
            <a:xfrm>
              <a:off y="832753" x="4046217"/>
              <a:ext cy="53750" cx="432500"/>
            </a:xfrm>
            <a:custGeom>
              <a:avLst/>
              <a:gdLst>
                <a:gd name="rtl" fmla="*/ 17500 w 432500"/>
                <a:gd name="rtt" fmla="*/ 7375 h 53750"/>
                <a:gd name="rtr" fmla="*/ 415000 w 432500"/>
                <a:gd name="rtb" fmla="*/ 47375 h 53750"/>
              </a:gdLst>
              <a:ahLst/>
              <a:cxnLst/>
              <a:rect l="rtl" t="rtt" r="rtr" b="rtb"/>
              <a:pathLst>
                <a:path h="53750" stroke="false" w="432500">
                  <a:moveTo>
                    <a:pt y="0" x="0"/>
                  </a:moveTo>
                  <a:lnTo>
                    <a:pt y="0" x="432500"/>
                  </a:lnTo>
                  <a:lnTo>
                    <a:pt y="53750" x="432500"/>
                  </a:lnTo>
                  <a:lnTo>
                    <a:pt y="53750" x="0"/>
                  </a:lnTo>
                  <a:lnTo>
                    <a:pt y="0" x="0"/>
                  </a:lnTo>
                  <a:close/>
                </a:path>
                <a:path h="53750" w="432500" fill="none">
                  <a:moveTo>
                    <a:pt y="53750" x="0"/>
                  </a:moveTo>
                  <a:lnTo>
                    <a:pt y="53750" x="4325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non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Investigate market demand</a:t>
              </a:r>
            </a:p>
          </p:txBody>
        </p:sp>
        <p:sp>
          <p:nvSpPr>
            <p:cNvPr name="SubTopic" id="112"/>
            <p:cNvSpPr/>
            <p:nvPr/>
          </p:nvSpPr>
          <p:spPr>
            <a:xfrm>
              <a:off y="910878" x="4171166"/>
              <a:ext cy="93750" cx="1285000"/>
            </a:xfrm>
            <a:custGeom>
              <a:avLst/>
              <a:gdLst>
                <a:gd name="rtl" fmla="*/ 17500 w 1285000"/>
                <a:gd name="rtt" fmla="*/ 7375 h 93750"/>
                <a:gd name="rtr" fmla="*/ 1267500 w 1285000"/>
                <a:gd name="rtb" fmla="*/ 87375 h 93750"/>
              </a:gdLst>
              <a:ahLst/>
              <a:cxnLst/>
              <a:rect l="rtl" t="rtt" r="rtr" b="rtb"/>
              <a:pathLst>
                <a:path h="93750" stroke="false" w="1285000">
                  <a:moveTo>
                    <a:pt y="0" x="0"/>
                  </a:moveTo>
                  <a:lnTo>
                    <a:pt y="0" x="1285000"/>
                  </a:lnTo>
                  <a:lnTo>
                    <a:pt y="93750" x="1285000"/>
                  </a:lnTo>
                  <a:lnTo>
                    <a:pt y="93750" x="0"/>
                  </a:lnTo>
                  <a:lnTo>
                    <a:pt y="0" x="0"/>
                  </a:lnTo>
                  <a:close/>
                </a:path>
                <a:path h="93750" w="1285000" fill="none">
                  <a:moveTo>
                    <a:pt y="93750" x="0"/>
                  </a:moveTo>
                  <a:lnTo>
                    <a:pt y="93750" x="1285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squar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Obtain consumers' needs and preferences for products or services through questionnaires, interviews, etc.</a:t>
              </a:r>
            </a:p>
          </p:txBody>
        </p:sp>
        <p:sp>
          <p:nvSpPr>
            <p:cNvPr name="SubTopic" id="114"/>
            <p:cNvSpPr/>
            <p:nvPr/>
          </p:nvSpPr>
          <p:spPr>
            <a:xfrm>
              <a:off y="1029003" x="4171166"/>
              <a:ext cy="53750" cx="372500"/>
            </a:xfrm>
            <a:custGeom>
              <a:avLst/>
              <a:gdLst>
                <a:gd name="rtl" fmla="*/ 17500 w 372500"/>
                <a:gd name="rtt" fmla="*/ 7375 h 53750"/>
                <a:gd name="rtr" fmla="*/ 355000 w 372500"/>
                <a:gd name="rtb" fmla="*/ 47375 h 53750"/>
              </a:gdLst>
              <a:ahLst/>
              <a:cxnLst/>
              <a:rect l="rtl" t="rtt" r="rtr" b="rtb"/>
              <a:pathLst>
                <a:path h="53750" stroke="false" w="372500">
                  <a:moveTo>
                    <a:pt y="0" x="0"/>
                  </a:moveTo>
                  <a:lnTo>
                    <a:pt y="0" x="372500"/>
                  </a:lnTo>
                  <a:lnTo>
                    <a:pt y="53750" x="372500"/>
                  </a:lnTo>
                  <a:lnTo>
                    <a:pt y="53750" x="0"/>
                  </a:lnTo>
                  <a:lnTo>
                    <a:pt y="0" x="0"/>
                  </a:lnTo>
                  <a:close/>
                </a:path>
                <a:path h="53750" w="372500" fill="none">
                  <a:moveTo>
                    <a:pt y="53750" x="0"/>
                  </a:moveTo>
                  <a:lnTo>
                    <a:pt y="53750" x="3725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non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Analyze market trends</a:t>
              </a:r>
            </a:p>
          </p:txBody>
        </p:sp>
        <p:sp>
          <p:nvSpPr>
            <p:cNvPr name="SubTopic" id="116"/>
            <p:cNvSpPr/>
            <p:nvPr/>
          </p:nvSpPr>
          <p:spPr>
            <a:xfrm>
              <a:off y="1107128" x="4296116"/>
              <a:ext cy="93750" cx="1285000"/>
            </a:xfrm>
            <a:custGeom>
              <a:avLst/>
              <a:gdLst>
                <a:gd name="rtl" fmla="*/ 17500 w 1285000"/>
                <a:gd name="rtt" fmla="*/ 7375 h 93750"/>
                <a:gd name="rtr" fmla="*/ 1267500 w 1285000"/>
                <a:gd name="rtb" fmla="*/ 87375 h 93750"/>
              </a:gdLst>
              <a:ahLst/>
              <a:cxnLst/>
              <a:rect l="rtl" t="rtt" r="rtr" b="rtb"/>
              <a:pathLst>
                <a:path h="93750" stroke="false" w="1285000">
                  <a:moveTo>
                    <a:pt y="0" x="0"/>
                  </a:moveTo>
                  <a:lnTo>
                    <a:pt y="0" x="1285000"/>
                  </a:lnTo>
                  <a:lnTo>
                    <a:pt y="93750" x="1285000"/>
                  </a:lnTo>
                  <a:lnTo>
                    <a:pt y="93750" x="0"/>
                  </a:lnTo>
                  <a:lnTo>
                    <a:pt y="0" x="0"/>
                  </a:lnTo>
                  <a:close/>
                </a:path>
                <a:path h="93750" w="1285000" fill="none">
                  <a:moveTo>
                    <a:pt y="93750" x="0"/>
                  </a:moveTo>
                  <a:lnTo>
                    <a:pt y="93750" x="1285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squar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By observing market changes, collecting relevant data and information, we predict market trends and provide a basis for marketing decisions.</a:t>
              </a:r>
            </a:p>
          </p:txBody>
        </p:sp>
        <p:sp>
          <p:nvSpPr>
            <p:cNvPr name="SubTopic" id="118"/>
            <p:cNvSpPr/>
            <p:nvPr/>
          </p:nvSpPr>
          <p:spPr>
            <a:xfrm>
              <a:off y="1225253" x="4046217"/>
              <a:ext cy="53750" cx="342500"/>
            </a:xfrm>
            <a:custGeom>
              <a:avLst/>
              <a:gdLst>
                <a:gd name="rtl" fmla="*/ 17500 w 342500"/>
                <a:gd name="rtt" fmla="*/ 7375 h 53750"/>
                <a:gd name="rtr" fmla="*/ 325000 w 342500"/>
                <a:gd name="rtb" fmla="*/ 47375 h 53750"/>
              </a:gdLst>
              <a:ahLst/>
              <a:cxnLst/>
              <a:rect l="rtl" t="rtt" r="rtr" b="rtb"/>
              <a:pathLst>
                <a:path h="53750" stroke="false" w="342500">
                  <a:moveTo>
                    <a:pt y="0" x="0"/>
                  </a:moveTo>
                  <a:lnTo>
                    <a:pt y="0" x="342500"/>
                  </a:lnTo>
                  <a:lnTo>
                    <a:pt y="53750" x="342500"/>
                  </a:lnTo>
                  <a:lnTo>
                    <a:pt y="53750" x="0"/>
                  </a:lnTo>
                  <a:lnTo>
                    <a:pt y="0" x="0"/>
                  </a:lnTo>
                  <a:close/>
                </a:path>
                <a:path h="53750" w="342500" fill="none">
                  <a:moveTo>
                    <a:pt y="53750" x="0"/>
                  </a:moveTo>
                  <a:lnTo>
                    <a:pt y="53750" x="3425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non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competition analysis</a:t>
              </a:r>
            </a:p>
          </p:txBody>
        </p:sp>
        <p:sp>
          <p:nvSpPr>
            <p:cNvPr name="SubTopic" id="120"/>
            <p:cNvSpPr/>
            <p:nvPr/>
          </p:nvSpPr>
          <p:spPr>
            <a:xfrm>
              <a:off y="1303378" x="4171166"/>
              <a:ext cy="93750" cx="1285000"/>
            </a:xfrm>
            <a:custGeom>
              <a:avLst/>
              <a:gdLst>
                <a:gd name="rtl" fmla="*/ 17500 w 1285000"/>
                <a:gd name="rtt" fmla="*/ 7375 h 93750"/>
                <a:gd name="rtr" fmla="*/ 1267500 w 1285000"/>
                <a:gd name="rtb" fmla="*/ 87375 h 93750"/>
              </a:gdLst>
              <a:ahLst/>
              <a:cxnLst/>
              <a:rect l="rtl" t="rtt" r="rtr" b="rtb"/>
              <a:pathLst>
                <a:path h="93750" stroke="false" w="1285000">
                  <a:moveTo>
                    <a:pt y="0" x="0"/>
                  </a:moveTo>
                  <a:lnTo>
                    <a:pt y="0" x="1285000"/>
                  </a:lnTo>
                  <a:lnTo>
                    <a:pt y="93750" x="1285000"/>
                  </a:lnTo>
                  <a:lnTo>
                    <a:pt y="93750" x="0"/>
                  </a:lnTo>
                  <a:lnTo>
                    <a:pt y="0" x="0"/>
                  </a:lnTo>
                  <a:close/>
                </a:path>
                <a:path h="93750" w="1285000" fill="none">
                  <a:moveTo>
                    <a:pt y="93750" x="0"/>
                  </a:moveTo>
                  <a:lnTo>
                    <a:pt y="93750" x="1285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squar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Understand competitors' products, pricing, promotion strategies, etc., and evaluate your own competitive advantages and disadvantages in the market.</a:t>
              </a:r>
            </a:p>
          </p:txBody>
        </p:sp>
        <p:sp>
          <p:nvSpPr>
            <p:cNvPr name="SubTopic" id="122"/>
            <p:cNvSpPr/>
            <p:nvPr/>
          </p:nvSpPr>
          <p:spPr>
            <a:xfrm>
              <a:off y="1421503" x="4171166"/>
              <a:ext cy="93750" cx="1285000"/>
            </a:xfrm>
            <a:custGeom>
              <a:avLst/>
              <a:gdLst>
                <a:gd name="rtl" fmla="*/ 17500 w 1285000"/>
                <a:gd name="rtt" fmla="*/ 7375 h 93750"/>
                <a:gd name="rtr" fmla="*/ 1267500 w 1285000"/>
                <a:gd name="rtb" fmla="*/ 87375 h 93750"/>
              </a:gdLst>
              <a:ahLst/>
              <a:cxnLst/>
              <a:rect l="rtl" t="rtt" r="rtr" b="rtb"/>
              <a:pathLst>
                <a:path h="93750" stroke="false" w="1285000">
                  <a:moveTo>
                    <a:pt y="0" x="0"/>
                  </a:moveTo>
                  <a:lnTo>
                    <a:pt y="0" x="1285000"/>
                  </a:lnTo>
                  <a:lnTo>
                    <a:pt y="93750" x="1285000"/>
                  </a:lnTo>
                  <a:lnTo>
                    <a:pt y="93750" x="0"/>
                  </a:lnTo>
                  <a:lnTo>
                    <a:pt y="0" x="0"/>
                  </a:lnTo>
                  <a:close/>
                </a:path>
                <a:path h="93750" w="1285000" fill="none">
                  <a:moveTo>
                    <a:pt y="93750" x="0"/>
                  </a:moveTo>
                  <a:lnTo>
                    <a:pt y="93750" x="1285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squar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Research the current situation and development trends of the competitive market to provide support for formulating differentiated marketing strategies.</a:t>
              </a:r>
            </a:p>
          </p:txBody>
        </p:sp>
        <p:sp>
          <p:nvSpPr>
            <p:cNvPr name="SubTopic" id="126"/>
            <p:cNvSpPr/>
            <p:nvPr/>
          </p:nvSpPr>
          <p:spPr>
            <a:xfrm>
              <a:off y="1719628" x="3921267"/>
              <a:ext cy="93750" cx="1285000"/>
            </a:xfrm>
            <a:custGeom>
              <a:avLst/>
              <a:gdLst>
                <a:gd name="rtl" fmla="*/ 17500 w 1285000"/>
                <a:gd name="rtt" fmla="*/ 7375 h 93750"/>
                <a:gd name="rtr" fmla="*/ 1267500 w 1285000"/>
                <a:gd name="rtb" fmla="*/ 87375 h 93750"/>
              </a:gdLst>
              <a:ahLst/>
              <a:cxnLst/>
              <a:rect l="rtl" t="rtt" r="rtr" b="rtb"/>
              <a:pathLst>
                <a:path h="93750" stroke="false" w="1285000">
                  <a:moveTo>
                    <a:pt y="0" x="0"/>
                  </a:moveTo>
                  <a:lnTo>
                    <a:pt y="0" x="1285000"/>
                  </a:lnTo>
                  <a:lnTo>
                    <a:pt y="93750" x="1285000"/>
                  </a:lnTo>
                  <a:lnTo>
                    <a:pt y="93750" x="0"/>
                  </a:lnTo>
                  <a:lnTo>
                    <a:pt y="0" x="0"/>
                  </a:lnTo>
                  <a:close/>
                </a:path>
                <a:path h="93750" w="1285000" fill="none">
                  <a:moveTo>
                    <a:pt y="93750" x="0"/>
                  </a:moveTo>
                  <a:lnTo>
                    <a:pt y="93750" x="1285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squar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Based on market research, formulate clear marketing goals to provide direction and guidance for subsequent decisions.</a:t>
              </a:r>
            </a:p>
          </p:txBody>
        </p:sp>
        <p:sp>
          <p:nvSpPr>
            <p:cNvPr name="SubTopic" id="128"/>
            <p:cNvSpPr/>
            <p:nvPr/>
          </p:nvSpPr>
          <p:spPr>
            <a:xfrm>
              <a:off y="1837753" x="4046217"/>
              <a:ext cy="53750" cx="215000"/>
            </a:xfrm>
            <a:custGeom>
              <a:avLst/>
              <a:gdLst>
                <a:gd name="rtl" fmla="*/ 17500 w 215000"/>
                <a:gd name="rtt" fmla="*/ 7375 h 53750"/>
                <a:gd name="rtr" fmla="*/ 197500 w 215000"/>
                <a:gd name="rtb" fmla="*/ 47375 h 53750"/>
              </a:gdLst>
              <a:ahLst/>
              <a:cxnLst/>
              <a:rect l="rtl" t="rtt" r="rtr" b="rtb"/>
              <a:pathLst>
                <a:path h="53750" stroke="false" w="215000">
                  <a:moveTo>
                    <a:pt y="0" x="0"/>
                  </a:moveTo>
                  <a:lnTo>
                    <a:pt y="0" x="215000"/>
                  </a:lnTo>
                  <a:lnTo>
                    <a:pt y="53750" x="215000"/>
                  </a:lnTo>
                  <a:lnTo>
                    <a:pt y="53750" x="0"/>
                  </a:lnTo>
                  <a:lnTo>
                    <a:pt y="0" x="0"/>
                  </a:lnTo>
                  <a:close/>
                </a:path>
                <a:path h="53750" w="215000" fill="none">
                  <a:moveTo>
                    <a:pt y="53750" x="0"/>
                  </a:moveTo>
                  <a:lnTo>
                    <a:pt y="53750" x="215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non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sales target</a:t>
              </a:r>
            </a:p>
          </p:txBody>
        </p:sp>
        <p:sp>
          <p:nvSpPr>
            <p:cNvPr name="SubTopic" id="130"/>
            <p:cNvSpPr/>
            <p:nvPr/>
          </p:nvSpPr>
          <p:spPr>
            <a:xfrm>
              <a:off y="1915878" x="4171166"/>
              <a:ext cy="93750" cx="1285000"/>
            </a:xfrm>
            <a:custGeom>
              <a:avLst/>
              <a:gdLst>
                <a:gd name="rtl" fmla="*/ 17500 w 1285000"/>
                <a:gd name="rtt" fmla="*/ 7375 h 93750"/>
                <a:gd name="rtr" fmla="*/ 1267500 w 1285000"/>
                <a:gd name="rtb" fmla="*/ 87375 h 93750"/>
              </a:gdLst>
              <a:ahLst/>
              <a:cxnLst/>
              <a:rect l="rtl" t="rtt" r="rtr" b="rtb"/>
              <a:pathLst>
                <a:path h="93750" stroke="false" w="1285000">
                  <a:moveTo>
                    <a:pt y="0" x="0"/>
                  </a:moveTo>
                  <a:lnTo>
                    <a:pt y="0" x="1285000"/>
                  </a:lnTo>
                  <a:lnTo>
                    <a:pt y="93750" x="1285000"/>
                  </a:lnTo>
                  <a:lnTo>
                    <a:pt y="93750" x="0"/>
                  </a:lnTo>
                  <a:lnTo>
                    <a:pt y="0" x="0"/>
                  </a:lnTo>
                  <a:close/>
                </a:path>
                <a:path h="93750" w="1285000" fill="none">
                  <a:moveTo>
                    <a:pt y="93750" x="0"/>
                  </a:moveTo>
                  <a:lnTo>
                    <a:pt y="93750" x="1285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squar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Set reasonable and challenging sales targets based on the company's sales situation, market demand, competition and other factors.</a:t>
              </a:r>
            </a:p>
          </p:txBody>
        </p:sp>
        <p:sp>
          <p:nvSpPr>
            <p:cNvPr name="SubTopic" id="132"/>
            <p:cNvSpPr/>
            <p:nvPr/>
          </p:nvSpPr>
          <p:spPr>
            <a:xfrm>
              <a:off y="2034003" x="4046217"/>
              <a:ext cy="53750" cx="327500"/>
            </a:xfrm>
            <a:custGeom>
              <a:avLst/>
              <a:gdLst>
                <a:gd name="rtl" fmla="*/ 17500 w 327500"/>
                <a:gd name="rtt" fmla="*/ 7375 h 53750"/>
                <a:gd name="rtr" fmla="*/ 310000 w 327500"/>
                <a:gd name="rtb" fmla="*/ 47375 h 53750"/>
              </a:gdLst>
              <a:ahLst/>
              <a:cxnLst/>
              <a:rect l="rtl" t="rtt" r="rtr" b="rtb"/>
              <a:pathLst>
                <a:path h="53750" stroke="false" w="327500">
                  <a:moveTo>
                    <a:pt y="0" x="0"/>
                  </a:moveTo>
                  <a:lnTo>
                    <a:pt y="0" x="327500"/>
                  </a:lnTo>
                  <a:lnTo>
                    <a:pt y="53750" x="327500"/>
                  </a:lnTo>
                  <a:lnTo>
                    <a:pt y="53750" x="0"/>
                  </a:lnTo>
                  <a:lnTo>
                    <a:pt y="0" x="0"/>
                  </a:lnTo>
                  <a:close/>
                </a:path>
                <a:path h="53750" w="327500" fill="none">
                  <a:moveTo>
                    <a:pt y="53750" x="0"/>
                  </a:moveTo>
                  <a:lnTo>
                    <a:pt y="53750" x="3275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non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market share target</a:t>
              </a:r>
            </a:p>
          </p:txBody>
        </p:sp>
        <p:sp>
          <p:nvSpPr>
            <p:cNvPr name="SubTopic" id="134"/>
            <p:cNvSpPr/>
            <p:nvPr/>
          </p:nvSpPr>
          <p:spPr>
            <a:xfrm>
              <a:off y="2112128" x="4171166"/>
              <a:ext cy="93750" cx="1285000"/>
            </a:xfrm>
            <a:custGeom>
              <a:avLst/>
              <a:gdLst>
                <a:gd name="rtl" fmla="*/ 17500 w 1285000"/>
                <a:gd name="rtt" fmla="*/ 7375 h 93750"/>
                <a:gd name="rtr" fmla="*/ 1267500 w 1285000"/>
                <a:gd name="rtb" fmla="*/ 87375 h 93750"/>
              </a:gdLst>
              <a:ahLst/>
              <a:cxnLst/>
              <a:rect l="rtl" t="rtt" r="rtr" b="rtb"/>
              <a:pathLst>
                <a:path h="93750" stroke="false" w="1285000">
                  <a:moveTo>
                    <a:pt y="0" x="0"/>
                  </a:moveTo>
                  <a:lnTo>
                    <a:pt y="0" x="1285000"/>
                  </a:lnTo>
                  <a:lnTo>
                    <a:pt y="93750" x="1285000"/>
                  </a:lnTo>
                  <a:lnTo>
                    <a:pt y="93750" x="0"/>
                  </a:lnTo>
                  <a:lnTo>
                    <a:pt y="0" x="0"/>
                  </a:lnTo>
                  <a:close/>
                </a:path>
                <a:path h="93750" w="1285000" fill="none">
                  <a:moveTo>
                    <a:pt y="93750" x="0"/>
                  </a:moveTo>
                  <a:lnTo>
                    <a:pt y="93750" x="1285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squar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Determine the target proportion of market share and provide reference for formulating market share improvement strategies.</a:t>
              </a:r>
            </a:p>
          </p:txBody>
        </p:sp>
        <p:sp>
          <p:nvSpPr>
            <p:cNvPr name="SubTopic" id="136"/>
            <p:cNvSpPr/>
            <p:nvPr/>
          </p:nvSpPr>
          <p:spPr>
            <a:xfrm>
              <a:off y="2230253" x="4046217"/>
              <a:ext cy="53750" cx="377500"/>
            </a:xfrm>
            <a:custGeom>
              <a:avLst/>
              <a:gdLst>
                <a:gd name="rtl" fmla="*/ 17500 w 377500"/>
                <a:gd name="rtt" fmla="*/ 7375 h 53750"/>
                <a:gd name="rtr" fmla="*/ 360000 w 377500"/>
                <a:gd name="rtb" fmla="*/ 47375 h 53750"/>
              </a:gdLst>
              <a:ahLst/>
              <a:cxnLst/>
              <a:rect l="rtl" t="rtt" r="rtr" b="rtb"/>
              <a:pathLst>
                <a:path h="53750" stroke="false" w="377500">
                  <a:moveTo>
                    <a:pt y="0" x="0"/>
                  </a:moveTo>
                  <a:lnTo>
                    <a:pt y="0" x="377500"/>
                  </a:lnTo>
                  <a:lnTo>
                    <a:pt y="53750" x="377500"/>
                  </a:lnTo>
                  <a:lnTo>
                    <a:pt y="53750" x="0"/>
                  </a:lnTo>
                  <a:lnTo>
                    <a:pt y="0" x="0"/>
                  </a:lnTo>
                  <a:close/>
                </a:path>
                <a:path h="53750" w="377500" fill="none">
                  <a:moveTo>
                    <a:pt y="53750" x="0"/>
                  </a:moveTo>
                  <a:lnTo>
                    <a:pt y="53750" x="3775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non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brand awareness goals</a:t>
              </a:r>
            </a:p>
          </p:txBody>
        </p:sp>
        <p:sp>
          <p:nvSpPr>
            <p:cNvPr name="SubTopic" id="138"/>
            <p:cNvSpPr/>
            <p:nvPr/>
          </p:nvSpPr>
          <p:spPr>
            <a:xfrm>
              <a:off y="2308378" x="4171166"/>
              <a:ext cy="93750" cx="1285000"/>
            </a:xfrm>
            <a:custGeom>
              <a:avLst/>
              <a:gdLst>
                <a:gd name="rtl" fmla="*/ 17500 w 1285000"/>
                <a:gd name="rtt" fmla="*/ 7375 h 93750"/>
                <a:gd name="rtr" fmla="*/ 1267500 w 1285000"/>
                <a:gd name="rtb" fmla="*/ 87375 h 93750"/>
              </a:gdLst>
              <a:ahLst/>
              <a:cxnLst/>
              <a:rect l="rtl" t="rtt" r="rtr" b="rtb"/>
              <a:pathLst>
                <a:path h="93750" stroke="false" w="1285000">
                  <a:moveTo>
                    <a:pt y="0" x="0"/>
                  </a:moveTo>
                  <a:lnTo>
                    <a:pt y="0" x="1285000"/>
                  </a:lnTo>
                  <a:lnTo>
                    <a:pt y="93750" x="1285000"/>
                  </a:lnTo>
                  <a:lnTo>
                    <a:pt y="93750" x="0"/>
                  </a:lnTo>
                  <a:lnTo>
                    <a:pt y="0" x="0"/>
                  </a:lnTo>
                  <a:close/>
                </a:path>
                <a:path h="93750" w="1285000" fill="none">
                  <a:moveTo>
                    <a:pt y="93750" x="0"/>
                  </a:moveTo>
                  <a:lnTo>
                    <a:pt y="93750" x="1285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squar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Set the goal of increasing brand awareness and enhance the brand's image in the minds of consumers through advertising, publicity, etc.</a:t>
              </a:r>
            </a:p>
          </p:txBody>
        </p:sp>
        <p:sp>
          <p:nvSpPr>
            <p:cNvPr name="SubTopic" id="142"/>
            <p:cNvSpPr/>
            <p:nvPr/>
          </p:nvSpPr>
          <p:spPr>
            <a:xfrm>
              <a:off y="2606503" x="3921267"/>
              <a:ext cy="93750" cx="1285000"/>
            </a:xfrm>
            <a:custGeom>
              <a:avLst/>
              <a:gdLst>
                <a:gd name="rtl" fmla="*/ 17500 w 1285000"/>
                <a:gd name="rtt" fmla="*/ 7375 h 93750"/>
                <a:gd name="rtr" fmla="*/ 1267500 w 1285000"/>
                <a:gd name="rtb" fmla="*/ 87375 h 93750"/>
              </a:gdLst>
              <a:ahLst/>
              <a:cxnLst/>
              <a:rect l="rtl" t="rtt" r="rtr" b="rtb"/>
              <a:pathLst>
                <a:path h="93750" stroke="false" w="1285000">
                  <a:moveTo>
                    <a:pt y="0" x="0"/>
                  </a:moveTo>
                  <a:lnTo>
                    <a:pt y="0" x="1285000"/>
                  </a:lnTo>
                  <a:lnTo>
                    <a:pt y="93750" x="1285000"/>
                  </a:lnTo>
                  <a:lnTo>
                    <a:pt y="93750" x="0"/>
                  </a:lnTo>
                  <a:lnTo>
                    <a:pt y="0" x="0"/>
                  </a:lnTo>
                  <a:close/>
                </a:path>
                <a:path h="93750" w="1285000" fill="none">
                  <a:moveTo>
                    <a:pt y="93750" x="0"/>
                  </a:moveTo>
                  <a:lnTo>
                    <a:pt y="93750" x="1285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squar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Based on product characteristics, target market and competitor positioning, determine the positioning strategy of the company's products in the market.</a:t>
              </a:r>
            </a:p>
          </p:txBody>
        </p:sp>
        <p:sp>
          <p:nvSpPr>
            <p:cNvPr name="SubTopic" id="144"/>
            <p:cNvSpPr/>
            <p:nvPr/>
          </p:nvSpPr>
          <p:spPr>
            <a:xfrm>
              <a:off y="2724628" x="4046217"/>
              <a:ext cy="53750" cx="382500"/>
            </a:xfrm>
            <a:custGeom>
              <a:avLst/>
              <a:gdLst>
                <a:gd name="rtl" fmla="*/ 17500 w 382500"/>
                <a:gd name="rtt" fmla="*/ 7375 h 53750"/>
                <a:gd name="rtr" fmla="*/ 365000 w 382500"/>
                <a:gd name="rtb" fmla="*/ 47375 h 53750"/>
              </a:gdLst>
              <a:ahLst/>
              <a:cxnLst/>
              <a:rect l="rtl" t="rtt" r="rtr" b="rtb"/>
              <a:pathLst>
                <a:path h="53750" stroke="false" w="382500">
                  <a:moveTo>
                    <a:pt y="0" x="0"/>
                  </a:moveTo>
                  <a:lnTo>
                    <a:pt y="0" x="382500"/>
                  </a:lnTo>
                  <a:lnTo>
                    <a:pt y="53750" x="382500"/>
                  </a:lnTo>
                  <a:lnTo>
                    <a:pt y="53750" x="0"/>
                  </a:lnTo>
                  <a:lnTo>
                    <a:pt y="0" x="0"/>
                  </a:lnTo>
                  <a:close/>
                </a:path>
                <a:path h="53750" w="382500" fill="none">
                  <a:moveTo>
                    <a:pt y="53750" x="0"/>
                  </a:moveTo>
                  <a:lnTo>
                    <a:pt y="53750" x="3825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non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Target market selection</a:t>
              </a:r>
            </a:p>
          </p:txBody>
        </p:sp>
        <p:sp>
          <p:nvSpPr>
            <p:cNvPr name="SubTopic" id="146"/>
            <p:cNvSpPr/>
            <p:nvPr/>
          </p:nvSpPr>
          <p:spPr>
            <a:xfrm>
              <a:off y="2802753" x="4171166"/>
              <a:ext cy="93750" cx="1285000"/>
            </a:xfrm>
            <a:custGeom>
              <a:avLst/>
              <a:gdLst>
                <a:gd name="rtl" fmla="*/ 17500 w 1285000"/>
                <a:gd name="rtt" fmla="*/ 7375 h 93750"/>
                <a:gd name="rtr" fmla="*/ 1267500 w 1285000"/>
                <a:gd name="rtb" fmla="*/ 87375 h 93750"/>
              </a:gdLst>
              <a:ahLst/>
              <a:cxnLst/>
              <a:rect l="rtl" t="rtt" r="rtr" b="rtb"/>
              <a:pathLst>
                <a:path h="93750" stroke="false" w="1285000">
                  <a:moveTo>
                    <a:pt y="0" x="0"/>
                  </a:moveTo>
                  <a:lnTo>
                    <a:pt y="0" x="1285000"/>
                  </a:lnTo>
                  <a:lnTo>
                    <a:pt y="93750" x="1285000"/>
                  </a:lnTo>
                  <a:lnTo>
                    <a:pt y="93750" x="0"/>
                  </a:lnTo>
                  <a:lnTo>
                    <a:pt y="0" x="0"/>
                  </a:lnTo>
                  <a:close/>
                </a:path>
                <a:path h="93750" w="1285000" fill="none">
                  <a:moveTo>
                    <a:pt y="93750" x="0"/>
                  </a:moveTo>
                  <a:lnTo>
                    <a:pt y="93750" x="1285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squar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Based on product characteristics and target consumer groups, select appropriate market segments to achieve precision marketing.</a:t>
              </a:r>
            </a:p>
          </p:txBody>
        </p:sp>
        <p:sp>
          <p:nvSpPr>
            <p:cNvPr name="SubTopic" id="148"/>
            <p:cNvSpPr/>
            <p:nvPr/>
          </p:nvSpPr>
          <p:spPr>
            <a:xfrm>
              <a:off y="2920878" x="4046217"/>
              <a:ext cy="53750" cx="357500"/>
            </a:xfrm>
            <a:custGeom>
              <a:avLst/>
              <a:gdLst>
                <a:gd name="rtl" fmla="*/ 17500 w 357500"/>
                <a:gd name="rtt" fmla="*/ 7375 h 53750"/>
                <a:gd name="rtr" fmla="*/ 340000 w 357500"/>
                <a:gd name="rtb" fmla="*/ 47375 h 53750"/>
              </a:gdLst>
              <a:ahLst/>
              <a:cxnLst/>
              <a:rect l="rtl" t="rtt" r="rtr" b="rtb"/>
              <a:pathLst>
                <a:path h="53750" stroke="false" w="357500">
                  <a:moveTo>
                    <a:pt y="0" x="0"/>
                  </a:moveTo>
                  <a:lnTo>
                    <a:pt y="0" x="357500"/>
                  </a:lnTo>
                  <a:lnTo>
                    <a:pt y="53750" x="357500"/>
                  </a:lnTo>
                  <a:lnTo>
                    <a:pt y="53750" x="0"/>
                  </a:lnTo>
                  <a:lnTo>
                    <a:pt y="0" x="0"/>
                  </a:lnTo>
                  <a:close/>
                </a:path>
                <a:path h="53750" w="357500" fill="none">
                  <a:moveTo>
                    <a:pt y="53750" x="0"/>
                  </a:moveTo>
                  <a:lnTo>
                    <a:pt y="53750" x="3575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non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Product differentiation</a:t>
              </a:r>
            </a:p>
          </p:txBody>
        </p:sp>
        <p:sp>
          <p:nvSpPr>
            <p:cNvPr name="SubTopic" id="150"/>
            <p:cNvSpPr/>
            <p:nvPr/>
          </p:nvSpPr>
          <p:spPr>
            <a:xfrm>
              <a:off y="2999003" x="4171166"/>
              <a:ext cy="93750" cx="1285000"/>
            </a:xfrm>
            <a:custGeom>
              <a:avLst/>
              <a:gdLst>
                <a:gd name="rtl" fmla="*/ 17500 w 1285000"/>
                <a:gd name="rtt" fmla="*/ 7375 h 93750"/>
                <a:gd name="rtr" fmla="*/ 1267500 w 1285000"/>
                <a:gd name="rtb" fmla="*/ 87375 h 93750"/>
              </a:gdLst>
              <a:ahLst/>
              <a:cxnLst/>
              <a:rect l="rtl" t="rtt" r="rtr" b="rtb"/>
              <a:pathLst>
                <a:path h="93750" stroke="false" w="1285000">
                  <a:moveTo>
                    <a:pt y="0" x="0"/>
                  </a:moveTo>
                  <a:lnTo>
                    <a:pt y="0" x="1285000"/>
                  </a:lnTo>
                  <a:lnTo>
                    <a:pt y="93750" x="1285000"/>
                  </a:lnTo>
                  <a:lnTo>
                    <a:pt y="93750" x="0"/>
                  </a:lnTo>
                  <a:lnTo>
                    <a:pt y="0" x="0"/>
                  </a:lnTo>
                  <a:close/>
                </a:path>
                <a:path h="93750" w="1285000" fill="none">
                  <a:moveTo>
                    <a:pt y="93750" x="0"/>
                  </a:moveTo>
                  <a:lnTo>
                    <a:pt y="93750" x="1285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squar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Through research and development, technological innovation and other means, the products have obvious differentiated competitive advantages among similar products.</a:t>
              </a:r>
            </a:p>
          </p:txBody>
        </p:sp>
        <p:sp>
          <p:nvSpPr>
            <p:cNvPr name="SubTopic" id="152"/>
            <p:cNvSpPr/>
            <p:nvPr/>
          </p:nvSpPr>
          <p:spPr>
            <a:xfrm>
              <a:off y="3117128" x="4046217"/>
              <a:ext cy="53750" cx="300000"/>
            </a:xfrm>
            <a:custGeom>
              <a:avLst/>
              <a:gdLst>
                <a:gd name="rtl" fmla="*/ 17500 w 300000"/>
                <a:gd name="rtt" fmla="*/ 7375 h 53750"/>
                <a:gd name="rtr" fmla="*/ 282500 w 300000"/>
                <a:gd name="rtb" fmla="*/ 47375 h 53750"/>
              </a:gdLst>
              <a:ahLst/>
              <a:cxnLst/>
              <a:rect l="rtl" t="rtt" r="rtr" b="rtb"/>
              <a:pathLst>
                <a:path h="53750" stroke="false" w="300000">
                  <a:moveTo>
                    <a:pt y="0" x="0"/>
                  </a:moveTo>
                  <a:lnTo>
                    <a:pt y="0" x="300000"/>
                  </a:lnTo>
                  <a:lnTo>
                    <a:pt y="53750" x="300000"/>
                  </a:lnTo>
                  <a:lnTo>
                    <a:pt y="53750" x="0"/>
                  </a:lnTo>
                  <a:lnTo>
                    <a:pt y="0" x="0"/>
                  </a:lnTo>
                  <a:close/>
                </a:path>
                <a:path h="53750" w="300000" fill="none">
                  <a:moveTo>
                    <a:pt y="53750" x="0"/>
                  </a:moveTo>
                  <a:lnTo>
                    <a:pt y="53750" x="300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non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Brand Positioning</a:t>
              </a:r>
            </a:p>
          </p:txBody>
        </p:sp>
        <p:sp>
          <p:nvSpPr>
            <p:cNvPr name="SubTopic" id="154"/>
            <p:cNvSpPr/>
            <p:nvPr/>
          </p:nvSpPr>
          <p:spPr>
            <a:xfrm>
              <a:off y="3195253" x="4171166"/>
              <a:ext cy="93750" cx="1285000"/>
            </a:xfrm>
            <a:custGeom>
              <a:avLst/>
              <a:gdLst>
                <a:gd name="rtl" fmla="*/ 17500 w 1285000"/>
                <a:gd name="rtt" fmla="*/ 7375 h 93750"/>
                <a:gd name="rtr" fmla="*/ 1267500 w 1285000"/>
                <a:gd name="rtb" fmla="*/ 87375 h 93750"/>
              </a:gdLst>
              <a:ahLst/>
              <a:cxnLst/>
              <a:rect l="rtl" t="rtt" r="rtr" b="rtb"/>
              <a:pathLst>
                <a:path h="93750" stroke="false" w="1285000">
                  <a:moveTo>
                    <a:pt y="0" x="0"/>
                  </a:moveTo>
                  <a:lnTo>
                    <a:pt y="0" x="1285000"/>
                  </a:lnTo>
                  <a:lnTo>
                    <a:pt y="93750" x="1285000"/>
                  </a:lnTo>
                  <a:lnTo>
                    <a:pt y="93750" x="0"/>
                  </a:lnTo>
                  <a:lnTo>
                    <a:pt y="0" x="0"/>
                  </a:lnTo>
                  <a:close/>
                </a:path>
                <a:path h="93750" w="1285000" fill="none">
                  <a:moveTo>
                    <a:pt y="93750" x="0"/>
                  </a:moveTo>
                  <a:lnTo>
                    <a:pt y="93750" x="1285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squar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Determine the brand's positioning in the minds of consumers, establish a unique brand image, and enhance brand value and awareness.</a:t>
              </a:r>
            </a:p>
          </p:txBody>
        </p:sp>
        <p:sp>
          <p:nvSpPr>
            <p:cNvPr name="SubTopic" id="158"/>
            <p:cNvSpPr/>
            <p:nvPr/>
          </p:nvSpPr>
          <p:spPr>
            <a:xfrm>
              <a:off y="3493378" x="3921267"/>
              <a:ext cy="133750" cx="1285000"/>
            </a:xfrm>
            <a:custGeom>
              <a:avLst/>
              <a:gdLst>
                <a:gd name="rtl" fmla="*/ 17500 w 1285000"/>
                <a:gd name="rtt" fmla="*/ 7375 h 133750"/>
                <a:gd name="rtr" fmla="*/ 1267500 w 1285000"/>
                <a:gd name="rtb" fmla="*/ 127375 h 133750"/>
              </a:gdLst>
              <a:ahLst/>
              <a:cxnLst/>
              <a:rect l="rtl" t="rtt" r="rtr" b="rtb"/>
              <a:pathLst>
                <a:path h="133750" stroke="false" w="1285000">
                  <a:moveTo>
                    <a:pt y="0" x="0"/>
                  </a:moveTo>
                  <a:lnTo>
                    <a:pt y="0" x="1285000"/>
                  </a:lnTo>
                  <a:lnTo>
                    <a:pt y="133750" x="1285000"/>
                  </a:lnTo>
                  <a:lnTo>
                    <a:pt y="133750" x="0"/>
                  </a:lnTo>
                  <a:lnTo>
                    <a:pt y="0" x="0"/>
                  </a:lnTo>
                  <a:close/>
                </a:path>
                <a:path h="133750" w="1285000" fill="none">
                  <a:moveTo>
                    <a:pt y="133750" x="0"/>
                  </a:moveTo>
                  <a:lnTo>
                    <a:pt y="133750" x="1285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squar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Based on market research and goal setting, formulate specific marketing strategies and comprehensively consider factors such as product, price, channel, and promotion.</a:t>
              </a:r>
            </a:p>
          </p:txBody>
        </p:sp>
        <p:sp>
          <p:nvSpPr>
            <p:cNvPr name="SubTopic" id="160"/>
            <p:cNvSpPr/>
            <p:nvPr/>
          </p:nvSpPr>
          <p:spPr>
            <a:xfrm>
              <a:off y="3651503" x="4046217"/>
              <a:ext cy="53750" cx="290000"/>
            </a:xfrm>
            <a:custGeom>
              <a:avLst/>
              <a:gdLst>
                <a:gd name="rtl" fmla="*/ 17500 w 290000"/>
                <a:gd name="rtt" fmla="*/ 7375 h 53750"/>
                <a:gd name="rtr" fmla="*/ 272500 w 290000"/>
                <a:gd name="rtb" fmla="*/ 47375 h 53750"/>
              </a:gdLst>
              <a:ahLst/>
              <a:cxnLst/>
              <a:rect l="rtl" t="rtt" r="rtr" b="rtb"/>
              <a:pathLst>
                <a:path h="53750" stroke="false" w="290000">
                  <a:moveTo>
                    <a:pt y="0" x="0"/>
                  </a:moveTo>
                  <a:lnTo>
                    <a:pt y="0" x="290000"/>
                  </a:lnTo>
                  <a:lnTo>
                    <a:pt y="53750" x="290000"/>
                  </a:lnTo>
                  <a:lnTo>
                    <a:pt y="53750" x="0"/>
                  </a:lnTo>
                  <a:lnTo>
                    <a:pt y="0" x="0"/>
                  </a:lnTo>
                  <a:close/>
                </a:path>
                <a:path h="53750" w="290000" fill="none">
                  <a:moveTo>
                    <a:pt y="53750" x="0"/>
                  </a:moveTo>
                  <a:lnTo>
                    <a:pt y="53750" x="290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non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Product Strategy</a:t>
              </a:r>
            </a:p>
          </p:txBody>
        </p:sp>
        <p:sp>
          <p:nvSpPr>
            <p:cNvPr name="SubTopic" id="162"/>
            <p:cNvSpPr/>
            <p:nvPr/>
          </p:nvSpPr>
          <p:spPr>
            <a:xfrm>
              <a:off y="3729628" x="4171166"/>
              <a:ext cy="93750" cx="1285000"/>
            </a:xfrm>
            <a:custGeom>
              <a:avLst/>
              <a:gdLst>
                <a:gd name="rtl" fmla="*/ 17500 w 1285000"/>
                <a:gd name="rtt" fmla="*/ 7375 h 93750"/>
                <a:gd name="rtr" fmla="*/ 1267500 w 1285000"/>
                <a:gd name="rtb" fmla="*/ 87375 h 93750"/>
              </a:gdLst>
              <a:ahLst/>
              <a:cxnLst/>
              <a:rect l="rtl" t="rtt" r="rtr" b="rtb"/>
              <a:pathLst>
                <a:path h="93750" stroke="false" w="1285000">
                  <a:moveTo>
                    <a:pt y="0" x="0"/>
                  </a:moveTo>
                  <a:lnTo>
                    <a:pt y="0" x="1285000"/>
                  </a:lnTo>
                  <a:lnTo>
                    <a:pt y="93750" x="1285000"/>
                  </a:lnTo>
                  <a:lnTo>
                    <a:pt y="93750" x="0"/>
                  </a:lnTo>
                  <a:lnTo>
                    <a:pt y="0" x="0"/>
                  </a:lnTo>
                  <a:close/>
                </a:path>
                <a:path h="93750" w="1285000" fill="none">
                  <a:moveTo>
                    <a:pt y="93750" x="0"/>
                  </a:moveTo>
                  <a:lnTo>
                    <a:pt y="93750" x="1285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squar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Through innovation, improvement and other means, we continue to improve product functions, quality and other characteristics to meet consumer needs.</a:t>
              </a:r>
            </a:p>
          </p:txBody>
        </p:sp>
        <p:sp>
          <p:nvSpPr>
            <p:cNvPr name="SubTopic" id="164"/>
            <p:cNvSpPr/>
            <p:nvPr/>
          </p:nvSpPr>
          <p:spPr>
            <a:xfrm>
              <a:off y="3847753" x="4171166"/>
              <a:ext cy="93750" cx="1285000"/>
            </a:xfrm>
            <a:custGeom>
              <a:avLst/>
              <a:gdLst>
                <a:gd name="rtl" fmla="*/ 17500 w 1285000"/>
                <a:gd name="rtt" fmla="*/ 7375 h 93750"/>
                <a:gd name="rtr" fmla="*/ 1267500 w 1285000"/>
                <a:gd name="rtb" fmla="*/ 87375 h 93750"/>
              </a:gdLst>
              <a:ahLst/>
              <a:cxnLst/>
              <a:rect l="rtl" t="rtt" r="rtr" b="rtb"/>
              <a:pathLst>
                <a:path h="93750" stroke="false" w="1285000">
                  <a:moveTo>
                    <a:pt y="0" x="0"/>
                  </a:moveTo>
                  <a:lnTo>
                    <a:pt y="0" x="1285000"/>
                  </a:lnTo>
                  <a:lnTo>
                    <a:pt y="93750" x="1285000"/>
                  </a:lnTo>
                  <a:lnTo>
                    <a:pt y="93750" x="0"/>
                  </a:lnTo>
                  <a:lnTo>
                    <a:pt y="0" x="0"/>
                  </a:lnTo>
                  <a:close/>
                </a:path>
                <a:path h="93750" w="1285000" fill="none">
                  <a:moveTo>
                    <a:pt y="93750" x="0"/>
                  </a:moveTo>
                  <a:lnTo>
                    <a:pt y="93750" x="1285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squar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Determine strategies for product pricing, packaging, branding, etc. to provide support for product marketing.</a:t>
              </a:r>
            </a:p>
          </p:txBody>
        </p:sp>
        <p:sp>
          <p:nvSpPr>
            <p:cNvPr name="SubTopic" id="166"/>
            <p:cNvSpPr/>
            <p:nvPr/>
          </p:nvSpPr>
          <p:spPr>
            <a:xfrm>
              <a:off y="3965878" x="4046217"/>
              <a:ext cy="53750" cx="252500"/>
            </a:xfrm>
            <a:custGeom>
              <a:avLst/>
              <a:gdLst>
                <a:gd name="rtl" fmla="*/ 17500 w 252500"/>
                <a:gd name="rtt" fmla="*/ 7375 h 53750"/>
                <a:gd name="rtr" fmla="*/ 235000 w 252500"/>
                <a:gd name="rtb" fmla="*/ 47375 h 53750"/>
              </a:gdLst>
              <a:ahLst/>
              <a:cxnLst/>
              <a:rect l="rtl" t="rtt" r="rtr" b="rtb"/>
              <a:pathLst>
                <a:path h="53750" stroke="false" w="252500">
                  <a:moveTo>
                    <a:pt y="0" x="0"/>
                  </a:moveTo>
                  <a:lnTo>
                    <a:pt y="0" x="252500"/>
                  </a:lnTo>
                  <a:lnTo>
                    <a:pt y="53750" x="252500"/>
                  </a:lnTo>
                  <a:lnTo>
                    <a:pt y="53750" x="0"/>
                  </a:lnTo>
                  <a:lnTo>
                    <a:pt y="0" x="0"/>
                  </a:lnTo>
                  <a:close/>
                </a:path>
                <a:path h="53750" w="252500" fill="none">
                  <a:moveTo>
                    <a:pt y="53750" x="0"/>
                  </a:moveTo>
                  <a:lnTo>
                    <a:pt y="53750" x="2525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non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Price Strategy</a:t>
              </a:r>
            </a:p>
          </p:txBody>
        </p:sp>
        <p:sp>
          <p:nvSpPr>
            <p:cNvPr name="SubTopic" id="168"/>
            <p:cNvSpPr/>
            <p:nvPr/>
          </p:nvSpPr>
          <p:spPr>
            <a:xfrm>
              <a:off y="4044003" x="4171166"/>
              <a:ext cy="133750" cx="1285000"/>
            </a:xfrm>
            <a:custGeom>
              <a:avLst/>
              <a:gdLst>
                <a:gd name="rtl" fmla="*/ 17500 w 1285000"/>
                <a:gd name="rtt" fmla="*/ 7375 h 133750"/>
                <a:gd name="rtr" fmla="*/ 1267500 w 1285000"/>
                <a:gd name="rtb" fmla="*/ 127375 h 133750"/>
              </a:gdLst>
              <a:ahLst/>
              <a:cxnLst/>
              <a:rect l="rtl" t="rtt" r="rtr" b="rtb"/>
              <a:pathLst>
                <a:path h="133750" stroke="false" w="1285000">
                  <a:moveTo>
                    <a:pt y="0" x="0"/>
                  </a:moveTo>
                  <a:lnTo>
                    <a:pt y="0" x="1285000"/>
                  </a:lnTo>
                  <a:lnTo>
                    <a:pt y="133750" x="1285000"/>
                  </a:lnTo>
                  <a:lnTo>
                    <a:pt y="133750" x="0"/>
                  </a:lnTo>
                  <a:lnTo>
                    <a:pt y="0" x="0"/>
                  </a:lnTo>
                  <a:close/>
                </a:path>
                <a:path h="133750" w="1285000" fill="none">
                  <a:moveTo>
                    <a:pt y="133750" x="0"/>
                  </a:moveTo>
                  <a:lnTo>
                    <a:pt y="133750" x="1285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squar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Based on factors such as product cost, market demand, competitor prices, etc., determine appropriate pricing strategies, including high price, low price, and market pricing.</a:t>
              </a:r>
            </a:p>
          </p:txBody>
        </p:sp>
        <p:sp>
          <p:nvSpPr>
            <p:cNvPr name="SubTopic" id="170"/>
            <p:cNvSpPr/>
            <p:nvPr/>
          </p:nvSpPr>
          <p:spPr>
            <a:xfrm>
              <a:off y="4202128" x="4046217"/>
              <a:ext cy="53750" cx="290000"/>
            </a:xfrm>
            <a:custGeom>
              <a:avLst/>
              <a:gdLst>
                <a:gd name="rtl" fmla="*/ 17500 w 290000"/>
                <a:gd name="rtt" fmla="*/ 7375 h 53750"/>
                <a:gd name="rtr" fmla="*/ 272500 w 290000"/>
                <a:gd name="rtb" fmla="*/ 47375 h 53750"/>
              </a:gdLst>
              <a:ahLst/>
              <a:cxnLst/>
              <a:rect l="rtl" t="rtt" r="rtr" b="rtb"/>
              <a:pathLst>
                <a:path h="53750" stroke="false" w="290000">
                  <a:moveTo>
                    <a:pt y="0" x="0"/>
                  </a:moveTo>
                  <a:lnTo>
                    <a:pt y="0" x="290000"/>
                  </a:lnTo>
                  <a:lnTo>
                    <a:pt y="53750" x="290000"/>
                  </a:lnTo>
                  <a:lnTo>
                    <a:pt y="53750" x="0"/>
                  </a:lnTo>
                  <a:lnTo>
                    <a:pt y="0" x="0"/>
                  </a:lnTo>
                  <a:close/>
                </a:path>
                <a:path h="53750" w="290000" fill="none">
                  <a:moveTo>
                    <a:pt y="53750" x="0"/>
                  </a:moveTo>
                  <a:lnTo>
                    <a:pt y="53750" x="290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non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Channel strategy</a:t>
              </a:r>
            </a:p>
          </p:txBody>
        </p:sp>
        <p:sp>
          <p:nvSpPr>
            <p:cNvPr name="SubTopic" id="172"/>
            <p:cNvSpPr/>
            <p:nvPr/>
          </p:nvSpPr>
          <p:spPr>
            <a:xfrm>
              <a:off y="4280253" x="4171166"/>
              <a:ext cy="93750" cx="1285000"/>
            </a:xfrm>
            <a:custGeom>
              <a:avLst/>
              <a:gdLst>
                <a:gd name="rtl" fmla="*/ 17500 w 1285000"/>
                <a:gd name="rtt" fmla="*/ 7375 h 93750"/>
                <a:gd name="rtr" fmla="*/ 1267500 w 1285000"/>
                <a:gd name="rtb" fmla="*/ 87375 h 93750"/>
              </a:gdLst>
              <a:ahLst/>
              <a:cxnLst/>
              <a:rect l="rtl" t="rtt" r="rtr" b="rtb"/>
              <a:pathLst>
                <a:path h="93750" stroke="false" w="1285000">
                  <a:moveTo>
                    <a:pt y="0" x="0"/>
                  </a:moveTo>
                  <a:lnTo>
                    <a:pt y="0" x="1285000"/>
                  </a:lnTo>
                  <a:lnTo>
                    <a:pt y="93750" x="1285000"/>
                  </a:lnTo>
                  <a:lnTo>
                    <a:pt y="93750" x="0"/>
                  </a:lnTo>
                  <a:lnTo>
                    <a:pt y="0" x="0"/>
                  </a:lnTo>
                  <a:close/>
                </a:path>
                <a:path h="93750" w="1285000" fill="none">
                  <a:moveTo>
                    <a:pt y="93750" x="0"/>
                  </a:moveTo>
                  <a:lnTo>
                    <a:pt y="93750" x="1285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squar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Determine the selection, establishment and management of product sales channels to ensure that products can successfully reach target consumer groups.</a:t>
              </a:r>
            </a:p>
          </p:txBody>
        </p:sp>
        <p:sp>
          <p:nvSpPr>
            <p:cNvPr name="SubTopic" id="174"/>
            <p:cNvSpPr/>
            <p:nvPr/>
          </p:nvSpPr>
          <p:spPr>
            <a:xfrm>
              <a:off y="4398378" x="4171166"/>
              <a:ext cy="93750" cx="1285000"/>
            </a:xfrm>
            <a:custGeom>
              <a:avLst/>
              <a:gdLst>
                <a:gd name="rtl" fmla="*/ 17500 w 1285000"/>
                <a:gd name="rtt" fmla="*/ 7375 h 93750"/>
                <a:gd name="rtr" fmla="*/ 1267500 w 1285000"/>
                <a:gd name="rtb" fmla="*/ 87375 h 93750"/>
              </a:gdLst>
              <a:ahLst/>
              <a:cxnLst/>
              <a:rect l="rtl" t="rtt" r="rtr" b="rtb"/>
              <a:pathLst>
                <a:path h="93750" stroke="false" w="1285000">
                  <a:moveTo>
                    <a:pt y="0" x="0"/>
                  </a:moveTo>
                  <a:lnTo>
                    <a:pt y="0" x="1285000"/>
                  </a:lnTo>
                  <a:lnTo>
                    <a:pt y="93750" x="1285000"/>
                  </a:lnTo>
                  <a:lnTo>
                    <a:pt y="93750" x="0"/>
                  </a:lnTo>
                  <a:lnTo>
                    <a:pt y="0" x="0"/>
                  </a:lnTo>
                  <a:close/>
                </a:path>
                <a:path h="93750" w="1285000" fill="none">
                  <a:moveTo>
                    <a:pt y="93750" x="0"/>
                  </a:moveTo>
                  <a:lnTo>
                    <a:pt y="93750" x="1285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squar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Choose appropriate distribution channels and partners, strengthen channel management and marketing, and improve product sales capabilities.</a:t>
              </a:r>
            </a:p>
          </p:txBody>
        </p:sp>
        <p:sp>
          <p:nvSpPr>
            <p:cNvPr name="SubTopic" id="176"/>
            <p:cNvSpPr/>
            <p:nvPr/>
          </p:nvSpPr>
          <p:spPr>
            <a:xfrm>
              <a:off y="4516503" x="4046217"/>
              <a:ext cy="53750" cx="345000"/>
            </a:xfrm>
            <a:custGeom>
              <a:avLst/>
              <a:gdLst>
                <a:gd name="rtl" fmla="*/ 17500 w 345000"/>
                <a:gd name="rtt" fmla="*/ 7375 h 53750"/>
                <a:gd name="rtr" fmla="*/ 327500 w 345000"/>
                <a:gd name="rtb" fmla="*/ 47375 h 53750"/>
              </a:gdLst>
              <a:ahLst/>
              <a:cxnLst/>
              <a:rect l="rtl" t="rtt" r="rtr" b="rtb"/>
              <a:pathLst>
                <a:path h="53750" stroke="false" w="345000">
                  <a:moveTo>
                    <a:pt y="0" x="0"/>
                  </a:moveTo>
                  <a:lnTo>
                    <a:pt y="0" x="345000"/>
                  </a:lnTo>
                  <a:lnTo>
                    <a:pt y="53750" x="345000"/>
                  </a:lnTo>
                  <a:lnTo>
                    <a:pt y="53750" x="0"/>
                  </a:lnTo>
                  <a:lnTo>
                    <a:pt y="0" x="0"/>
                  </a:lnTo>
                  <a:close/>
                </a:path>
                <a:path h="53750" w="345000" fill="none">
                  <a:moveTo>
                    <a:pt y="53750" x="0"/>
                  </a:moveTo>
                  <a:lnTo>
                    <a:pt y="53750" x="345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non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Promotional strategy</a:t>
              </a:r>
            </a:p>
          </p:txBody>
        </p:sp>
        <p:sp>
          <p:nvSpPr>
            <p:cNvPr name="SubTopic" id="178"/>
            <p:cNvSpPr/>
            <p:nvPr/>
          </p:nvSpPr>
          <p:spPr>
            <a:xfrm>
              <a:off y="4594628" x="4171166"/>
              <a:ext cy="93750" cx="1285000"/>
            </a:xfrm>
            <a:custGeom>
              <a:avLst/>
              <a:gdLst>
                <a:gd name="rtl" fmla="*/ 17500 w 1285000"/>
                <a:gd name="rtt" fmla="*/ 7375 h 93750"/>
                <a:gd name="rtr" fmla="*/ 1267500 w 1285000"/>
                <a:gd name="rtb" fmla="*/ 87375 h 93750"/>
              </a:gdLst>
              <a:ahLst/>
              <a:cxnLst/>
              <a:rect l="rtl" t="rtt" r="rtr" b="rtb"/>
              <a:pathLst>
                <a:path h="93750" stroke="false" w="1285000">
                  <a:moveTo>
                    <a:pt y="0" x="0"/>
                  </a:moveTo>
                  <a:lnTo>
                    <a:pt y="0" x="1285000"/>
                  </a:lnTo>
                  <a:lnTo>
                    <a:pt y="93750" x="1285000"/>
                  </a:lnTo>
                  <a:lnTo>
                    <a:pt y="93750" x="0"/>
                  </a:lnTo>
                  <a:lnTo>
                    <a:pt y="0" x="0"/>
                  </a:lnTo>
                  <a:close/>
                </a:path>
                <a:path h="93750" w="1285000" fill="none">
                  <a:moveTo>
                    <a:pt y="93750" x="0"/>
                  </a:moveTo>
                  <a:lnTo>
                    <a:pt y="93750" x="1285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squar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Develop promotional plans, including advertising, promotional activities, promotional items, etc., to increase product sales and market share.</a:t>
              </a:r>
            </a:p>
          </p:txBody>
        </p:sp>
        <p:sp>
          <p:nvSpPr>
            <p:cNvPr name="SubTopic" id="180"/>
            <p:cNvSpPr/>
            <p:nvPr/>
          </p:nvSpPr>
          <p:spPr>
            <a:xfrm>
              <a:off y="4712753" x="4171166"/>
              <a:ext cy="93750" cx="1285000"/>
            </a:xfrm>
            <a:custGeom>
              <a:avLst/>
              <a:gdLst>
                <a:gd name="rtl" fmla="*/ 17500 w 1285000"/>
                <a:gd name="rtt" fmla="*/ 7375 h 93750"/>
                <a:gd name="rtr" fmla="*/ 1267500 w 1285000"/>
                <a:gd name="rtb" fmla="*/ 87375 h 93750"/>
              </a:gdLst>
              <a:ahLst/>
              <a:cxnLst/>
              <a:rect l="rtl" t="rtt" r="rtr" b="rtb"/>
              <a:pathLst>
                <a:path h="93750" stroke="false" w="1285000">
                  <a:moveTo>
                    <a:pt y="0" x="0"/>
                  </a:moveTo>
                  <a:lnTo>
                    <a:pt y="0" x="1285000"/>
                  </a:lnTo>
                  <a:lnTo>
                    <a:pt y="93750" x="1285000"/>
                  </a:lnTo>
                  <a:lnTo>
                    <a:pt y="93750" x="0"/>
                  </a:lnTo>
                  <a:lnTo>
                    <a:pt y="0" x="0"/>
                  </a:lnTo>
                  <a:close/>
                </a:path>
                <a:path h="93750" w="1285000" fill="none">
                  <a:moveTo>
                    <a:pt y="93750" x="0"/>
                  </a:moveTo>
                  <a:lnTo>
                    <a:pt y="93750" x="1285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squar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Use marketing tools, such as discounts, gifts, promotional draws, etc., to attract consumers to purchase and try products.</a:t>
              </a:r>
            </a:p>
          </p:txBody>
        </p:sp>
        <p:sp>
          <p:nvSpPr>
            <p:cNvPr name="SubTopic" id="184"/>
            <p:cNvSpPr/>
            <p:nvPr/>
          </p:nvSpPr>
          <p:spPr>
            <a:xfrm>
              <a:off y="5010878" x="3921267"/>
              <a:ext cy="93750" cx="1285000"/>
            </a:xfrm>
            <a:custGeom>
              <a:avLst/>
              <a:gdLst>
                <a:gd name="rtl" fmla="*/ 17500 w 1285000"/>
                <a:gd name="rtt" fmla="*/ 7375 h 93750"/>
                <a:gd name="rtr" fmla="*/ 1267500 w 1285000"/>
                <a:gd name="rtb" fmla="*/ 87375 h 93750"/>
              </a:gdLst>
              <a:ahLst/>
              <a:cxnLst/>
              <a:rect l="rtl" t="rtt" r="rtr" b="rtb"/>
              <a:pathLst>
                <a:path h="93750" stroke="false" w="1285000">
                  <a:moveTo>
                    <a:pt y="0" x="0"/>
                  </a:moveTo>
                  <a:lnTo>
                    <a:pt y="0" x="1285000"/>
                  </a:lnTo>
                  <a:lnTo>
                    <a:pt y="93750" x="1285000"/>
                  </a:lnTo>
                  <a:lnTo>
                    <a:pt y="93750" x="0"/>
                  </a:lnTo>
                  <a:lnTo>
                    <a:pt y="0" x="0"/>
                  </a:lnTo>
                  <a:close/>
                </a:path>
                <a:path h="93750" w="1285000" fill="none">
                  <a:moveTo>
                    <a:pt y="93750" x="0"/>
                  </a:moveTo>
                  <a:lnTo>
                    <a:pt y="93750" x="1285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squar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Translate marketing strategies into specific action plans and implement them into actual marketing and sales activities.</a:t>
              </a:r>
            </a:p>
          </p:txBody>
        </p:sp>
        <p:sp>
          <p:nvSpPr>
            <p:cNvPr name="SubTopic" id="186"/>
            <p:cNvSpPr/>
            <p:nvPr/>
          </p:nvSpPr>
          <p:spPr>
            <a:xfrm>
              <a:off y="5129003" x="4046217"/>
              <a:ext cy="53750" cx="262500"/>
            </a:xfrm>
            <a:custGeom>
              <a:avLst/>
              <a:gdLst>
                <a:gd name="rtl" fmla="*/ 17500 w 262500"/>
                <a:gd name="rtt" fmla="*/ 7375 h 53750"/>
                <a:gd name="rtr" fmla="*/ 245000 w 262500"/>
                <a:gd name="rtb" fmla="*/ 47375 h 53750"/>
              </a:gdLst>
              <a:ahLst/>
              <a:cxnLst/>
              <a:rect l="rtl" t="rtt" r="rtr" b="rtb"/>
              <a:pathLst>
                <a:path h="53750" stroke="false" w="262500">
                  <a:moveTo>
                    <a:pt y="0" x="0"/>
                  </a:moveTo>
                  <a:lnTo>
                    <a:pt y="0" x="262500"/>
                  </a:lnTo>
                  <a:lnTo>
                    <a:pt y="53750" x="262500"/>
                  </a:lnTo>
                  <a:lnTo>
                    <a:pt y="53750" x="0"/>
                  </a:lnTo>
                  <a:lnTo>
                    <a:pt y="0" x="0"/>
                  </a:lnTo>
                  <a:close/>
                </a:path>
                <a:path h="53750" w="262500" fill="none">
                  <a:moveTo>
                    <a:pt y="53750" x="0"/>
                  </a:moveTo>
                  <a:lnTo>
                    <a:pt y="53750" x="2625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non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Marketing Plan</a:t>
              </a:r>
            </a:p>
          </p:txBody>
        </p:sp>
        <p:sp>
          <p:nvSpPr>
            <p:cNvPr name="SubTopic" id="188"/>
            <p:cNvSpPr/>
            <p:nvPr/>
          </p:nvSpPr>
          <p:spPr>
            <a:xfrm>
              <a:off y="5207128" x="4171166"/>
              <a:ext cy="93750" cx="1285000"/>
            </a:xfrm>
            <a:custGeom>
              <a:avLst/>
              <a:gdLst>
                <a:gd name="rtl" fmla="*/ 17500 w 1285000"/>
                <a:gd name="rtt" fmla="*/ 7375 h 93750"/>
                <a:gd name="rtr" fmla="*/ 1267500 w 1285000"/>
                <a:gd name="rtb" fmla="*/ 87375 h 93750"/>
              </a:gdLst>
              <a:ahLst/>
              <a:cxnLst/>
              <a:rect l="rtl" t="rtt" r="rtr" b="rtb"/>
              <a:pathLst>
                <a:path h="93750" stroke="false" w="1285000">
                  <a:moveTo>
                    <a:pt y="0" x="0"/>
                  </a:moveTo>
                  <a:lnTo>
                    <a:pt y="0" x="1285000"/>
                  </a:lnTo>
                  <a:lnTo>
                    <a:pt y="93750" x="1285000"/>
                  </a:lnTo>
                  <a:lnTo>
                    <a:pt y="93750" x="0"/>
                  </a:lnTo>
                  <a:lnTo>
                    <a:pt y="0" x="0"/>
                  </a:lnTo>
                  <a:close/>
                </a:path>
                <a:path h="93750" w="1285000" fill="none">
                  <a:moveTo>
                    <a:pt y="93750" x="0"/>
                  </a:moveTo>
                  <a:lnTo>
                    <a:pt y="93750" x="1285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squar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Develop a detailed marketing plan, including the time, location, content, etc. of promotional activities to ensure the feasibility and effectiveness of implementation.</a:t>
              </a:r>
            </a:p>
          </p:txBody>
        </p:sp>
        <p:sp>
          <p:nvSpPr>
            <p:cNvPr name="SubTopic" id="190"/>
            <p:cNvSpPr/>
            <p:nvPr/>
          </p:nvSpPr>
          <p:spPr>
            <a:xfrm>
              <a:off y="5325253" x="4046217"/>
              <a:ext cy="53750" cx="272500"/>
            </a:xfrm>
            <a:custGeom>
              <a:avLst/>
              <a:gdLst>
                <a:gd name="rtl" fmla="*/ 17500 w 272500"/>
                <a:gd name="rtt" fmla="*/ 7375 h 53750"/>
                <a:gd name="rtr" fmla="*/ 255000 w 272500"/>
                <a:gd name="rtb" fmla="*/ 47375 h 53750"/>
              </a:gdLst>
              <a:ahLst/>
              <a:cxnLst/>
              <a:rect l="rtl" t="rtt" r="rtr" b="rtb"/>
              <a:pathLst>
                <a:path h="53750" stroke="false" w="272500">
                  <a:moveTo>
                    <a:pt y="0" x="0"/>
                  </a:moveTo>
                  <a:lnTo>
                    <a:pt y="0" x="272500"/>
                  </a:lnTo>
                  <a:lnTo>
                    <a:pt y="53750" x="272500"/>
                  </a:lnTo>
                  <a:lnTo>
                    <a:pt y="53750" x="0"/>
                  </a:lnTo>
                  <a:lnTo>
                    <a:pt y="0" x="0"/>
                  </a:lnTo>
                  <a:close/>
                </a:path>
                <a:path h="53750" w="272500" fill="none">
                  <a:moveTo>
                    <a:pt y="53750" x="0"/>
                  </a:moveTo>
                  <a:lnTo>
                    <a:pt y="53750" x="2725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non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promoting event</a:t>
              </a:r>
            </a:p>
          </p:txBody>
        </p:sp>
        <p:sp>
          <p:nvSpPr>
            <p:cNvPr name="SubTopic" id="192"/>
            <p:cNvSpPr/>
            <p:nvPr/>
          </p:nvSpPr>
          <p:spPr>
            <a:xfrm>
              <a:off y="5403378" x="4171166"/>
              <a:ext cy="93750" cx="1285000"/>
            </a:xfrm>
            <a:custGeom>
              <a:avLst/>
              <a:gdLst>
                <a:gd name="rtl" fmla="*/ 17500 w 1285000"/>
                <a:gd name="rtt" fmla="*/ 7375 h 93750"/>
                <a:gd name="rtr" fmla="*/ 1267500 w 1285000"/>
                <a:gd name="rtb" fmla="*/ 87375 h 93750"/>
              </a:gdLst>
              <a:ahLst/>
              <a:cxnLst/>
              <a:rect l="rtl" t="rtt" r="rtr" b="rtb"/>
              <a:pathLst>
                <a:path h="93750" stroke="false" w="1285000">
                  <a:moveTo>
                    <a:pt y="0" x="0"/>
                  </a:moveTo>
                  <a:lnTo>
                    <a:pt y="0" x="1285000"/>
                  </a:lnTo>
                  <a:lnTo>
                    <a:pt y="93750" x="1285000"/>
                  </a:lnTo>
                  <a:lnTo>
                    <a:pt y="93750" x="0"/>
                  </a:lnTo>
                  <a:lnTo>
                    <a:pt y="0" x="0"/>
                  </a:lnTo>
                  <a:close/>
                </a:path>
                <a:path h="93750" w="1285000" fill="none">
                  <a:moveTo>
                    <a:pt y="93750" x="0"/>
                  </a:moveTo>
                  <a:lnTo>
                    <a:pt y="93750" x="1285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squar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Use various advertising and promotional media, such as television, radio, the Internet, etc., to promote products.</a:t>
              </a:r>
            </a:p>
          </p:txBody>
        </p:sp>
        <p:sp>
          <p:nvSpPr>
            <p:cNvPr name="SubTopic" id="194"/>
            <p:cNvSpPr/>
            <p:nvPr/>
          </p:nvSpPr>
          <p:spPr>
            <a:xfrm>
              <a:off y="5521503" x="4171166"/>
              <a:ext cy="93750" cx="1285000"/>
            </a:xfrm>
            <a:custGeom>
              <a:avLst/>
              <a:gdLst>
                <a:gd name="rtl" fmla="*/ 17500 w 1285000"/>
                <a:gd name="rtt" fmla="*/ 7375 h 93750"/>
                <a:gd name="rtr" fmla="*/ 1267500 w 1285000"/>
                <a:gd name="rtb" fmla="*/ 87375 h 93750"/>
              </a:gdLst>
              <a:ahLst/>
              <a:cxnLst/>
              <a:rect l="rtl" t="rtt" r="rtr" b="rtb"/>
              <a:pathLst>
                <a:path h="93750" stroke="false" w="1285000">
                  <a:moveTo>
                    <a:pt y="0" x="0"/>
                  </a:moveTo>
                  <a:lnTo>
                    <a:pt y="0" x="1285000"/>
                  </a:lnTo>
                  <a:lnTo>
                    <a:pt y="93750" x="1285000"/>
                  </a:lnTo>
                  <a:lnTo>
                    <a:pt y="93750" x="0"/>
                  </a:lnTo>
                  <a:lnTo>
                    <a:pt y="0" x="0"/>
                  </a:lnTo>
                  <a:close/>
                </a:path>
                <a:path h="93750" w="1285000" fill="none">
                  <a:moveTo>
                    <a:pt y="93750" x="0"/>
                  </a:moveTo>
                  <a:lnTo>
                    <a:pt y="93750" x="1285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squar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Organize promotional activities, exhibitions, etc. to attract target consumers and increase product visibility and sales.</a:t>
              </a:r>
            </a:p>
          </p:txBody>
        </p:sp>
        <p:sp>
          <p:nvSpPr>
            <p:cNvPr name="SubTopic" id="196"/>
            <p:cNvSpPr/>
            <p:nvPr/>
          </p:nvSpPr>
          <p:spPr>
            <a:xfrm>
              <a:off y="5639628" x="4046217"/>
              <a:ext cy="53750" cx="320000"/>
            </a:xfrm>
            <a:custGeom>
              <a:avLst/>
              <a:gdLst>
                <a:gd name="rtl" fmla="*/ 17500 w 320000"/>
                <a:gd name="rtt" fmla="*/ 7375 h 53750"/>
                <a:gd name="rtr" fmla="*/ 302500 w 320000"/>
                <a:gd name="rtb" fmla="*/ 47375 h 53750"/>
              </a:gdLst>
              <a:ahLst/>
              <a:cxnLst/>
              <a:rect l="rtl" t="rtt" r="rtr" b="rtb"/>
              <a:pathLst>
                <a:path h="53750" stroke="false" w="320000">
                  <a:moveTo>
                    <a:pt y="0" x="0"/>
                  </a:moveTo>
                  <a:lnTo>
                    <a:pt y="0" x="320000"/>
                  </a:lnTo>
                  <a:lnTo>
                    <a:pt y="53750" x="320000"/>
                  </a:lnTo>
                  <a:lnTo>
                    <a:pt y="53750" x="0"/>
                  </a:lnTo>
                  <a:lnTo>
                    <a:pt y="0" x="0"/>
                  </a:lnTo>
                  <a:close/>
                </a:path>
                <a:path h="53750" w="320000" fill="none">
                  <a:moveTo>
                    <a:pt y="53750" x="0"/>
                  </a:moveTo>
                  <a:lnTo>
                    <a:pt y="53750" x="320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non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sales management</a:t>
              </a:r>
            </a:p>
          </p:txBody>
        </p:sp>
        <p:sp>
          <p:nvSpPr>
            <p:cNvPr name="SubTopic" id="198"/>
            <p:cNvSpPr/>
            <p:nvPr/>
          </p:nvSpPr>
          <p:spPr>
            <a:xfrm>
              <a:off y="5717753" x="4171166"/>
              <a:ext cy="93750" cx="1285000"/>
            </a:xfrm>
            <a:custGeom>
              <a:avLst/>
              <a:gdLst>
                <a:gd name="rtl" fmla="*/ 17500 w 1285000"/>
                <a:gd name="rtt" fmla="*/ 7375 h 93750"/>
                <a:gd name="rtr" fmla="*/ 1267500 w 1285000"/>
                <a:gd name="rtb" fmla="*/ 87375 h 93750"/>
              </a:gdLst>
              <a:ahLst/>
              <a:cxnLst/>
              <a:rect l="rtl" t="rtt" r="rtr" b="rtb"/>
              <a:pathLst>
                <a:path h="93750" stroke="false" w="1285000">
                  <a:moveTo>
                    <a:pt y="0" x="0"/>
                  </a:moveTo>
                  <a:lnTo>
                    <a:pt y="0" x="1285000"/>
                  </a:lnTo>
                  <a:lnTo>
                    <a:pt y="93750" x="1285000"/>
                  </a:lnTo>
                  <a:lnTo>
                    <a:pt y="93750" x="0"/>
                  </a:lnTo>
                  <a:lnTo>
                    <a:pt y="0" x="0"/>
                  </a:lnTo>
                  <a:close/>
                </a:path>
                <a:path h="93750" w="1285000" fill="none">
                  <a:moveTo>
                    <a:pt y="93750" x="0"/>
                  </a:moveTo>
                  <a:lnTo>
                    <a:pt y="93750" x="1285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squar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Establish a sound sales network and sales team to improve the professional level and comprehensive quality of sales staff.</a:t>
              </a:r>
            </a:p>
          </p:txBody>
        </p:sp>
        <p:sp>
          <p:nvSpPr>
            <p:cNvPr name="SubTopic" id="200"/>
            <p:cNvSpPr/>
            <p:nvPr/>
          </p:nvSpPr>
          <p:spPr>
            <a:xfrm>
              <a:off y="5835878" x="4171166"/>
              <a:ext cy="93750" cx="1285000"/>
            </a:xfrm>
            <a:custGeom>
              <a:avLst/>
              <a:gdLst>
                <a:gd name="rtl" fmla="*/ 17500 w 1285000"/>
                <a:gd name="rtt" fmla="*/ 7375 h 93750"/>
                <a:gd name="rtr" fmla="*/ 1267500 w 1285000"/>
                <a:gd name="rtb" fmla="*/ 87375 h 93750"/>
              </a:gdLst>
              <a:ahLst/>
              <a:cxnLst/>
              <a:rect l="rtl" t="rtt" r="rtr" b="rtb"/>
              <a:pathLst>
                <a:path h="93750" stroke="false" w="1285000">
                  <a:moveTo>
                    <a:pt y="0" x="0"/>
                  </a:moveTo>
                  <a:lnTo>
                    <a:pt y="0" x="1285000"/>
                  </a:lnTo>
                  <a:lnTo>
                    <a:pt y="93750" x="1285000"/>
                  </a:lnTo>
                  <a:lnTo>
                    <a:pt y="93750" x="0"/>
                  </a:lnTo>
                  <a:lnTo>
                    <a:pt y="0" x="0"/>
                  </a:lnTo>
                  <a:close/>
                </a:path>
                <a:path h="93750" w="1285000" fill="none">
                  <a:moveTo>
                    <a:pt y="93750" x="0"/>
                  </a:moveTo>
                  <a:lnTo>
                    <a:pt y="93750" x="1285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squar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Monitor and analyze sales situations, and adjust marketing strategies in a timely manner to achieve sales targets and increase market share.</a:t>
              </a:r>
            </a:p>
          </p:txBody>
        </p:sp>
        <p:sp>
          <p:nvSpPr>
            <p:cNvPr name="SubTopic" id="204"/>
            <p:cNvSpPr/>
            <p:nvPr/>
          </p:nvSpPr>
          <p:spPr>
            <a:xfrm>
              <a:off y="6134003" x="3921267"/>
              <a:ext cy="93750" cx="1285000"/>
            </a:xfrm>
            <a:custGeom>
              <a:avLst/>
              <a:gdLst>
                <a:gd name="rtl" fmla="*/ 17500 w 1285000"/>
                <a:gd name="rtt" fmla="*/ 7375 h 93750"/>
                <a:gd name="rtr" fmla="*/ 1267500 w 1285000"/>
                <a:gd name="rtb" fmla="*/ 87375 h 93750"/>
              </a:gdLst>
              <a:ahLst/>
              <a:cxnLst/>
              <a:rect l="rtl" t="rtt" r="rtr" b="rtb"/>
              <a:pathLst>
                <a:path h="93750" stroke="false" w="1285000">
                  <a:moveTo>
                    <a:pt y="0" x="0"/>
                  </a:moveTo>
                  <a:lnTo>
                    <a:pt y="0" x="1285000"/>
                  </a:lnTo>
                  <a:lnTo>
                    <a:pt y="93750" x="1285000"/>
                  </a:lnTo>
                  <a:lnTo>
                    <a:pt y="93750" x="0"/>
                  </a:lnTo>
                  <a:lnTo>
                    <a:pt y="0" x="0"/>
                  </a:lnTo>
                  <a:close/>
                </a:path>
                <a:path h="93750" w="1285000" fill="none">
                  <a:moveTo>
                    <a:pt y="93750" x="0"/>
                  </a:moveTo>
                  <a:lnTo>
                    <a:pt y="93750" x="1285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squar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Evaluate and analyze the effectiveness of marketing activities, check whether expected goals are achieved, and make improvements to deficiencies.</a:t>
              </a:r>
            </a:p>
          </p:txBody>
        </p:sp>
        <p:sp>
          <p:nvSpPr>
            <p:cNvPr name="SubTopic" id="206"/>
            <p:cNvSpPr/>
            <p:nvPr/>
          </p:nvSpPr>
          <p:spPr>
            <a:xfrm>
              <a:off y="6252128" x="4046217"/>
              <a:ext cy="53750" cx="252500"/>
            </a:xfrm>
            <a:custGeom>
              <a:avLst/>
              <a:gdLst>
                <a:gd name="rtl" fmla="*/ 17500 w 252500"/>
                <a:gd name="rtt" fmla="*/ 7375 h 53750"/>
                <a:gd name="rtr" fmla="*/ 235000 w 252500"/>
                <a:gd name="rtb" fmla="*/ 47375 h 53750"/>
              </a:gdLst>
              <a:ahLst/>
              <a:cxnLst/>
              <a:rect l="rtl" t="rtt" r="rtr" b="rtb"/>
              <a:pathLst>
                <a:path h="53750" stroke="false" w="252500">
                  <a:moveTo>
                    <a:pt y="0" x="0"/>
                  </a:moveTo>
                  <a:lnTo>
                    <a:pt y="0" x="252500"/>
                  </a:lnTo>
                  <a:lnTo>
                    <a:pt y="53750" x="252500"/>
                  </a:lnTo>
                  <a:lnTo>
                    <a:pt y="53750" x="0"/>
                  </a:lnTo>
                  <a:lnTo>
                    <a:pt y="0" x="0"/>
                  </a:lnTo>
                  <a:close/>
                </a:path>
                <a:path h="53750" w="252500" fill="none">
                  <a:moveTo>
                    <a:pt y="53750" x="0"/>
                  </a:moveTo>
                  <a:lnTo>
                    <a:pt y="53750" x="2525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non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sales analysis</a:t>
              </a:r>
            </a:p>
          </p:txBody>
        </p:sp>
        <p:sp>
          <p:nvSpPr>
            <p:cNvPr name="SubTopic" id="208"/>
            <p:cNvSpPr/>
            <p:nvPr/>
          </p:nvSpPr>
          <p:spPr>
            <a:xfrm>
              <a:off y="6330253" x="4171166"/>
              <a:ext cy="93750" cx="1285000"/>
            </a:xfrm>
            <a:custGeom>
              <a:avLst/>
              <a:gdLst>
                <a:gd name="rtl" fmla="*/ 17500 w 1285000"/>
                <a:gd name="rtt" fmla="*/ 7375 h 93750"/>
                <a:gd name="rtr" fmla="*/ 1267500 w 1285000"/>
                <a:gd name="rtb" fmla="*/ 87375 h 93750"/>
              </a:gdLst>
              <a:ahLst/>
              <a:cxnLst/>
              <a:rect l="rtl" t="rtt" r="rtr" b="rtb"/>
              <a:pathLst>
                <a:path h="93750" stroke="false" w="1285000">
                  <a:moveTo>
                    <a:pt y="0" x="0"/>
                  </a:moveTo>
                  <a:lnTo>
                    <a:pt y="0" x="1285000"/>
                  </a:lnTo>
                  <a:lnTo>
                    <a:pt y="93750" x="1285000"/>
                  </a:lnTo>
                  <a:lnTo>
                    <a:pt y="93750" x="0"/>
                  </a:lnTo>
                  <a:lnTo>
                    <a:pt y="0" x="0"/>
                  </a:lnTo>
                  <a:close/>
                </a:path>
                <a:path h="93750" w="1285000" fill="none">
                  <a:moveTo>
                    <a:pt y="93750" x="0"/>
                  </a:moveTo>
                  <a:lnTo>
                    <a:pt y="93750" x="1285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squar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Conduct detailed analysis of sales data and sales conditions to understand sales, market share, sales channels, etc.</a:t>
              </a:r>
            </a:p>
          </p:txBody>
        </p:sp>
        <p:sp>
          <p:nvSpPr>
            <p:cNvPr name="SubTopic" id="210"/>
            <p:cNvSpPr/>
            <p:nvPr/>
          </p:nvSpPr>
          <p:spPr>
            <a:xfrm>
              <a:off y="6448378" x="4171166"/>
              <a:ext cy="93750" cx="1285000"/>
            </a:xfrm>
            <a:custGeom>
              <a:avLst/>
              <a:gdLst>
                <a:gd name="rtl" fmla="*/ 17500 w 1285000"/>
                <a:gd name="rtt" fmla="*/ 7375 h 93750"/>
                <a:gd name="rtr" fmla="*/ 1267500 w 1285000"/>
                <a:gd name="rtb" fmla="*/ 87375 h 93750"/>
              </a:gdLst>
              <a:ahLst/>
              <a:cxnLst/>
              <a:rect l="rtl" t="rtt" r="rtr" b="rtb"/>
              <a:pathLst>
                <a:path h="93750" stroke="false" w="1285000">
                  <a:moveTo>
                    <a:pt y="0" x="0"/>
                  </a:moveTo>
                  <a:lnTo>
                    <a:pt y="0" x="1285000"/>
                  </a:lnTo>
                  <a:lnTo>
                    <a:pt y="93750" x="1285000"/>
                  </a:lnTo>
                  <a:lnTo>
                    <a:pt y="93750" x="0"/>
                  </a:lnTo>
                  <a:lnTo>
                    <a:pt y="0" x="0"/>
                  </a:lnTo>
                  <a:close/>
                </a:path>
                <a:path h="93750" w="1285000" fill="none">
                  <a:moveTo>
                    <a:pt y="93750" x="0"/>
                  </a:moveTo>
                  <a:lnTo>
                    <a:pt y="93750" x="1285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squar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Compare sales targets and actual sales, find gaps, and analyze the reasons to provide a basis for adjusting marketing strategies.</a:t>
              </a:r>
            </a:p>
          </p:txBody>
        </p:sp>
        <p:sp>
          <p:nvSpPr>
            <p:cNvPr name="SubTopic" id="212"/>
            <p:cNvSpPr/>
            <p:nvPr/>
          </p:nvSpPr>
          <p:spPr>
            <a:xfrm>
              <a:off y="6566503" x="4046217"/>
              <a:ext cy="53750" cx="327500"/>
            </a:xfrm>
            <a:custGeom>
              <a:avLst/>
              <a:gdLst>
                <a:gd name="rtl" fmla="*/ 17500 w 327500"/>
                <a:gd name="rtt" fmla="*/ 7375 h 53750"/>
                <a:gd name="rtr" fmla="*/ 310000 w 327500"/>
                <a:gd name="rtb" fmla="*/ 47375 h 53750"/>
              </a:gdLst>
              <a:ahLst/>
              <a:cxnLst/>
              <a:rect l="rtl" t="rtt" r="rtr" b="rtb"/>
              <a:pathLst>
                <a:path h="53750" stroke="false" w="327500">
                  <a:moveTo>
                    <a:pt y="0" x="0"/>
                  </a:moveTo>
                  <a:lnTo>
                    <a:pt y="0" x="327500"/>
                  </a:lnTo>
                  <a:lnTo>
                    <a:pt y="53750" x="327500"/>
                  </a:lnTo>
                  <a:lnTo>
                    <a:pt y="53750" x="0"/>
                  </a:lnTo>
                  <a:lnTo>
                    <a:pt y="0" x="0"/>
                  </a:lnTo>
                  <a:close/>
                </a:path>
                <a:path h="53750" w="327500" fill="none">
                  <a:moveTo>
                    <a:pt y="53750" x="0"/>
                  </a:moveTo>
                  <a:lnTo>
                    <a:pt y="53750" x="3275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non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consumer feedback</a:t>
              </a:r>
            </a:p>
          </p:txBody>
        </p:sp>
        <p:sp>
          <p:nvSpPr>
            <p:cNvPr name="SubTopic" id="214"/>
            <p:cNvSpPr/>
            <p:nvPr/>
          </p:nvSpPr>
          <p:spPr>
            <a:xfrm>
              <a:off y="6644628" x="4171166"/>
              <a:ext cy="93750" cx="1285000"/>
            </a:xfrm>
            <a:custGeom>
              <a:avLst/>
              <a:gdLst>
                <a:gd name="rtl" fmla="*/ 17500 w 1285000"/>
                <a:gd name="rtt" fmla="*/ 7375 h 93750"/>
                <a:gd name="rtr" fmla="*/ 1267500 w 1285000"/>
                <a:gd name="rtb" fmla="*/ 87375 h 93750"/>
              </a:gdLst>
              <a:ahLst/>
              <a:cxnLst/>
              <a:rect l="rtl" t="rtt" r="rtr" b="rtb"/>
              <a:pathLst>
                <a:path h="93750" stroke="false" w="1285000">
                  <a:moveTo>
                    <a:pt y="0" x="0"/>
                  </a:moveTo>
                  <a:lnTo>
                    <a:pt y="0" x="1285000"/>
                  </a:lnTo>
                  <a:lnTo>
                    <a:pt y="93750" x="1285000"/>
                  </a:lnTo>
                  <a:lnTo>
                    <a:pt y="93750" x="0"/>
                  </a:lnTo>
                  <a:lnTo>
                    <a:pt y="0" x="0"/>
                  </a:lnTo>
                  <a:close/>
                </a:path>
                <a:path h="93750" w="1285000" fill="none">
                  <a:moveTo>
                    <a:pt y="93750" x="0"/>
                  </a:moveTo>
                  <a:lnTo>
                    <a:pt y="93750" x="1285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squar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Collect consumer feedback on products and services, and understand consumer satisfaction, changes in demand, etc.</a:t>
              </a:r>
            </a:p>
          </p:txBody>
        </p:sp>
        <p:sp>
          <p:nvSpPr>
            <p:cNvPr name="SubTopic" id="216"/>
            <p:cNvSpPr/>
            <p:nvPr/>
          </p:nvSpPr>
          <p:spPr>
            <a:xfrm>
              <a:off y="6762753" x="4171166"/>
              <a:ext cy="93750" cx="1285000"/>
            </a:xfrm>
            <a:custGeom>
              <a:avLst/>
              <a:gdLst>
                <a:gd name="rtl" fmla="*/ 17500 w 1285000"/>
                <a:gd name="rtt" fmla="*/ 7375 h 93750"/>
                <a:gd name="rtr" fmla="*/ 1267500 w 1285000"/>
                <a:gd name="rtb" fmla="*/ 87375 h 93750"/>
              </a:gdLst>
              <a:ahLst/>
              <a:cxnLst/>
              <a:rect l="rtl" t="rtt" r="rtr" b="rtb"/>
              <a:pathLst>
                <a:path h="93750" stroke="false" w="1285000">
                  <a:moveTo>
                    <a:pt y="0" x="0"/>
                  </a:moveTo>
                  <a:lnTo>
                    <a:pt y="0" x="1285000"/>
                  </a:lnTo>
                  <a:lnTo>
                    <a:pt y="93750" x="1285000"/>
                  </a:lnTo>
                  <a:lnTo>
                    <a:pt y="93750" x="0"/>
                  </a:lnTo>
                  <a:lnTo>
                    <a:pt y="0" x="0"/>
                  </a:lnTo>
                  <a:close/>
                </a:path>
                <a:path h="93750" w="1285000" fill="none">
                  <a:moveTo>
                    <a:pt y="93750" x="0"/>
                  </a:moveTo>
                  <a:lnTo>
                    <a:pt y="93750" x="1285000"/>
                  </a:lnTo>
                </a:path>
              </a:pathLst>
            </a:custGeom>
            <a:noFill/>
            <a:ln w="2500" cap="rnd">
              <a:solidFill>
                <a:srgbClr val="FFFFFF"/>
              </a:solidFill>
              <a:round/>
            </a:ln>
          </p:spPr>
          <p:txBody>
            <a:bodyPr rtlCol="0" lIns="0" anchor="ctr" rIns="0" tIns="0" wrap="square" bIns="11000"/>
            <a:lstStyle/>
            <a:p>
              <a:pPr algn="ctr">
                <a:lnSpc>
                  <a:spcPct val="100000"/>
                </a:lnSpc>
              </a:pPr>
              <a:r>
                <a:rPr sz="250">
                  <a:solidFill>
                    <a:srgbClr val="FFFFFF"/>
                  </a:solidFill>
                  <a:latin typeface="Arial"/>
                </a:rPr>
                <a:t>Based on consumer feedback, improve product and service quality, enhance brand image and market competitiveness.</a:t>
              </a:r>
            </a:p>
          </p:txBody>
        </p:sp>
        <p:sp>
          <p:nvSpPr>
            <p:cNvPr name="MainTopic" id="102"/>
            <p:cNvSpPr/>
            <p:nvPr/>
          </p:nvSpPr>
          <p:spPr>
            <a:xfrm>
              <a:off y="294628" x="3796317"/>
              <a:ext cy="97500" cx="312500"/>
            </a:xfrm>
            <a:custGeom>
              <a:avLst/>
              <a:gdLst>
                <a:gd name="rtl" fmla="*/ 43250 w 312500"/>
                <a:gd name="rtt" fmla="*/ 20750 h 97500"/>
                <a:gd name="rtr" fmla="*/ 270750 w 312500"/>
                <a:gd name="rtb" fmla="*/ 78250 h 97500"/>
              </a:gdLst>
              <a:ahLst/>
              <a:cxnLst/>
              <a:rect l="rtl" t="rtt" r="rtr" b="rtb"/>
              <a:pathLst>
                <a:path h="97500" w="312500">
                  <a:moveTo>
                    <a:pt y="0" x="0"/>
                  </a:moveTo>
                  <a:lnTo>
                    <a:pt y="0" x="312500"/>
                  </a:lnTo>
                  <a:lnTo>
                    <a:pt y="97500" x="312500"/>
                  </a:lnTo>
                  <a:lnTo>
                    <a:pt y="97500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A284DD"/>
            </a:solidFill>
            <a:ln w="2500" cap="rnd">
              <a:solidFill>
                <a:srgbClr val="A284DD"/>
              </a:solidFill>
              <a:round/>
            </a:ln>
          </p:spPr>
          <p:txBody>
            <a:bodyPr rtlCol="0" lIns="0" anchor="ctr" rIns="0" tIns="0" wrap="none" bIns="11000"/>
            <a:lstStyle/>
            <a:p>
              <a:pPr algn="ctr">
                <a:lnSpc>
                  <a:spcPct val="100000"/>
                </a:lnSpc>
              </a:pPr>
              <a:r>
                <a:rPr sz="350" b="1">
                  <a:solidFill>
                    <a:srgbClr val="454545"/>
                  </a:solidFill>
                  <a:latin typeface="Arial"/>
                </a:rPr>
                <a:t>Overview</a:t>
              </a:r>
            </a:p>
          </p:txBody>
        </p:sp>
        <p:sp>
          <p:nvSpPr>
            <p:cNvPr name="MainTopic" id="106"/>
            <p:cNvSpPr/>
            <p:nvPr/>
          </p:nvSpPr>
          <p:spPr>
            <a:xfrm>
              <a:off y="592753" x="3796317"/>
              <a:ext cy="97500" cx="475000"/>
            </a:xfrm>
            <a:custGeom>
              <a:avLst/>
              <a:gdLst>
                <a:gd name="rtl" fmla="*/ 43250 w 475000"/>
                <a:gd name="rtt" fmla="*/ 20750 h 97500"/>
                <a:gd name="rtr" fmla="*/ 433250 w 475000"/>
                <a:gd name="rtb" fmla="*/ 78250 h 97500"/>
              </a:gdLst>
              <a:ahLst/>
              <a:cxnLst/>
              <a:rect l="rtl" t="rtt" r="rtr" b="rtb"/>
              <a:pathLst>
                <a:path h="97500" w="475000">
                  <a:moveTo>
                    <a:pt y="0" x="0"/>
                  </a:moveTo>
                  <a:lnTo>
                    <a:pt y="0" x="475000"/>
                  </a:lnTo>
                  <a:lnTo>
                    <a:pt y="97500" x="475000"/>
                  </a:lnTo>
                  <a:lnTo>
                    <a:pt y="97500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F78181"/>
            </a:solidFill>
            <a:ln w="2500" cap="rnd">
              <a:solidFill>
                <a:srgbClr val="F78181"/>
              </a:solidFill>
              <a:round/>
            </a:ln>
          </p:spPr>
          <p:txBody>
            <a:bodyPr rtlCol="0" lIns="0" anchor="ctr" rIns="0" tIns="0" wrap="none" bIns="11000"/>
            <a:lstStyle/>
            <a:p>
              <a:pPr algn="ctr">
                <a:lnSpc>
                  <a:spcPct val="100000"/>
                </a:lnSpc>
              </a:pPr>
              <a:r>
                <a:rPr sz="350" b="1">
                  <a:solidFill>
                    <a:srgbClr val="454545"/>
                  </a:solidFill>
                  <a:latin typeface="Arial"/>
                </a:rPr>
                <a:t>market research</a:t>
              </a:r>
            </a:p>
          </p:txBody>
        </p:sp>
        <p:sp>
          <p:nvSpPr>
            <p:cNvPr name="MainTopic" id="124"/>
            <p:cNvSpPr/>
            <p:nvPr/>
          </p:nvSpPr>
          <p:spPr>
            <a:xfrm>
              <a:off y="1597753" x="3796317"/>
              <a:ext cy="97500" cx="415000"/>
            </a:xfrm>
            <a:custGeom>
              <a:avLst/>
              <a:gdLst>
                <a:gd name="rtl" fmla="*/ 43250 w 415000"/>
                <a:gd name="rtt" fmla="*/ 20750 h 97500"/>
                <a:gd name="rtr" fmla="*/ 373250 w 415000"/>
                <a:gd name="rtb" fmla="*/ 78250 h 97500"/>
              </a:gdLst>
              <a:ahLst/>
              <a:cxnLst/>
              <a:rect l="rtl" t="rtt" r="rtr" b="rtb"/>
              <a:pathLst>
                <a:path h="97500" w="415000">
                  <a:moveTo>
                    <a:pt y="0" x="0"/>
                  </a:moveTo>
                  <a:lnTo>
                    <a:pt y="0" x="415000"/>
                  </a:lnTo>
                  <a:lnTo>
                    <a:pt y="97500" x="415000"/>
                  </a:lnTo>
                  <a:lnTo>
                    <a:pt y="97500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A3CF"/>
            </a:solidFill>
            <a:ln w="2500" cap="rnd">
              <a:solidFill>
                <a:srgbClr val="DDA3CF"/>
              </a:solidFill>
              <a:round/>
            </a:ln>
          </p:spPr>
          <p:txBody>
            <a:bodyPr rtlCol="0" lIns="0" anchor="ctr" rIns="0" tIns="0" wrap="none" bIns="11000"/>
            <a:lstStyle/>
            <a:p>
              <a:pPr algn="ctr">
                <a:lnSpc>
                  <a:spcPct val="100000"/>
                </a:lnSpc>
              </a:pPr>
              <a:r>
                <a:rPr sz="350" b="1">
                  <a:solidFill>
                    <a:srgbClr val="454545"/>
                  </a:solidFill>
                  <a:latin typeface="Arial"/>
                </a:rPr>
                <a:t>Target setting</a:t>
              </a:r>
            </a:p>
          </p:txBody>
        </p:sp>
        <p:sp>
          <p:nvSpPr>
            <p:cNvPr name="MainTopic" id="140"/>
            <p:cNvSpPr/>
            <p:nvPr/>
          </p:nvSpPr>
          <p:spPr>
            <a:xfrm>
              <a:off y="2484628" x="3796317"/>
              <a:ext cy="97500" cx="560000"/>
            </a:xfrm>
            <a:custGeom>
              <a:avLst/>
              <a:gdLst>
                <a:gd name="rtl" fmla="*/ 43250 w 560000"/>
                <a:gd name="rtt" fmla="*/ 20750 h 97500"/>
                <a:gd name="rtr" fmla="*/ 518250 w 560000"/>
                <a:gd name="rtb" fmla="*/ 78250 h 97500"/>
              </a:gdLst>
              <a:ahLst/>
              <a:cxnLst/>
              <a:rect l="rtl" t="rtt" r="rtr" b="rtb"/>
              <a:pathLst>
                <a:path h="97500" w="560000">
                  <a:moveTo>
                    <a:pt y="0" x="0"/>
                  </a:moveTo>
                  <a:lnTo>
                    <a:pt y="0" x="560000"/>
                  </a:lnTo>
                  <a:lnTo>
                    <a:pt y="97500" x="560000"/>
                  </a:lnTo>
                  <a:lnTo>
                    <a:pt y="97500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FEE3EF"/>
            </a:solidFill>
            <a:ln w="2500" cap="rnd">
              <a:solidFill>
                <a:srgbClr val="FEE3EF"/>
              </a:solidFill>
              <a:round/>
            </a:ln>
          </p:spPr>
          <p:txBody>
            <a:bodyPr rtlCol="0" lIns="0" anchor="ctr" rIns="0" tIns="0" wrap="none" bIns="11000"/>
            <a:lstStyle/>
            <a:p>
              <a:pPr algn="ctr">
                <a:lnSpc>
                  <a:spcPct val="100000"/>
                </a:lnSpc>
              </a:pPr>
              <a:r>
                <a:rPr sz="350" b="1">
                  <a:solidFill>
                    <a:srgbClr val="454545"/>
                  </a:solidFill>
                  <a:latin typeface="Arial"/>
                </a:rPr>
                <a:t>Positioning strategy</a:t>
              </a:r>
            </a:p>
          </p:txBody>
        </p:sp>
        <p:sp>
          <p:nvSpPr>
            <p:cNvPr name="MainTopic" id="156"/>
            <p:cNvSpPr/>
            <p:nvPr/>
          </p:nvSpPr>
          <p:spPr>
            <a:xfrm>
              <a:off y="3371503" x="3796317"/>
              <a:ext cy="97500" cx="530000"/>
            </a:xfrm>
            <a:custGeom>
              <a:avLst/>
              <a:gdLst>
                <a:gd name="rtl" fmla="*/ 43250 w 530000"/>
                <a:gd name="rtt" fmla="*/ 20750 h 97500"/>
                <a:gd name="rtr" fmla="*/ 488250 w 530000"/>
                <a:gd name="rtb" fmla="*/ 78250 h 97500"/>
              </a:gdLst>
              <a:ahLst/>
              <a:cxnLst/>
              <a:rect l="rtl" t="rtt" r="rtr" b="rtb"/>
              <a:pathLst>
                <a:path h="97500" w="530000">
                  <a:moveTo>
                    <a:pt y="0" x="0"/>
                  </a:moveTo>
                  <a:lnTo>
                    <a:pt y="0" x="530000"/>
                  </a:lnTo>
                  <a:lnTo>
                    <a:pt y="97500" x="530000"/>
                  </a:lnTo>
                  <a:lnTo>
                    <a:pt y="97500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FECDE4"/>
            </a:solidFill>
            <a:ln w="2500" cap="rnd">
              <a:solidFill>
                <a:srgbClr val="FECDE4"/>
              </a:solidFill>
              <a:round/>
            </a:ln>
          </p:spPr>
          <p:txBody>
            <a:bodyPr rtlCol="0" lIns="0" anchor="ctr" rIns="0" tIns="0" wrap="none" bIns="11000"/>
            <a:lstStyle/>
            <a:p>
              <a:pPr algn="ctr">
                <a:lnSpc>
                  <a:spcPct val="100000"/>
                </a:lnSpc>
              </a:pPr>
              <a:r>
                <a:rPr sz="350" b="1">
                  <a:solidFill>
                    <a:srgbClr val="454545"/>
                  </a:solidFill>
                  <a:latin typeface="Arial"/>
                </a:rPr>
                <a:t>Marketing strategy</a:t>
              </a:r>
            </a:p>
          </p:txBody>
        </p:sp>
        <p:sp>
          <p:nvSpPr>
            <p:cNvPr name="MainTopic" id="182"/>
            <p:cNvSpPr/>
            <p:nvPr/>
          </p:nvSpPr>
          <p:spPr>
            <a:xfrm>
              <a:off y="4889003" x="3796317"/>
              <a:ext cy="97500" cx="695000"/>
            </a:xfrm>
            <a:custGeom>
              <a:avLst/>
              <a:gdLst>
                <a:gd name="rtl" fmla="*/ 43250 w 695000"/>
                <a:gd name="rtt" fmla="*/ 20750 h 97500"/>
                <a:gd name="rtr" fmla="*/ 653250 w 695000"/>
                <a:gd name="rtb" fmla="*/ 78250 h 97500"/>
              </a:gdLst>
              <a:ahLst/>
              <a:cxnLst/>
              <a:rect l="rtl" t="rtt" r="rtr" b="rtb"/>
              <a:pathLst>
                <a:path h="97500" w="695000">
                  <a:moveTo>
                    <a:pt y="0" x="0"/>
                  </a:moveTo>
                  <a:lnTo>
                    <a:pt y="0" x="695000"/>
                  </a:lnTo>
                  <a:lnTo>
                    <a:pt y="97500" x="695000"/>
                  </a:lnTo>
                  <a:lnTo>
                    <a:pt y="97500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FFDEAD"/>
            </a:solidFill>
            <a:ln w="2500" cap="rnd">
              <a:solidFill>
                <a:srgbClr val="FFDEAD"/>
              </a:solidFill>
              <a:round/>
            </a:ln>
          </p:spPr>
          <p:txBody>
            <a:bodyPr rtlCol="0" lIns="0" anchor="ctr" rIns="0" tIns="0" wrap="none" bIns="11000"/>
            <a:lstStyle/>
            <a:p>
              <a:pPr algn="ctr">
                <a:lnSpc>
                  <a:spcPct val="100000"/>
                </a:lnSpc>
              </a:pPr>
              <a:r>
                <a:rPr sz="350" b="1">
                  <a:solidFill>
                    <a:srgbClr val="454545"/>
                  </a:solidFill>
                  <a:latin typeface="Arial"/>
                </a:rPr>
                <a:t>Marketing implementation</a:t>
              </a:r>
            </a:p>
          </p:txBody>
        </p:sp>
        <p:sp>
          <p:nvSpPr>
            <p:cNvPr name="MainTopic" id="202"/>
            <p:cNvSpPr/>
            <p:nvPr/>
          </p:nvSpPr>
          <p:spPr>
            <a:xfrm>
              <a:off y="6012128" x="3796317"/>
              <a:ext cy="97500" cx="580000"/>
            </a:xfrm>
            <a:custGeom>
              <a:avLst/>
              <a:gdLst>
                <a:gd name="rtl" fmla="*/ 43250 w 580000"/>
                <a:gd name="rtt" fmla="*/ 20750 h 97500"/>
                <a:gd name="rtr" fmla="*/ 538250 w 580000"/>
                <a:gd name="rtb" fmla="*/ 78250 h 97500"/>
              </a:gdLst>
              <a:ahLst/>
              <a:cxnLst/>
              <a:rect l="rtl" t="rtt" r="rtr" b="rtb"/>
              <a:pathLst>
                <a:path h="97500" w="580000">
                  <a:moveTo>
                    <a:pt y="0" x="0"/>
                  </a:moveTo>
                  <a:lnTo>
                    <a:pt y="0" x="580000"/>
                  </a:lnTo>
                  <a:lnTo>
                    <a:pt y="97500" x="580000"/>
                  </a:lnTo>
                  <a:lnTo>
                    <a:pt y="97500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F6BFBC"/>
            </a:solidFill>
            <a:ln w="2500" cap="rnd">
              <a:solidFill>
                <a:srgbClr val="F6BFBC"/>
              </a:solidFill>
              <a:round/>
            </a:ln>
          </p:spPr>
          <p:txBody>
            <a:bodyPr rtlCol="0" lIns="0" anchor="ctr" rIns="0" tIns="0" wrap="none" bIns="11000"/>
            <a:lstStyle/>
            <a:p>
              <a:pPr algn="ctr">
                <a:lnSpc>
                  <a:spcPct val="100000"/>
                </a:lnSpc>
              </a:pPr>
              <a:r>
                <a:rPr sz="350" b="1">
                  <a:solidFill>
                    <a:srgbClr val="454545"/>
                  </a:solidFill>
                  <a:latin typeface="Arial"/>
                </a:rPr>
                <a:t>marketing evaluation</a:t>
              </a:r>
            </a:p>
          </p:txBody>
        </p:sp>
        <p:sp>
          <p:nvSpPr>
            <p:cNvPr name="MainIdea" id="101"/>
            <p:cNvSpPr/>
            <p:nvPr/>
          </p:nvSpPr>
          <p:spPr>
            <a:xfrm>
              <a:off y="57128" x="3582816"/>
              <a:ext cy="155000" cx="690000"/>
            </a:xfrm>
            <a:custGeom>
              <a:avLst/>
              <a:gdLst>
                <a:gd name="rtl" fmla="*/ 50750 w 690000"/>
                <a:gd name="rtt" fmla="*/ 40750 h 155000"/>
                <a:gd name="rtr" fmla="*/ 640750 w 690000"/>
                <a:gd name="rtb" fmla="*/ 115750 h 155000"/>
              </a:gdLst>
              <a:ahLst/>
              <a:cxnLst/>
              <a:rect l="rtl" t="rtt" r="rtr" b="rtb"/>
              <a:pathLst>
                <a:path h="155000" w="690000">
                  <a:moveTo>
                    <a:pt y="0" x="10000"/>
                  </a:moveTo>
                  <a:lnTo>
                    <a:pt y="0" x="680000"/>
                  </a:lnTo>
                  <a:cubicBezTo>
                    <a:pt y="0" x="686720"/>
                    <a:pt y="3280" x="690000"/>
                    <a:pt y="10000" x="690000"/>
                  </a:cubicBezTo>
                  <a:lnTo>
                    <a:pt y="145000" x="690000"/>
                  </a:lnTo>
                  <a:cubicBezTo>
                    <a:pt y="151720" x="690000"/>
                    <a:pt y="155000" x="686720"/>
                    <a:pt y="155000" x="680000"/>
                  </a:cubicBezTo>
                  <a:lnTo>
                    <a:pt y="155000" x="10000"/>
                  </a:lnTo>
                  <a:cubicBezTo>
                    <a:pt y="155000" x="3280"/>
                    <a:pt y="151720" x="0"/>
                    <a:pt y="145000" x="0"/>
                  </a:cubicBezTo>
                  <a:lnTo>
                    <a:pt y="10000" x="0"/>
                  </a:lnTo>
                  <a:cubicBezTo>
                    <a:pt y="3280" x="0"/>
                    <a:pt y="0" x="3280"/>
                    <a:pt y="0" x="10000"/>
                  </a:cubicBezTo>
                  <a:close/>
                </a:path>
              </a:pathLst>
            </a:custGeom>
            <a:solidFill>
              <a:srgbClr val="417560"/>
            </a:solidFill>
            <a:ln w="7500" cap="rnd">
              <a:solidFill>
                <a:srgbClr val="E268A9"/>
              </a:solidFill>
              <a:round/>
            </a:ln>
          </p:spPr>
          <p:txBody>
            <a:bodyPr rtlCol="0" lIns="0" anchor="ctr" rIns="0" tIns="0" wrap="none" bIns="11000"/>
            <a:lstStyle/>
            <a:p>
              <a:pPr algn="ctr">
                <a:lnSpc>
                  <a:spcPct val="100000"/>
                </a:lnSpc>
              </a:pPr>
              <a:r>
                <a:rPr sz="450" b="1">
                  <a:solidFill>
                    <a:srgbClr val="FFFFFF"/>
                  </a:solidFill>
                  <a:latin typeface="Arial"/>
                </a:rPr>
                <a:t>marketing decisions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baseType="variant" size="4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baseType="lpstr" size="2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dc="http://purl.org/dc/elements/1.1/" xmlns:cp="http://schemas.openxmlformats.org/package/2006/metadata/core-properties" xmlns:dcterms="http://purl.org/dc/terms/" xmlns:xsi="http://www.w3.org/2001/XMLSchema-instance" xmlns:dcmitype="http://purl.org/dc/dcmitype/">
  <dc:title>PowerPoint Presentation</dc:title>
  <dc:creator>ADMIN</dc:creator>
  <cp:lastModifiedBy>ADMIN</cp:lastModifiedBy>
  <cp:revision>1</cp:revision>
  <dcterms:created xsi:type="dcterms:W3CDTF">2025-11-05T10:43:13Z</dcterms:created>
  <dcterms:modified xsi:type="dcterms:W3CDTF">2025-11-05T10:43:13Z</dcterms:modified>
</cp:coreProperties>
</file>