
<file path=[Content_Types].xml><?xml version="1.0" encoding="utf-8"?>
<Types xmlns="http://schemas.openxmlformats.org/package/2006/content-types">
  <Default ContentType="image/png" Extension="png"/>
  <Default ContentType="image/jpeg" Extension="jpeg"/>
  <Default ContentType="image/ico" Extension="ico"/>
  <Default ContentType="image/bmp" Extension="bmp"/>
  <Default ContentType="image/gif" Extension="gif"/>
  <Default ContentType="image/tiff" Extension="tiff"/>
  <Default ContentType="image/wmf" Extension="wmf"/>
  <Default ContentType="image/emf" Extension="emf"/>
  <Default ContentType="application/vnd.openxmlformats-package.relationships+xml" Extension="rels"/>
  <Default ContentType="application/xml" Extension="xml"/>
  <Default ContentType="application/octet-stream" Extension="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r:id="rId1" id="2147483648"/>
  </p:sldMasterIdLst>
  <p:sldIdLst>
    <p:sldId r:id="rId6" id="256"/>
  </p:sldIdLst>
  <p:sldSz cx="9144000" type="screen4x3" cy="6858000"/>
  <p:notesSz cx="6858000" cy="9144000"/>
  <p:defaultTextStyle>
    <a:defPPr>
      <a:defRPr lang="en-US"/>
    </a:defPPr>
    <a:lvl1pPr hangingPunct="1" marL="0" rtl="0" algn="l" defTabSz="914400" latinLnBrk="0" eaLnBrk="1">
      <a:defRPr kern="1200" sz="1800">
        <a:solidFill>
          <a:schemeClr val="tx1"/>
        </a:solidFill>
        <a:latin typeface="+mn-lt"/>
        <a:ea typeface="+mn-ea"/>
        <a:cs typeface="+mn-cs"/>
      </a:defRPr>
    </a:lvl1pPr>
    <a:lvl2pPr hangingPunct="1" marL="457200" rtl="0" algn="l" defTabSz="914400" latinLnBrk="0" eaLnBrk="1">
      <a:defRPr kern="1200" sz="1800">
        <a:solidFill>
          <a:schemeClr val="tx1"/>
        </a:solidFill>
        <a:latin typeface="+mn-lt"/>
        <a:ea typeface="+mn-ea"/>
        <a:cs typeface="+mn-cs"/>
      </a:defRPr>
    </a:lvl2pPr>
    <a:lvl3pPr hangingPunct="1" marL="914400" rtl="0" algn="l" defTabSz="914400" latinLnBrk="0" eaLnBrk="1">
      <a:defRPr kern="1200" sz="1800">
        <a:solidFill>
          <a:schemeClr val="tx1"/>
        </a:solidFill>
        <a:latin typeface="+mn-lt"/>
        <a:ea typeface="+mn-ea"/>
        <a:cs typeface="+mn-cs"/>
      </a:defRPr>
    </a:lvl3pPr>
    <a:lvl4pPr hangingPunct="1" marL="1371600" rtl="0" algn="l" defTabSz="914400" latinLnBrk="0" eaLnBrk="1">
      <a:defRPr kern="1200" sz="1800">
        <a:solidFill>
          <a:schemeClr val="tx1"/>
        </a:solidFill>
        <a:latin typeface="+mn-lt"/>
        <a:ea typeface="+mn-ea"/>
        <a:cs typeface="+mn-cs"/>
      </a:defRPr>
    </a:lvl4pPr>
    <a:lvl5pPr hangingPunct="1" marL="1828800" rtl="0" algn="l" defTabSz="914400" latinLnBrk="0" eaLnBrk="1">
      <a:defRPr kern="1200" sz="1800">
        <a:solidFill>
          <a:schemeClr val="tx1"/>
        </a:solidFill>
        <a:latin typeface="+mn-lt"/>
        <a:ea typeface="+mn-ea"/>
        <a:cs typeface="+mn-cs"/>
      </a:defRPr>
    </a:lvl5pPr>
    <a:lvl6pPr hangingPunct="1" marL="2286000" rtl="0" algn="l" defTabSz="914400" latinLnBrk="0" eaLnBrk="1">
      <a:defRPr kern="1200" sz="1800">
        <a:solidFill>
          <a:schemeClr val="tx1"/>
        </a:solidFill>
        <a:latin typeface="+mn-lt"/>
        <a:ea typeface="+mn-ea"/>
        <a:cs typeface="+mn-cs"/>
      </a:defRPr>
    </a:lvl6pPr>
    <a:lvl7pPr hangingPunct="1" marL="2743200" rtl="0" algn="l" defTabSz="914400" latinLnBrk="0" eaLnBrk="1">
      <a:defRPr kern="1200" sz="1800">
        <a:solidFill>
          <a:schemeClr val="tx1"/>
        </a:solidFill>
        <a:latin typeface="+mn-lt"/>
        <a:ea typeface="+mn-ea"/>
        <a:cs typeface="+mn-cs"/>
      </a:defRPr>
    </a:lvl7pPr>
    <a:lvl8pPr hangingPunct="1" marL="3200400" rtl="0" algn="l" defTabSz="914400" latinLnBrk="0" eaLnBrk="1">
      <a:defRPr kern="1200" sz="1800">
        <a:solidFill>
          <a:schemeClr val="tx1"/>
        </a:solidFill>
        <a:latin typeface="+mn-lt"/>
        <a:ea typeface="+mn-ea"/>
        <a:cs typeface="+mn-cs"/>
      </a:defRPr>
    </a:lvl8pPr>
    <a:lvl9pPr hangingPunct="1" marL="3657600" rtl="0" algn="l" defTabSz="914400" latinLnBrk="0" eaLnBrk="1">
      <a:defRPr kern="1200" sz="18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r="http://schemas.openxmlformats.org/officeDocument/2006/relationships" xmlns:a="http://schemas.openxmlformats.org/drawingml/2006/main" xmlns:p="http://schemas.openxmlformats.org/presentationml/2006/main">
  <p:normalViewPr horzBarState="maximized">
    <p:restoredLeft autoAdjust="0" sz="19958"/>
    <p:restoredTop sz="94660"/>
  </p:normalViewPr>
  <p:slideViewPr>
    <p:cSldViewPr snapToGrid="0">
      <p:cViewPr varScale="1">
        <p:scale>
          <a:sx d="100" n="75"/>
          <a:sy d="100" n="75"/>
        </p:scale>
        <p:origin x="66" y="288"/>
      </p:cViewPr>
      <p:guideLst/>
    </p:cSldViewPr>
  </p:slideViewPr>
  <p:notesTextViewPr>
    <p:cViewPr>
      <p:scale>
        <a:sx d="1" n="1"/>
        <a:sy d="1" n="1"/>
      </p:scale>
      <p:origin x="0" y="0"/>
    </p:cViewPr>
  </p:notesTextViewPr>
  <p:gridSpacing cx="72008" cy="72008"/>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ableStyles" Target="tableStyles.xml"/>
  <Relationship Id="rId3" Type="http://schemas.openxmlformats.org/officeDocument/2006/relationships/theme" Target="theme/theme1.xml"/>
  <Relationship Id="rId4" Type="http://schemas.openxmlformats.org/officeDocument/2006/relationships/viewProps" Target="viewProps.xml"/>
  <Relationship Id="rId5" Type="http://schemas.openxmlformats.org/officeDocument/2006/relationships/presProps" Target="presProps.xml"/>
  <Relationship Id="rId6" Type="http://schemas.openxmlformats.org/officeDocument/2006/relationships/slide" Target="slides/slide1.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r="http://schemas.openxmlformats.org/officeDocument/2006/relationships" xmlns:a="http://schemas.openxmlformats.org/drawingml/2006/main" xmlns:p="http://schemas.openxmlformats.org/presentationml/2006/main" type="tx">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zh-CN" altLang="en-US"/>
          </a:p>
        </p:txBody>
      </p:sp>
      <p:sp>
        <p:nvSpPr>
          <p:cNvPr id="4" name="日期占位符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812708C-2602-4C50-90B3-38403DD6A526}" type="datetimeFigureOut">
              <a:rPr lang="zh-CN" altLang="en-US" smtClean="0"/>
              <a:t>2016/11/23 Wednesday</a:t>
            </a:fld>
            <a:endParaRPr lang="zh-CN" altLang="en-US"/>
          </a:p>
        </p:txBody>
      </p:sp>
      <p:sp>
        <p:nvSpPr>
          <p:cNvPr id="5" name="页脚占位符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6E20AC-CFD9-4F54-B258-06C96168275D}"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1.png"/>
  <Relationship Id="rId3" Type="http://schemas.openxmlformats.org/officeDocument/2006/relationships/image" Target="../media/image2.png"/>
  <Relationship Id="rId4" Type="http://schemas.openxmlformats.org/officeDocument/2006/relationships/image" Target="../media/image3.png"/>
  <Relationship Id="rId5" Type="http://schemas.openxmlformats.org/officeDocument/2006/relationships/image" Target="../media/image4.png"/>
  <Relationship Id="rId6" Type="http://schemas.openxmlformats.org/officeDocument/2006/relationships/image" Target="../media/image5.png"/>
  <Relationship Id="rId7" Type="http://schemas.openxmlformats.org/officeDocument/2006/relationships/image" Target="../media/image6.png"/>
  <Relationship Id="rId8" Type="http://schemas.openxmlformats.org/officeDocument/2006/relationships/image" Target="../media/image7.png"/>
  <Relationship Id="rId9" Type="http://schemas.openxmlformats.org/officeDocument/2006/relationships/image" Target="../media/image8.png"/>
  <Relationship Id="rId10" Type="http://schemas.openxmlformats.org/officeDocument/2006/relationships/image" Target="../media/image9.png"/>
  <Relationship Id="rId11" Type="http://schemas.openxmlformats.org/officeDocument/2006/relationships/image" Target="../media/image10.png"/>
  <Relationship Id="rId12" Type="http://schemas.openxmlformats.org/officeDocument/2006/relationships/image" Target="../media/image11.png"/>
  <Relationship Id="rId13" Type="http://schemas.openxmlformats.org/officeDocument/2006/relationships/image" Target="../media/image12.png"/>
  <Relationship Id="rId14" Type="http://schemas.openxmlformats.org/officeDocument/2006/relationships/image" Target="../media/image13.pn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BFCFB"/>
        </a:solidFill>
        <a:effectLst/>
      </p:bgPr>
    </p:bg>
    <p:spTree>
      <p:nvGrpSpPr>
        <p:cNvPr id="300000100" name="Machine learning algorithm lin"/>
        <p:cNvGrpSpPr/>
        <p:nvPr/>
      </p:nvGrpSpPr>
      <p:grpSpPr>
        <a:xfrm>
          <a:off x="0" y="0"/>
          <a:ext cx="0" cy="0"/>
          <a:chOff x="0" y="0"/>
          <a:chExt cx="0" cy="0"/>
        </a:xfrm>
      </p:grpSpPr>
      <p:grpSp>
        <p:nvGrpSpPr>
          <p:cNvPr id="1030" name="Group1030"/>
          <p:cNvGrpSpPr/>
          <p:nvPr/>
        </p:nvGrpSpPr>
        <p:grpSpPr>
          <a:xfrm>
            <a:off x="3141948" y="21606"/>
            <a:ext cx="2912382" cy="6939350"/>
            <a:chOff x="3141948" y="21606"/>
            <a:chExt cx="2912382" cy="6939350"/>
          </a:xfrm>
        </p:grpSpPr>
        <p:sp>
          <p:nvSpPr>
            <p:cNvPr id="103" name="MMConnector"/>
            <p:cNvSpPr/>
            <p:nvPr/>
          </p:nvSpPr>
          <p:spPr>
            <a:xfrm>
              <a:off x="3648376" y="2606919"/>
              <a:ext cx="355858" cy="2603537"/>
            </a:xfrm>
            <a:custGeom>
              <a:avLst/>
              <a:gdLst/>
              <a:pathLst>
                <a:path w="355858" h="2603537">
                  <a:moveTo>
                    <a:pt x="-96091" y="973019"/>
                  </a:moveTo>
                  <a:cubicBezTo>
                    <a:pt x="-80136" y="869757"/>
                    <a:pt x="-76099" y="763876"/>
                    <a:pt x="-71734" y="658455"/>
                  </a:cubicBezTo>
                  <a:cubicBezTo>
                    <a:pt x="-67368" y="553034"/>
                    <a:pt x="-62675" y="448074"/>
                    <a:pt x="-59032" y="343059"/>
                  </a:cubicBezTo>
                  <a:cubicBezTo>
                    <a:pt x="-55389" y="238044"/>
                    <a:pt x="-52796" y="132974"/>
                    <a:pt x="-49817" y="27500"/>
                  </a:cubicBezTo>
                  <a:cubicBezTo>
                    <a:pt x="-46837" y="-77974"/>
                    <a:pt x="-43471" y="-183852"/>
                    <a:pt x="-39466" y="-288045"/>
                  </a:cubicBezTo>
                  <a:cubicBezTo>
                    <a:pt x="-35461" y="-392238"/>
                    <a:pt x="-30816" y="-494747"/>
                    <a:pt x="-23248" y="-603355"/>
                  </a:cubicBezTo>
                  <a:cubicBezTo>
                    <a:pt x="-15679" y="-711963"/>
                    <a:pt x="-5186" y="-826672"/>
                    <a:pt x="7169" y="-917598"/>
                  </a:cubicBezTo>
                  <a:cubicBezTo>
                    <a:pt x="19524" y="-1008524"/>
                    <a:pt x="33741" y="-1075668"/>
                    <a:pt x="45800" y="-1121856"/>
                  </a:cubicBezTo>
                  <a:cubicBezTo>
                    <a:pt x="57859" y="-1168043"/>
                    <a:pt x="67759" y="-1193275"/>
                    <a:pt x="74422" y="-1209742"/>
                  </a:cubicBezTo>
                  <a:cubicBezTo>
                    <a:pt x="81086" y="-1226210"/>
                    <a:pt x="84511" y="-1233913"/>
                    <a:pt x="90582" y="-1244743"/>
                  </a:cubicBezTo>
                  <a:cubicBezTo>
                    <a:pt x="96652" y="-1255572"/>
                    <a:pt x="105368" y="-1269528"/>
                    <a:pt x="110863" y="-1277535"/>
                  </a:cubicBezTo>
                  <a:cubicBezTo>
                    <a:pt x="116358" y="-1285542"/>
                    <a:pt x="118632" y="-1287600"/>
                    <a:pt x="120565" y="-1289562"/>
                  </a:cubicBezTo>
                  <a:cubicBezTo>
                    <a:pt x="122498" y="-1291523"/>
                    <a:pt x="124088" y="-1293389"/>
                    <a:pt x="125835" y="-1295220"/>
                  </a:cubicBezTo>
                  <a:cubicBezTo>
                    <a:pt x="127581" y="-1297050"/>
                    <a:pt x="129482" y="-1298847"/>
                    <a:pt x="131410" y="-1300581"/>
                  </a:cubicBezTo>
                  <a:cubicBezTo>
                    <a:pt x="133337" y="-1302314"/>
                    <a:pt x="135291" y="-1303986"/>
                    <a:pt x="137308" y="-1305589"/>
                  </a:cubicBezTo>
                  <a:cubicBezTo>
                    <a:pt x="139325" y="-1307192"/>
                    <a:pt x="141406" y="-1308727"/>
                    <a:pt x="143541" y="-1310181"/>
                  </a:cubicBezTo>
                  <a:cubicBezTo>
                    <a:pt x="145676" y="-1311634"/>
                    <a:pt x="147865" y="-1313006"/>
                    <a:pt x="150110" y="-1314283"/>
                  </a:cubicBezTo>
                  <a:cubicBezTo>
                    <a:pt x="152356" y="-1315561"/>
                    <a:pt x="154658" y="-1316744"/>
                    <a:pt x="157004" y="-1317821"/>
                  </a:cubicBezTo>
                  <a:cubicBezTo>
                    <a:pt x="159350" y="-1318898"/>
                    <a:pt x="161739" y="-1319868"/>
                    <a:pt x="164192" y="-1320720"/>
                  </a:cubicBezTo>
                  <a:cubicBezTo>
                    <a:pt x="166645" y="-1321572"/>
                    <a:pt x="169162" y="-1322307"/>
                    <a:pt x="171627" y="-1322918"/>
                  </a:cubicBezTo>
                  <a:cubicBezTo>
                    <a:pt x="174091" y="-1323528"/>
                    <a:pt x="176504" y="-1324014"/>
                    <a:pt x="179241" y="-1324373"/>
                  </a:cubicBezTo>
                  <a:cubicBezTo>
                    <a:pt x="181978" y="-1324732"/>
                    <a:pt x="185040" y="-1324965"/>
                    <a:pt x="186961" y="-1325072"/>
                  </a:cubicBezTo>
                  <a:cubicBezTo>
                    <a:pt x="188882" y="-1325180"/>
                    <a:pt x="189662" y="-1325161"/>
                    <a:pt x="190443" y="-1325143"/>
                  </a:cubicBezTo>
                  <a:cubicBezTo>
                    <a:pt x="190839" y="-1325134"/>
                    <a:pt x="191103" y="-1324896"/>
                    <a:pt x="191103" y="-1324593"/>
                  </a:cubicBezTo>
                  <a:cubicBezTo>
                    <a:pt x="191103" y="-1324291"/>
                    <a:pt x="190839" y="-1324035"/>
                    <a:pt x="190443" y="-1324043"/>
                  </a:cubicBezTo>
                  <a:cubicBezTo>
                    <a:pt x="189673" y="-1324060"/>
                    <a:pt x="188902" y="-1324077"/>
                    <a:pt x="187008" y="-1323968"/>
                  </a:cubicBezTo>
                  <a:cubicBezTo>
                    <a:pt x="185113" y="-1323859"/>
                    <a:pt x="182095" y="-1323624"/>
                    <a:pt x="179397" y="-1323266"/>
                  </a:cubicBezTo>
                  <a:cubicBezTo>
                    <a:pt x="176700" y="-1322907"/>
                    <a:pt x="174323" y="-1322425"/>
                    <a:pt x="171894" y="-1321819"/>
                  </a:cubicBezTo>
                  <a:cubicBezTo>
                    <a:pt x="169466" y="-1321214"/>
                    <a:pt x="166987" y="-1320485"/>
                    <a:pt x="164570" y="-1319641"/>
                  </a:cubicBezTo>
                  <a:cubicBezTo>
                    <a:pt x="162153" y="-1318796"/>
                    <a:pt x="159799" y="-1317836"/>
                    <a:pt x="157486" y="-1316770"/>
                  </a:cubicBezTo>
                  <a:cubicBezTo>
                    <a:pt x="155174" y="-1315705"/>
                    <a:pt x="152904" y="-1314533"/>
                    <a:pt x="150689" y="-1313268"/>
                  </a:cubicBezTo>
                  <a:cubicBezTo>
                    <a:pt x="148474" y="-1312003"/>
                    <a:pt x="146314" y="-1310645"/>
                    <a:pt x="144207" y="-1309205"/>
                  </a:cubicBezTo>
                  <a:cubicBezTo>
                    <a:pt x="142099" y="-1307765"/>
                    <a:pt x="140044" y="-1306244"/>
                    <a:pt x="138051" y="-1304654"/>
                  </a:cubicBezTo>
                  <a:cubicBezTo>
                    <a:pt x="136058" y="-1303065"/>
                    <a:pt x="134127" y="-1301407"/>
                    <a:pt x="132221" y="-1299687"/>
                  </a:cubicBezTo>
                  <a:cubicBezTo>
                    <a:pt x="130315" y="-1297967"/>
                    <a:pt x="128433" y="-1296184"/>
                    <a:pt x="126705" y="-1294366"/>
                  </a:cubicBezTo>
                  <a:cubicBezTo>
                    <a:pt x="124977" y="-1292548"/>
                    <a:pt x="123401" y="-1290694"/>
                    <a:pt x="121488" y="-1288746"/>
                  </a:cubicBezTo>
                  <a:cubicBezTo>
                    <a:pt x="119575" y="-1286799"/>
                    <a:pt x="117324" y="-1284758"/>
                    <a:pt x="111874" y="-1276789"/>
                  </a:cubicBezTo>
                  <a:cubicBezTo>
                    <a:pt x="106425" y="-1268819"/>
                    <a:pt x="97776" y="-1254921"/>
                    <a:pt x="91751" y="-1244129"/>
                  </a:cubicBezTo>
                  <a:cubicBezTo>
                    <a:pt x="85725" y="-1233338"/>
                    <a:pt x="82323" y="-1225654"/>
                    <a:pt x="75704" y="-1209220"/>
                  </a:cubicBezTo>
                  <a:cubicBezTo>
                    <a:pt x="69085" y="-1192787"/>
                    <a:pt x="59249" y="-1167605"/>
                    <a:pt x="47284" y="-1121465"/>
                  </a:cubicBezTo>
                  <a:cubicBezTo>
                    <a:pt x="35320" y="-1075326"/>
                    <a:pt x="21225" y="-1008231"/>
                    <a:pt x="9028" y="-917344"/>
                  </a:cubicBezTo>
                  <a:cubicBezTo>
                    <a:pt x="-3170" y="-826458"/>
                    <a:pt x="-13471" y="-711780"/>
                    <a:pt x="-20859" y="-603195"/>
                  </a:cubicBezTo>
                  <a:cubicBezTo>
                    <a:pt x="-28247" y="-494610"/>
                    <a:pt x="-32722" y="-392117"/>
                    <a:pt x="-36557" y="-287933"/>
                  </a:cubicBezTo>
                  <a:cubicBezTo>
                    <a:pt x="-40391" y="-183750"/>
                    <a:pt x="-43585" y="-77875"/>
                    <a:pt x="-46389" y="27596"/>
                  </a:cubicBezTo>
                  <a:cubicBezTo>
                    <a:pt x="-49194" y="133066"/>
                    <a:pt x="-51609" y="238132"/>
                    <a:pt x="-55087" y="343182"/>
                  </a:cubicBezTo>
                  <a:cubicBezTo>
                    <a:pt x="-58565" y="448232"/>
                    <a:pt x="-63106" y="553266"/>
                    <a:pt x="-67275" y="658685"/>
                  </a:cubicBezTo>
                  <a:cubicBezTo>
                    <a:pt x="-71444" y="764104"/>
                    <a:pt x="-75242" y="869909"/>
                    <a:pt x="-91140" y="973581"/>
                  </a:cubicBezTo>
                  <a:cubicBezTo>
                    <a:pt x="-107039" y="1077252"/>
                    <a:pt x="-135038" y="1178789"/>
                    <a:pt x="-163038" y="1280326"/>
                  </a:cubicBezTo>
                  <a:cubicBezTo>
                    <a:pt x="-163564" y="1282235"/>
                    <a:pt x="-165767" y="1282556"/>
                    <a:pt x="-167074" y="1281796"/>
                  </a:cubicBezTo>
                  <a:cubicBezTo>
                    <a:pt x="-168382" y="1281035"/>
                    <a:pt x="-168320" y="1279469"/>
                    <a:pt x="-167792" y="1277561"/>
                  </a:cubicBezTo>
                  <a:cubicBezTo>
                    <a:pt x="-139919" y="1176920"/>
                    <a:pt x="-112046" y="1076280"/>
                    <a:pt x="-96091" y="973019"/>
                  </a:cubicBezTo>
                  <a:close/>
                </a:path>
              </a:pathLst>
            </a:custGeom>
            <a:solidFill>
              <a:srgbClr val="FF7575"/>
            </a:solidFill>
            <a:ln w="1100" cap="rnd">
              <a:solidFill>
                <a:srgbClr val="FF7575"/>
              </a:solidFill>
              <a:round/>
            </a:ln>
          </p:spPr>
        </p:sp>
        <p:sp>
          <p:nvSpPr>
            <p:cNvPr id="105" name="MMConnector"/>
            <p:cNvSpPr/>
            <p:nvPr/>
          </p:nvSpPr>
          <p:spPr>
            <a:xfrm>
              <a:off x="4192920" y="769373"/>
              <a:ext cx="30602" cy="1025905"/>
            </a:xfrm>
            <a:custGeom>
              <a:avLst/>
              <a:gdLst/>
              <a:pathLst>
                <a:path w="30602" fill="none" h="1025905">
                  <a:moveTo>
                    <a:pt x="-15301" y="512952"/>
                  </a:moveTo>
                  <a:cubicBezTo>
                    <a:pt x="6120" y="512952"/>
                    <a:pt x="-15301" y="-512952"/>
                    <a:pt x="15301" y="-512952"/>
                  </a:cubicBezTo>
                </a:path>
              </a:pathLst>
            </a:custGeom>
            <a:noFill/>
            <a:ln w="2200" cap="rnd">
              <a:solidFill>
                <a:srgbClr val="FF7575"/>
              </a:solidFill>
              <a:round/>
            </a:ln>
          </p:spPr>
        </p:sp>
        <p:sp>
          <p:nvSpPr>
            <p:cNvPr id="107" name="MMConnector"/>
            <p:cNvSpPr/>
            <p:nvPr/>
          </p:nvSpPr>
          <p:spPr>
            <a:xfrm>
              <a:off x="4422622" y="209035"/>
              <a:ext cx="30602" cy="94772"/>
            </a:xfrm>
            <a:custGeom>
              <a:avLst/>
              <a:gdLst/>
              <a:pathLst>
                <a:path w="30602" fill="none" h="94772">
                  <a:moveTo>
                    <a:pt x="-15301" y="47386"/>
                  </a:moveTo>
                  <a:cubicBezTo>
                    <a:pt x="5549" y="47386"/>
                    <a:pt x="-13968" y="-47386"/>
                    <a:pt x="15301" y="-47386"/>
                  </a:cubicBezTo>
                </a:path>
              </a:pathLst>
            </a:custGeom>
            <a:noFill/>
            <a:ln w="2200" cap="rnd">
              <a:solidFill>
                <a:srgbClr val="FF7575"/>
              </a:solidFill>
              <a:round/>
            </a:ln>
          </p:spPr>
        </p:sp>
        <p:sp>
          <p:nvSpPr>
            <p:cNvPr id="109" name="MMConnector"/>
            <p:cNvSpPr/>
            <p:nvPr/>
          </p:nvSpPr>
          <p:spPr>
            <a:xfrm>
              <a:off x="4838224" y="125659"/>
              <a:ext cx="30602" cy="71981"/>
            </a:xfrm>
            <a:custGeom>
              <a:avLst/>
              <a:gdLst/>
              <a:pathLst>
                <a:path w="30602" fill="none" h="71981">
                  <a:moveTo>
                    <a:pt x="-15301" y="35991"/>
                  </a:moveTo>
                  <a:cubicBezTo>
                    <a:pt x="4264" y="35991"/>
                    <a:pt x="-10970" y="-35991"/>
                    <a:pt x="15301" y="-35991"/>
                  </a:cubicBezTo>
                </a:path>
              </a:pathLst>
            </a:custGeom>
            <a:noFill/>
            <a:ln w="2200" cap="rnd">
              <a:solidFill>
                <a:srgbClr val="FF7575"/>
              </a:solidFill>
              <a:round/>
            </a:ln>
          </p:spPr>
        </p:sp>
        <p:sp>
          <p:nvSpPr>
            <p:cNvPr id="111" name="MMConnector"/>
            <p:cNvSpPr/>
            <p:nvPr/>
          </p:nvSpPr>
          <p:spPr>
            <a:xfrm>
              <a:off x="4939226" y="77499"/>
              <a:ext cx="30602" cy="24338"/>
            </a:xfrm>
            <a:custGeom>
              <a:avLst/>
              <a:gdLst/>
              <a:pathLst>
                <a:path w="30602" fill="none" h="24338">
                  <a:moveTo>
                    <a:pt x="-15301" y="12169"/>
                  </a:moveTo>
                  <a:cubicBezTo>
                    <a:pt x="-239" y="12169"/>
                    <a:pt x="-461" y="-12169"/>
                    <a:pt x="15301" y="-12169"/>
                  </a:cubicBezTo>
                </a:path>
              </a:pathLst>
            </a:custGeom>
            <a:noFill/>
            <a:ln w="2200" cap="rnd">
              <a:solidFill>
                <a:srgbClr val="FF7575"/>
              </a:solidFill>
              <a:round/>
            </a:ln>
          </p:spPr>
        </p:sp>
        <p:sp>
          <p:nvSpPr>
            <p:cNvPr id="113" name="MMConnector"/>
            <p:cNvSpPr/>
            <p:nvPr/>
          </p:nvSpPr>
          <p:spPr>
            <a:xfrm>
              <a:off x="4939226" y="101837"/>
              <a:ext cx="30602" cy="24338"/>
            </a:xfrm>
            <a:custGeom>
              <a:avLst/>
              <a:gdLst/>
              <a:pathLst>
                <a:path w="30602" fill="none" h="24338">
                  <a:moveTo>
                    <a:pt x="-15301" y="-12169"/>
                  </a:moveTo>
                  <a:cubicBezTo>
                    <a:pt x="-239" y="-12169"/>
                    <a:pt x="-461" y="12169"/>
                    <a:pt x="15301" y="12169"/>
                  </a:cubicBezTo>
                </a:path>
              </a:pathLst>
            </a:custGeom>
            <a:noFill/>
            <a:ln w="2200" cap="rnd">
              <a:solidFill>
                <a:srgbClr val="FF7575"/>
              </a:solidFill>
              <a:round/>
            </a:ln>
          </p:spPr>
        </p:sp>
        <p:sp>
          <p:nvSpPr>
            <p:cNvPr id="115" name="MMConnector"/>
            <p:cNvSpPr/>
            <p:nvPr/>
          </p:nvSpPr>
          <p:spPr>
            <a:xfrm>
              <a:off x="5075428" y="114005"/>
              <a:ext cx="30602" cy="1100"/>
            </a:xfrm>
            <a:custGeom>
              <a:avLst/>
              <a:gdLst/>
              <a:pathLst>
                <a:path w="30602" fill="none" h="1100">
                  <a:moveTo>
                    <a:pt x="-15301" y="0"/>
                  </a:moveTo>
                  <a:cubicBezTo>
                    <a:pt x="-3060" y="0"/>
                    <a:pt x="6120" y="0"/>
                    <a:pt x="15301" y="0"/>
                  </a:cubicBezTo>
                </a:path>
              </a:pathLst>
            </a:custGeom>
            <a:noFill/>
            <a:ln w="2200" cap="rnd">
              <a:solidFill>
                <a:srgbClr val="FF7575"/>
              </a:solidFill>
              <a:round/>
            </a:ln>
          </p:spPr>
        </p:sp>
        <p:sp>
          <p:nvSpPr>
            <p:cNvPr id="117" name="MMConnector"/>
            <p:cNvSpPr/>
            <p:nvPr/>
          </p:nvSpPr>
          <p:spPr>
            <a:xfrm>
              <a:off x="4838224" y="197640"/>
              <a:ext cx="30602" cy="71981"/>
            </a:xfrm>
            <a:custGeom>
              <a:avLst/>
              <a:gdLst/>
              <a:pathLst>
                <a:path w="30602" fill="none" h="71981">
                  <a:moveTo>
                    <a:pt x="-15301" y="-35991"/>
                  </a:moveTo>
                  <a:cubicBezTo>
                    <a:pt x="4264" y="-35991"/>
                    <a:pt x="-10970" y="35991"/>
                    <a:pt x="15301" y="35991"/>
                  </a:cubicBezTo>
                </a:path>
              </a:pathLst>
            </a:custGeom>
            <a:noFill/>
            <a:ln w="2200" cap="rnd">
              <a:solidFill>
                <a:srgbClr val="FF7575"/>
              </a:solidFill>
              <a:round/>
            </a:ln>
          </p:spPr>
        </p:sp>
        <p:sp>
          <p:nvSpPr>
            <p:cNvPr id="120" name="MMConnector"/>
            <p:cNvSpPr/>
            <p:nvPr/>
          </p:nvSpPr>
          <p:spPr>
            <a:xfrm>
              <a:off x="5217526" y="198155"/>
              <a:ext cx="30602" cy="70950"/>
            </a:xfrm>
            <a:custGeom>
              <a:avLst/>
              <a:gdLst/>
              <a:pathLst>
                <a:path w="30602" fill="none" h="70950">
                  <a:moveTo>
                    <a:pt x="-15301" y="35475"/>
                  </a:moveTo>
                  <a:cubicBezTo>
                    <a:pt x="4191" y="35475"/>
                    <a:pt x="-10798" y="-35475"/>
                    <a:pt x="15301" y="-35475"/>
                  </a:cubicBezTo>
                </a:path>
              </a:pathLst>
            </a:custGeom>
            <a:noFill/>
            <a:ln w="2200" cap="rnd">
              <a:solidFill>
                <a:srgbClr val="FF7575"/>
              </a:solidFill>
              <a:round/>
            </a:ln>
          </p:spPr>
        </p:sp>
        <p:sp>
          <p:nvSpPr>
            <p:cNvPr id="122" name="MMConnector"/>
            <p:cNvSpPr/>
            <p:nvPr/>
          </p:nvSpPr>
          <p:spPr>
            <a:xfrm>
              <a:off x="5217526" y="213693"/>
              <a:ext cx="30602" cy="39875"/>
            </a:xfrm>
            <a:custGeom>
              <a:avLst/>
              <a:gdLst/>
              <a:pathLst>
                <a:path w="30602" fill="none" h="39875">
                  <a:moveTo>
                    <a:pt x="-15301" y="19938"/>
                  </a:moveTo>
                  <a:cubicBezTo>
                    <a:pt x="1435" y="19938"/>
                    <a:pt x="-4369" y="-19937"/>
                    <a:pt x="15301" y="-19937"/>
                  </a:cubicBezTo>
                </a:path>
              </a:pathLst>
            </a:custGeom>
            <a:noFill/>
            <a:ln w="2200" cap="rnd">
              <a:solidFill>
                <a:srgbClr val="FF7575"/>
              </a:solidFill>
              <a:round/>
            </a:ln>
          </p:spPr>
        </p:sp>
        <p:sp>
          <p:nvSpPr>
            <p:cNvPr id="124" name="MMConnector"/>
            <p:cNvSpPr/>
            <p:nvPr/>
          </p:nvSpPr>
          <p:spPr>
            <a:xfrm>
              <a:off x="5217526" y="229230"/>
              <a:ext cx="30602" cy="8800"/>
            </a:xfrm>
            <a:custGeom>
              <a:avLst/>
              <a:gdLst/>
              <a:pathLst>
                <a:path w="30602" fill="none" h="8800">
                  <a:moveTo>
                    <a:pt x="-15301" y="4400"/>
                  </a:moveTo>
                  <a:cubicBezTo>
                    <a:pt x="-2026" y="4400"/>
                    <a:pt x="3707" y="-4400"/>
                    <a:pt x="15301" y="-4400"/>
                  </a:cubicBezTo>
                </a:path>
              </a:pathLst>
            </a:custGeom>
            <a:noFill/>
            <a:ln w="2200" cap="rnd">
              <a:solidFill>
                <a:srgbClr val="FF7575"/>
              </a:solidFill>
              <a:round/>
            </a:ln>
          </p:spPr>
        </p:sp>
        <p:sp>
          <p:nvSpPr>
            <p:cNvPr id="126" name="MMConnector"/>
            <p:cNvSpPr/>
            <p:nvPr/>
          </p:nvSpPr>
          <p:spPr>
            <a:xfrm>
              <a:off x="5217526" y="253568"/>
              <a:ext cx="30602" cy="39875"/>
            </a:xfrm>
            <a:custGeom>
              <a:avLst/>
              <a:gdLst/>
              <a:pathLst>
                <a:path w="30602" fill="none" h="39875">
                  <a:moveTo>
                    <a:pt x="-15301" y="-19937"/>
                  </a:moveTo>
                  <a:cubicBezTo>
                    <a:pt x="1435" y="-19937"/>
                    <a:pt x="-4369" y="19938"/>
                    <a:pt x="15301" y="19938"/>
                  </a:cubicBezTo>
                </a:path>
              </a:pathLst>
            </a:custGeom>
            <a:noFill/>
            <a:ln w="2200" cap="rnd">
              <a:solidFill>
                <a:srgbClr val="FF7575"/>
              </a:solidFill>
              <a:round/>
            </a:ln>
          </p:spPr>
        </p:sp>
        <p:sp>
          <p:nvSpPr>
            <p:cNvPr id="128" name="MMConnector"/>
            <p:cNvSpPr/>
            <p:nvPr/>
          </p:nvSpPr>
          <p:spPr>
            <a:xfrm>
              <a:off x="5217526" y="269105"/>
              <a:ext cx="30602" cy="70950"/>
            </a:xfrm>
            <a:custGeom>
              <a:avLst/>
              <a:gdLst/>
              <a:pathLst>
                <a:path w="30602" fill="none" h="70950">
                  <a:moveTo>
                    <a:pt x="-15301" y="-35475"/>
                  </a:moveTo>
                  <a:cubicBezTo>
                    <a:pt x="4191" y="-35475"/>
                    <a:pt x="-10798" y="35475"/>
                    <a:pt x="15301" y="35475"/>
                  </a:cubicBezTo>
                </a:path>
              </a:pathLst>
            </a:custGeom>
            <a:noFill/>
            <a:ln w="2200" cap="rnd">
              <a:solidFill>
                <a:srgbClr val="FF7575"/>
              </a:solidFill>
              <a:round/>
            </a:ln>
          </p:spPr>
        </p:sp>
        <p:sp>
          <p:nvSpPr>
            <p:cNvPr id="130" name="MMConnector"/>
            <p:cNvSpPr/>
            <p:nvPr/>
          </p:nvSpPr>
          <p:spPr>
            <a:xfrm>
              <a:off x="4422622" y="303807"/>
              <a:ext cx="30602" cy="94772"/>
            </a:xfrm>
            <a:custGeom>
              <a:avLst/>
              <a:gdLst/>
              <a:pathLst>
                <a:path w="30602" fill="none" h="94772">
                  <a:moveTo>
                    <a:pt x="-15301" y="-47386"/>
                  </a:moveTo>
                  <a:cubicBezTo>
                    <a:pt x="5549" y="-47386"/>
                    <a:pt x="-13968" y="47386"/>
                    <a:pt x="15301" y="47386"/>
                  </a:cubicBezTo>
                </a:path>
              </a:pathLst>
            </a:custGeom>
            <a:noFill/>
            <a:ln w="2200" cap="rnd">
              <a:solidFill>
                <a:srgbClr val="FF7575"/>
              </a:solidFill>
              <a:round/>
            </a:ln>
          </p:spPr>
        </p:sp>
        <p:sp>
          <p:nvSpPr>
            <p:cNvPr id="132" name="MMConnector"/>
            <p:cNvSpPr/>
            <p:nvPr/>
          </p:nvSpPr>
          <p:spPr>
            <a:xfrm>
              <a:off x="4687524" y="343424"/>
              <a:ext cx="30602" cy="15538"/>
            </a:xfrm>
            <a:custGeom>
              <a:avLst/>
              <a:gdLst/>
              <a:pathLst>
                <a:path w="30602" fill="none" h="15538">
                  <a:moveTo>
                    <a:pt x="-15301" y="7769"/>
                  </a:moveTo>
                  <a:cubicBezTo>
                    <a:pt x="-1242" y="7769"/>
                    <a:pt x="1878" y="-7769"/>
                    <a:pt x="15301" y="-7769"/>
                  </a:cubicBezTo>
                </a:path>
              </a:pathLst>
            </a:custGeom>
            <a:noFill/>
            <a:ln w="2200" cap="rnd">
              <a:solidFill>
                <a:srgbClr val="FF7575"/>
              </a:solidFill>
              <a:round/>
            </a:ln>
          </p:spPr>
        </p:sp>
        <p:sp>
          <p:nvSpPr>
            <p:cNvPr id="134" name="MMConnector"/>
            <p:cNvSpPr/>
            <p:nvPr/>
          </p:nvSpPr>
          <p:spPr>
            <a:xfrm>
              <a:off x="4904026" y="335655"/>
              <a:ext cx="30602" cy="1100"/>
            </a:xfrm>
            <a:custGeom>
              <a:avLst/>
              <a:gdLst/>
              <a:pathLst>
                <a:path w="30602" fill="none" h="1100">
                  <a:moveTo>
                    <a:pt x="-15301" y="0"/>
                  </a:moveTo>
                  <a:cubicBezTo>
                    <a:pt x="-3060" y="0"/>
                    <a:pt x="6120" y="0"/>
                    <a:pt x="15301" y="0"/>
                  </a:cubicBezTo>
                </a:path>
              </a:pathLst>
            </a:custGeom>
            <a:noFill/>
            <a:ln w="2200" cap="rnd">
              <a:solidFill>
                <a:srgbClr val="FF7575"/>
              </a:solidFill>
              <a:round/>
            </a:ln>
          </p:spPr>
        </p:sp>
        <p:sp>
          <p:nvSpPr>
            <p:cNvPr id="136" name="MMConnector"/>
            <p:cNvSpPr/>
            <p:nvPr/>
          </p:nvSpPr>
          <p:spPr>
            <a:xfrm>
              <a:off x="4687524" y="358962"/>
              <a:ext cx="30602" cy="15538"/>
            </a:xfrm>
            <a:custGeom>
              <a:avLst/>
              <a:gdLst/>
              <a:pathLst>
                <a:path w="30602" fill="none" h="15538">
                  <a:moveTo>
                    <a:pt x="-15301" y="-7769"/>
                  </a:moveTo>
                  <a:cubicBezTo>
                    <a:pt x="-1242" y="-7769"/>
                    <a:pt x="1878" y="7769"/>
                    <a:pt x="15301" y="7769"/>
                  </a:cubicBezTo>
                </a:path>
              </a:pathLst>
            </a:custGeom>
            <a:noFill/>
            <a:ln w="2200" cap="rnd">
              <a:solidFill>
                <a:srgbClr val="FF7575"/>
              </a:solidFill>
              <a:round/>
            </a:ln>
          </p:spPr>
        </p:sp>
        <p:sp>
          <p:nvSpPr>
            <p:cNvPr id="138" name="MMConnector"/>
            <p:cNvSpPr/>
            <p:nvPr/>
          </p:nvSpPr>
          <p:spPr>
            <a:xfrm>
              <a:off x="4761026" y="366730"/>
              <a:ext cx="30602" cy="1100"/>
            </a:xfrm>
            <a:custGeom>
              <a:avLst/>
              <a:gdLst/>
              <a:pathLst>
                <a:path w="30602" fill="none" h="1100">
                  <a:moveTo>
                    <a:pt x="-15301" y="0"/>
                  </a:moveTo>
                  <a:cubicBezTo>
                    <a:pt x="-3060" y="0"/>
                    <a:pt x="6120" y="0"/>
                    <a:pt x="15301" y="0"/>
                  </a:cubicBezTo>
                </a:path>
              </a:pathLst>
            </a:custGeom>
            <a:noFill/>
            <a:ln w="2200" cap="rnd">
              <a:solidFill>
                <a:srgbClr val="FF7575"/>
              </a:solidFill>
              <a:round/>
            </a:ln>
          </p:spPr>
        </p:sp>
        <p:sp>
          <p:nvSpPr>
            <p:cNvPr id="140" name="MMConnector"/>
            <p:cNvSpPr/>
            <p:nvPr/>
          </p:nvSpPr>
          <p:spPr>
            <a:xfrm>
              <a:off x="4192920" y="1101530"/>
              <a:ext cx="30602" cy="361591"/>
            </a:xfrm>
            <a:custGeom>
              <a:avLst/>
              <a:gdLst/>
              <a:pathLst>
                <a:path w="30602" fill="none" h="361591">
                  <a:moveTo>
                    <a:pt x="-15301" y="180795"/>
                  </a:moveTo>
                  <a:cubicBezTo>
                    <a:pt x="6120" y="180795"/>
                    <a:pt x="-15301" y="-180795"/>
                    <a:pt x="15301" y="-180795"/>
                  </a:cubicBezTo>
                </a:path>
              </a:pathLst>
            </a:custGeom>
            <a:noFill/>
            <a:ln w="2200" cap="rnd">
              <a:solidFill>
                <a:srgbClr val="FF7575"/>
              </a:solidFill>
              <a:round/>
            </a:ln>
          </p:spPr>
        </p:sp>
        <p:sp>
          <p:nvSpPr>
            <p:cNvPr id="142" name="MMConnector"/>
            <p:cNvSpPr/>
            <p:nvPr/>
          </p:nvSpPr>
          <p:spPr>
            <a:xfrm>
              <a:off x="4485322" y="731389"/>
              <a:ext cx="30602" cy="378692"/>
            </a:xfrm>
            <a:custGeom>
              <a:avLst/>
              <a:gdLst/>
              <a:pathLst>
                <a:path w="30602" fill="none" h="378692">
                  <a:moveTo>
                    <a:pt x="-15301" y="189346"/>
                  </a:moveTo>
                  <a:cubicBezTo>
                    <a:pt x="6120" y="189346"/>
                    <a:pt x="-15301" y="-189346"/>
                    <a:pt x="15301" y="-189346"/>
                  </a:cubicBezTo>
                </a:path>
              </a:pathLst>
            </a:custGeom>
            <a:noFill/>
            <a:ln w="2200" cap="rnd">
              <a:solidFill>
                <a:srgbClr val="FF7575"/>
              </a:solidFill>
              <a:round/>
            </a:ln>
          </p:spPr>
        </p:sp>
        <p:sp>
          <p:nvSpPr>
            <p:cNvPr id="144" name="MMConnector"/>
            <p:cNvSpPr/>
            <p:nvPr/>
          </p:nvSpPr>
          <p:spPr>
            <a:xfrm>
              <a:off x="4664424" y="472124"/>
              <a:ext cx="30602" cy="139838"/>
            </a:xfrm>
            <a:custGeom>
              <a:avLst/>
              <a:gdLst/>
              <a:pathLst>
                <a:path w="30602" fill="none" h="139838">
                  <a:moveTo>
                    <a:pt x="-15301" y="69919"/>
                  </a:moveTo>
                  <a:cubicBezTo>
                    <a:pt x="6120" y="69919"/>
                    <a:pt x="-15301" y="-69919"/>
                    <a:pt x="15301" y="-69919"/>
                  </a:cubicBezTo>
                </a:path>
              </a:pathLst>
            </a:custGeom>
            <a:noFill/>
            <a:ln w="2200" cap="rnd">
              <a:solidFill>
                <a:srgbClr val="FF7575"/>
              </a:solidFill>
              <a:round/>
            </a:ln>
          </p:spPr>
        </p:sp>
        <p:sp>
          <p:nvSpPr>
            <p:cNvPr id="147" name="MMConnector"/>
            <p:cNvSpPr/>
            <p:nvPr/>
          </p:nvSpPr>
          <p:spPr>
            <a:xfrm>
              <a:off x="4664424" y="487662"/>
              <a:ext cx="30602" cy="108763"/>
            </a:xfrm>
            <a:custGeom>
              <a:avLst/>
              <a:gdLst/>
              <a:pathLst>
                <a:path w="30602" fill="none" h="108763">
                  <a:moveTo>
                    <a:pt x="-15301" y="54381"/>
                  </a:moveTo>
                  <a:cubicBezTo>
                    <a:pt x="5980" y="54381"/>
                    <a:pt x="-14973" y="-54381"/>
                    <a:pt x="15301" y="-54381"/>
                  </a:cubicBezTo>
                </a:path>
              </a:pathLst>
            </a:custGeom>
            <a:noFill/>
            <a:ln w="2200" cap="rnd">
              <a:solidFill>
                <a:srgbClr val="FF7575"/>
              </a:solidFill>
              <a:round/>
            </a:ln>
          </p:spPr>
        </p:sp>
        <p:sp>
          <p:nvSpPr>
            <p:cNvPr id="149" name="MMConnector"/>
            <p:cNvSpPr/>
            <p:nvPr/>
          </p:nvSpPr>
          <p:spPr>
            <a:xfrm>
              <a:off x="4664424" y="503199"/>
              <a:ext cx="30602" cy="77688"/>
            </a:xfrm>
            <a:custGeom>
              <a:avLst/>
              <a:gdLst/>
              <a:pathLst>
                <a:path w="30602" fill="none" h="77688">
                  <a:moveTo>
                    <a:pt x="-15301" y="38844"/>
                  </a:moveTo>
                  <a:cubicBezTo>
                    <a:pt x="4650" y="38844"/>
                    <a:pt x="-11869" y="-38844"/>
                    <a:pt x="15301" y="-38844"/>
                  </a:cubicBezTo>
                </a:path>
              </a:pathLst>
            </a:custGeom>
            <a:noFill/>
            <a:ln w="2200" cap="rnd">
              <a:solidFill>
                <a:srgbClr val="FF7575"/>
              </a:solidFill>
              <a:round/>
            </a:ln>
          </p:spPr>
        </p:sp>
        <p:sp>
          <p:nvSpPr>
            <p:cNvPr id="151" name="MMConnector"/>
            <p:cNvSpPr/>
            <p:nvPr/>
          </p:nvSpPr>
          <p:spPr>
            <a:xfrm>
              <a:off x="4664424" y="518737"/>
              <a:ext cx="30602" cy="46613"/>
            </a:xfrm>
            <a:custGeom>
              <a:avLst/>
              <a:gdLst/>
              <a:pathLst>
                <a:path w="30602" fill="none" h="46613">
                  <a:moveTo>
                    <a:pt x="-15301" y="23306"/>
                  </a:moveTo>
                  <a:cubicBezTo>
                    <a:pt x="2110" y="23306"/>
                    <a:pt x="-5942" y="-23306"/>
                    <a:pt x="15301" y="-23306"/>
                  </a:cubicBezTo>
                </a:path>
              </a:pathLst>
            </a:custGeom>
            <a:noFill/>
            <a:ln w="2200" cap="rnd">
              <a:solidFill>
                <a:srgbClr val="FF7575"/>
              </a:solidFill>
              <a:round/>
            </a:ln>
          </p:spPr>
        </p:sp>
        <p:sp>
          <p:nvSpPr>
            <p:cNvPr id="153" name="MMConnector"/>
            <p:cNvSpPr/>
            <p:nvPr/>
          </p:nvSpPr>
          <p:spPr>
            <a:xfrm>
              <a:off x="4664424" y="534274"/>
              <a:ext cx="30602" cy="15538"/>
            </a:xfrm>
            <a:custGeom>
              <a:avLst/>
              <a:gdLst/>
              <a:pathLst>
                <a:path w="30602" fill="none" h="15538">
                  <a:moveTo>
                    <a:pt x="-15301" y="7769"/>
                  </a:moveTo>
                  <a:cubicBezTo>
                    <a:pt x="-1242" y="7769"/>
                    <a:pt x="1878" y="-7769"/>
                    <a:pt x="15301" y="-7769"/>
                  </a:cubicBezTo>
                </a:path>
              </a:pathLst>
            </a:custGeom>
            <a:noFill/>
            <a:ln w="2200" cap="rnd">
              <a:solidFill>
                <a:srgbClr val="FF7575"/>
              </a:solidFill>
              <a:round/>
            </a:ln>
          </p:spPr>
        </p:sp>
        <p:sp>
          <p:nvSpPr>
            <p:cNvPr id="155" name="MMConnector"/>
            <p:cNvSpPr/>
            <p:nvPr/>
          </p:nvSpPr>
          <p:spPr>
            <a:xfrm>
              <a:off x="4664424" y="549812"/>
              <a:ext cx="30602" cy="15538"/>
            </a:xfrm>
            <a:custGeom>
              <a:avLst/>
              <a:gdLst/>
              <a:pathLst>
                <a:path w="30602" fill="none" h="15538">
                  <a:moveTo>
                    <a:pt x="-15301" y="-7769"/>
                  </a:moveTo>
                  <a:cubicBezTo>
                    <a:pt x="-1242" y="-7769"/>
                    <a:pt x="1878" y="7769"/>
                    <a:pt x="15301" y="7769"/>
                  </a:cubicBezTo>
                </a:path>
              </a:pathLst>
            </a:custGeom>
            <a:noFill/>
            <a:ln w="2200" cap="rnd">
              <a:solidFill>
                <a:srgbClr val="FF7575"/>
              </a:solidFill>
              <a:round/>
            </a:ln>
          </p:spPr>
        </p:sp>
        <p:sp>
          <p:nvSpPr>
            <p:cNvPr id="157" name="MMConnector"/>
            <p:cNvSpPr/>
            <p:nvPr/>
          </p:nvSpPr>
          <p:spPr>
            <a:xfrm>
              <a:off x="4664424" y="573118"/>
              <a:ext cx="30602" cy="62150"/>
            </a:xfrm>
            <a:custGeom>
              <a:avLst/>
              <a:gdLst/>
              <a:pathLst>
                <a:path w="30602" fill="none" h="62150">
                  <a:moveTo>
                    <a:pt x="-15301" y="-31075"/>
                  </a:moveTo>
                  <a:cubicBezTo>
                    <a:pt x="3510" y="-31075"/>
                    <a:pt x="-9210" y="31075"/>
                    <a:pt x="15301" y="31075"/>
                  </a:cubicBezTo>
                </a:path>
              </a:pathLst>
            </a:custGeom>
            <a:noFill/>
            <a:ln w="2200" cap="rnd">
              <a:solidFill>
                <a:srgbClr val="FF7575"/>
              </a:solidFill>
              <a:round/>
            </a:ln>
          </p:spPr>
        </p:sp>
        <p:sp>
          <p:nvSpPr>
            <p:cNvPr id="159" name="MMConnector"/>
            <p:cNvSpPr/>
            <p:nvPr/>
          </p:nvSpPr>
          <p:spPr>
            <a:xfrm>
              <a:off x="4833626" y="596424"/>
              <a:ext cx="30602" cy="15538"/>
            </a:xfrm>
            <a:custGeom>
              <a:avLst/>
              <a:gdLst/>
              <a:pathLst>
                <a:path w="30602" fill="none" h="15538">
                  <a:moveTo>
                    <a:pt x="-15301" y="7769"/>
                  </a:moveTo>
                  <a:cubicBezTo>
                    <a:pt x="-1242" y="7769"/>
                    <a:pt x="1878" y="-7769"/>
                    <a:pt x="15301" y="-7769"/>
                  </a:cubicBezTo>
                </a:path>
              </a:pathLst>
            </a:custGeom>
            <a:noFill/>
            <a:ln w="2200" cap="rnd">
              <a:solidFill>
                <a:srgbClr val="FF7575"/>
              </a:solidFill>
              <a:round/>
            </a:ln>
          </p:spPr>
        </p:sp>
        <p:sp>
          <p:nvSpPr>
            <p:cNvPr id="161" name="MMConnector"/>
            <p:cNvSpPr/>
            <p:nvPr/>
          </p:nvSpPr>
          <p:spPr>
            <a:xfrm>
              <a:off x="4833626" y="611962"/>
              <a:ext cx="30602" cy="15538"/>
            </a:xfrm>
            <a:custGeom>
              <a:avLst/>
              <a:gdLst/>
              <a:pathLst>
                <a:path w="30602" fill="none" h="15538">
                  <a:moveTo>
                    <a:pt x="-15301" y="-7769"/>
                  </a:moveTo>
                  <a:cubicBezTo>
                    <a:pt x="-1242" y="-7769"/>
                    <a:pt x="1878" y="7769"/>
                    <a:pt x="15301" y="7769"/>
                  </a:cubicBezTo>
                </a:path>
              </a:pathLst>
            </a:custGeom>
            <a:noFill/>
            <a:ln w="2200" cap="rnd">
              <a:solidFill>
                <a:srgbClr val="FF7575"/>
              </a:solidFill>
              <a:round/>
            </a:ln>
          </p:spPr>
        </p:sp>
        <p:sp>
          <p:nvSpPr>
            <p:cNvPr id="163" name="MMConnector"/>
            <p:cNvSpPr/>
            <p:nvPr/>
          </p:nvSpPr>
          <p:spPr>
            <a:xfrm>
              <a:off x="4664424" y="596424"/>
              <a:ext cx="30602" cy="108763"/>
            </a:xfrm>
            <a:custGeom>
              <a:avLst/>
              <a:gdLst/>
              <a:pathLst>
                <a:path w="30602" fill="none" h="108763">
                  <a:moveTo>
                    <a:pt x="-15301" y="-54381"/>
                  </a:moveTo>
                  <a:cubicBezTo>
                    <a:pt x="5980" y="-54381"/>
                    <a:pt x="-14973" y="54381"/>
                    <a:pt x="15301" y="54381"/>
                  </a:cubicBezTo>
                </a:path>
              </a:pathLst>
            </a:custGeom>
            <a:noFill/>
            <a:ln w="2200" cap="rnd">
              <a:solidFill>
                <a:srgbClr val="FF7575"/>
              </a:solidFill>
              <a:round/>
            </a:ln>
          </p:spPr>
        </p:sp>
        <p:sp>
          <p:nvSpPr>
            <p:cNvPr id="165" name="MMConnector"/>
            <p:cNvSpPr/>
            <p:nvPr/>
          </p:nvSpPr>
          <p:spPr>
            <a:xfrm>
              <a:off x="4822626" y="650805"/>
              <a:ext cx="30602" cy="1100"/>
            </a:xfrm>
            <a:custGeom>
              <a:avLst/>
              <a:gdLst/>
              <a:pathLst>
                <a:path w="30602" fill="none" h="1100">
                  <a:moveTo>
                    <a:pt x="-15301" y="0"/>
                  </a:moveTo>
                  <a:cubicBezTo>
                    <a:pt x="-3060" y="0"/>
                    <a:pt x="6120" y="0"/>
                    <a:pt x="15301" y="0"/>
                  </a:cubicBezTo>
                </a:path>
              </a:pathLst>
            </a:custGeom>
            <a:noFill/>
            <a:ln w="2200" cap="rnd">
              <a:solidFill>
                <a:srgbClr val="FF7575"/>
              </a:solidFill>
              <a:round/>
            </a:ln>
          </p:spPr>
        </p:sp>
        <p:sp>
          <p:nvSpPr>
            <p:cNvPr id="167" name="MMConnector"/>
            <p:cNvSpPr/>
            <p:nvPr/>
          </p:nvSpPr>
          <p:spPr>
            <a:xfrm>
              <a:off x="4664424" y="611962"/>
              <a:ext cx="30602" cy="139838"/>
            </a:xfrm>
            <a:custGeom>
              <a:avLst/>
              <a:gdLst/>
              <a:pathLst>
                <a:path w="30602" fill="none" h="139838">
                  <a:moveTo>
                    <a:pt x="-15301" y="-69919"/>
                  </a:moveTo>
                  <a:cubicBezTo>
                    <a:pt x="6120" y="-69919"/>
                    <a:pt x="-15301" y="69919"/>
                    <a:pt x="15301" y="69919"/>
                  </a:cubicBezTo>
                </a:path>
              </a:pathLst>
            </a:custGeom>
            <a:noFill/>
            <a:ln w="2200" cap="rnd">
              <a:solidFill>
                <a:srgbClr val="FF7575"/>
              </a:solidFill>
              <a:round/>
            </a:ln>
          </p:spPr>
        </p:sp>
        <p:sp>
          <p:nvSpPr>
            <p:cNvPr id="169" name="MMConnector"/>
            <p:cNvSpPr/>
            <p:nvPr/>
          </p:nvSpPr>
          <p:spPr>
            <a:xfrm>
              <a:off x="4485322" y="892195"/>
              <a:ext cx="30602" cy="57080"/>
            </a:xfrm>
            <a:custGeom>
              <a:avLst/>
              <a:gdLst/>
              <a:pathLst>
                <a:path w="30602" fill="none" h="57080">
                  <a:moveTo>
                    <a:pt x="-15301" y="28540"/>
                  </a:moveTo>
                  <a:cubicBezTo>
                    <a:pt x="3079" y="28540"/>
                    <a:pt x="-8204" y="-28540"/>
                    <a:pt x="15301" y="-28540"/>
                  </a:cubicBezTo>
                </a:path>
              </a:pathLst>
            </a:custGeom>
            <a:noFill/>
            <a:ln w="2200" cap="rnd">
              <a:solidFill>
                <a:srgbClr val="FF7575"/>
              </a:solidFill>
              <a:round/>
            </a:ln>
          </p:spPr>
        </p:sp>
        <p:sp>
          <p:nvSpPr>
            <p:cNvPr id="171" name="MMConnector"/>
            <p:cNvSpPr/>
            <p:nvPr/>
          </p:nvSpPr>
          <p:spPr>
            <a:xfrm>
              <a:off x="4844824" y="820412"/>
              <a:ext cx="30602" cy="86488"/>
            </a:xfrm>
            <a:custGeom>
              <a:avLst/>
              <a:gdLst/>
              <a:pathLst>
                <a:path w="30602" fill="none" h="86488">
                  <a:moveTo>
                    <a:pt x="-15301" y="43244"/>
                  </a:moveTo>
                  <a:cubicBezTo>
                    <a:pt x="5162" y="43244"/>
                    <a:pt x="-13065" y="-43244"/>
                    <a:pt x="15301" y="-43244"/>
                  </a:cubicBezTo>
                </a:path>
              </a:pathLst>
            </a:custGeom>
            <a:noFill/>
            <a:ln w="2200" cap="rnd">
              <a:solidFill>
                <a:srgbClr val="FF7575"/>
              </a:solidFill>
              <a:round/>
            </a:ln>
          </p:spPr>
        </p:sp>
        <p:sp>
          <p:nvSpPr>
            <p:cNvPr id="174" name="MMConnector"/>
            <p:cNvSpPr/>
            <p:nvPr/>
          </p:nvSpPr>
          <p:spPr>
            <a:xfrm>
              <a:off x="5180126" y="745062"/>
              <a:ext cx="30602" cy="64213"/>
            </a:xfrm>
            <a:custGeom>
              <a:avLst/>
              <a:gdLst/>
              <a:pathLst>
                <a:path w="30602" fill="none" h="64213">
                  <a:moveTo>
                    <a:pt x="-15301" y="32106"/>
                  </a:moveTo>
                  <a:cubicBezTo>
                    <a:pt x="3677" y="32106"/>
                    <a:pt x="-9600" y="-32106"/>
                    <a:pt x="15301" y="-32106"/>
                  </a:cubicBezTo>
                </a:path>
              </a:pathLst>
            </a:custGeom>
            <a:noFill/>
            <a:ln w="2200" cap="rnd">
              <a:solidFill>
                <a:srgbClr val="FF7575"/>
              </a:solidFill>
              <a:round/>
            </a:ln>
          </p:spPr>
        </p:sp>
        <p:sp>
          <p:nvSpPr>
            <p:cNvPr id="176" name="MMConnector"/>
            <p:cNvSpPr/>
            <p:nvPr/>
          </p:nvSpPr>
          <p:spPr>
            <a:xfrm>
              <a:off x="5352628" y="712955"/>
              <a:ext cx="30602" cy="1100"/>
            </a:xfrm>
            <a:custGeom>
              <a:avLst/>
              <a:gdLst/>
              <a:pathLst>
                <a:path w="30602" fill="none" h="1100">
                  <a:moveTo>
                    <a:pt x="-15301" y="0"/>
                  </a:moveTo>
                  <a:cubicBezTo>
                    <a:pt x="-3060" y="0"/>
                    <a:pt x="6120" y="0"/>
                    <a:pt x="15301" y="0"/>
                  </a:cubicBezTo>
                </a:path>
              </a:pathLst>
            </a:custGeom>
            <a:noFill/>
            <a:ln w="2200" cap="rnd">
              <a:solidFill>
                <a:srgbClr val="FF7575"/>
              </a:solidFill>
              <a:round/>
            </a:ln>
          </p:spPr>
        </p:sp>
        <p:sp>
          <p:nvSpPr>
            <p:cNvPr id="178" name="MMConnector"/>
            <p:cNvSpPr/>
            <p:nvPr/>
          </p:nvSpPr>
          <p:spPr>
            <a:xfrm>
              <a:off x="5180126" y="760599"/>
              <a:ext cx="30602" cy="33138"/>
            </a:xfrm>
            <a:custGeom>
              <a:avLst/>
              <a:gdLst/>
              <a:pathLst>
                <a:path w="30602" fill="none" h="33138">
                  <a:moveTo>
                    <a:pt x="-15301" y="16569"/>
                  </a:moveTo>
                  <a:cubicBezTo>
                    <a:pt x="727" y="16569"/>
                    <a:pt x="-2717" y="-16569"/>
                    <a:pt x="15301" y="-16569"/>
                  </a:cubicBezTo>
                </a:path>
              </a:pathLst>
            </a:custGeom>
            <a:noFill/>
            <a:ln w="2200" cap="rnd">
              <a:solidFill>
                <a:srgbClr val="FF7575"/>
              </a:solidFill>
              <a:round/>
            </a:ln>
          </p:spPr>
        </p:sp>
        <p:sp>
          <p:nvSpPr>
            <p:cNvPr id="180" name="MMConnector"/>
            <p:cNvSpPr/>
            <p:nvPr/>
          </p:nvSpPr>
          <p:spPr>
            <a:xfrm>
              <a:off x="5329528" y="744030"/>
              <a:ext cx="30602" cy="1100"/>
            </a:xfrm>
            <a:custGeom>
              <a:avLst/>
              <a:gdLst/>
              <a:pathLst>
                <a:path w="30602" fill="none" h="1100">
                  <a:moveTo>
                    <a:pt x="-15301" y="0"/>
                  </a:moveTo>
                  <a:cubicBezTo>
                    <a:pt x="-3060" y="0"/>
                    <a:pt x="6120" y="0"/>
                    <a:pt x="15301" y="0"/>
                  </a:cubicBezTo>
                </a:path>
              </a:pathLst>
            </a:custGeom>
            <a:noFill/>
            <a:ln w="2200" cap="rnd">
              <a:solidFill>
                <a:srgbClr val="FF7575"/>
              </a:solidFill>
              <a:round/>
            </a:ln>
          </p:spPr>
        </p:sp>
        <p:sp>
          <p:nvSpPr>
            <p:cNvPr id="182" name="MMConnector"/>
            <p:cNvSpPr/>
            <p:nvPr/>
          </p:nvSpPr>
          <p:spPr>
            <a:xfrm>
              <a:off x="5180126" y="784937"/>
              <a:ext cx="30602" cy="15538"/>
            </a:xfrm>
            <a:custGeom>
              <a:avLst/>
              <a:gdLst/>
              <a:pathLst>
                <a:path w="30602" fill="none" h="15538">
                  <a:moveTo>
                    <a:pt x="-15301" y="-7769"/>
                  </a:moveTo>
                  <a:cubicBezTo>
                    <a:pt x="-1242" y="-7769"/>
                    <a:pt x="1878" y="7769"/>
                    <a:pt x="15301" y="7769"/>
                  </a:cubicBezTo>
                </a:path>
              </a:pathLst>
            </a:custGeom>
            <a:noFill/>
            <a:ln w="2200" cap="rnd">
              <a:solidFill>
                <a:srgbClr val="FF7575"/>
              </a:solidFill>
              <a:round/>
            </a:ln>
          </p:spPr>
        </p:sp>
        <p:sp>
          <p:nvSpPr>
            <p:cNvPr id="184" name="MMConnector"/>
            <p:cNvSpPr/>
            <p:nvPr/>
          </p:nvSpPr>
          <p:spPr>
            <a:xfrm>
              <a:off x="5302028" y="792705"/>
              <a:ext cx="30602" cy="1100"/>
            </a:xfrm>
            <a:custGeom>
              <a:avLst/>
              <a:gdLst/>
              <a:pathLst>
                <a:path w="30602" fill="none" h="1100">
                  <a:moveTo>
                    <a:pt x="-15301" y="0"/>
                  </a:moveTo>
                  <a:cubicBezTo>
                    <a:pt x="-3060" y="0"/>
                    <a:pt x="6120" y="0"/>
                    <a:pt x="15301" y="0"/>
                  </a:cubicBezTo>
                </a:path>
              </a:pathLst>
            </a:custGeom>
            <a:noFill/>
            <a:ln w="2200" cap="rnd">
              <a:solidFill>
                <a:srgbClr val="FF7575"/>
              </a:solidFill>
              <a:round/>
            </a:ln>
          </p:spPr>
        </p:sp>
        <p:sp>
          <p:nvSpPr>
            <p:cNvPr id="186" name="MMConnector"/>
            <p:cNvSpPr/>
            <p:nvPr/>
          </p:nvSpPr>
          <p:spPr>
            <a:xfrm>
              <a:off x="5180126" y="809274"/>
              <a:ext cx="30602" cy="64213"/>
            </a:xfrm>
            <a:custGeom>
              <a:avLst/>
              <a:gdLst/>
              <a:pathLst>
                <a:path w="30602" fill="none" h="64213">
                  <a:moveTo>
                    <a:pt x="-15301" y="-32106"/>
                  </a:moveTo>
                  <a:cubicBezTo>
                    <a:pt x="3677" y="-32106"/>
                    <a:pt x="-9600" y="32106"/>
                    <a:pt x="15301" y="32106"/>
                  </a:cubicBezTo>
                </a:path>
              </a:pathLst>
            </a:custGeom>
            <a:noFill/>
            <a:ln w="2200" cap="rnd">
              <a:solidFill>
                <a:srgbClr val="FF7575"/>
              </a:solidFill>
              <a:round/>
            </a:ln>
          </p:spPr>
        </p:sp>
        <p:sp>
          <p:nvSpPr>
            <p:cNvPr id="188" name="MMConnector"/>
            <p:cNvSpPr/>
            <p:nvPr/>
          </p:nvSpPr>
          <p:spPr>
            <a:xfrm>
              <a:off x="5289928" y="841380"/>
              <a:ext cx="30602" cy="1100"/>
            </a:xfrm>
            <a:custGeom>
              <a:avLst/>
              <a:gdLst/>
              <a:pathLst>
                <a:path w="30602" fill="none" h="1100">
                  <a:moveTo>
                    <a:pt x="-15301" y="0"/>
                  </a:moveTo>
                  <a:cubicBezTo>
                    <a:pt x="-3060" y="0"/>
                    <a:pt x="6120" y="0"/>
                    <a:pt x="15301" y="0"/>
                  </a:cubicBezTo>
                </a:path>
              </a:pathLst>
            </a:custGeom>
            <a:noFill/>
            <a:ln w="2200" cap="rnd">
              <a:solidFill>
                <a:srgbClr val="FF7575"/>
              </a:solidFill>
              <a:round/>
            </a:ln>
          </p:spPr>
        </p:sp>
        <p:sp>
          <p:nvSpPr>
            <p:cNvPr id="190" name="MMConnector"/>
            <p:cNvSpPr/>
            <p:nvPr/>
          </p:nvSpPr>
          <p:spPr>
            <a:xfrm>
              <a:off x="4844824" y="875824"/>
              <a:ext cx="30602" cy="24338"/>
            </a:xfrm>
            <a:custGeom>
              <a:avLst/>
              <a:gdLst/>
              <a:pathLst>
                <a:path w="30602" fill="none" h="24338">
                  <a:moveTo>
                    <a:pt x="-15301" y="-12169"/>
                  </a:moveTo>
                  <a:cubicBezTo>
                    <a:pt x="-239" y="-12169"/>
                    <a:pt x="-461" y="12169"/>
                    <a:pt x="15301" y="12169"/>
                  </a:cubicBezTo>
                </a:path>
              </a:pathLst>
            </a:custGeom>
            <a:noFill/>
            <a:ln w="2200" cap="rnd">
              <a:solidFill>
                <a:srgbClr val="FF7575"/>
              </a:solidFill>
              <a:round/>
            </a:ln>
          </p:spPr>
        </p:sp>
        <p:sp>
          <p:nvSpPr>
            <p:cNvPr id="192" name="MMConnector"/>
            <p:cNvSpPr/>
            <p:nvPr/>
          </p:nvSpPr>
          <p:spPr>
            <a:xfrm>
              <a:off x="5019526" y="880224"/>
              <a:ext cx="30602" cy="15538"/>
            </a:xfrm>
            <a:custGeom>
              <a:avLst/>
              <a:gdLst/>
              <a:pathLst>
                <a:path w="30602" fill="none" h="15538">
                  <a:moveTo>
                    <a:pt x="-15301" y="7769"/>
                  </a:moveTo>
                  <a:cubicBezTo>
                    <a:pt x="-1242" y="7769"/>
                    <a:pt x="1878" y="-7769"/>
                    <a:pt x="15301" y="-7769"/>
                  </a:cubicBezTo>
                </a:path>
              </a:pathLst>
            </a:custGeom>
            <a:noFill/>
            <a:ln w="2200" cap="rnd">
              <a:solidFill>
                <a:srgbClr val="FF7575"/>
              </a:solidFill>
              <a:round/>
            </a:ln>
          </p:spPr>
        </p:sp>
        <p:sp>
          <p:nvSpPr>
            <p:cNvPr id="194" name="MMConnector"/>
            <p:cNvSpPr/>
            <p:nvPr/>
          </p:nvSpPr>
          <p:spPr>
            <a:xfrm>
              <a:off x="5019526" y="895762"/>
              <a:ext cx="30602" cy="15538"/>
            </a:xfrm>
            <a:custGeom>
              <a:avLst/>
              <a:gdLst/>
              <a:pathLst>
                <a:path w="30602" fill="none" h="15538">
                  <a:moveTo>
                    <a:pt x="-15301" y="-7769"/>
                  </a:moveTo>
                  <a:cubicBezTo>
                    <a:pt x="-1242" y="-7769"/>
                    <a:pt x="1878" y="7769"/>
                    <a:pt x="15301" y="7769"/>
                  </a:cubicBezTo>
                </a:path>
              </a:pathLst>
            </a:custGeom>
            <a:noFill/>
            <a:ln w="2200" cap="rnd">
              <a:solidFill>
                <a:srgbClr val="FF7575"/>
              </a:solidFill>
              <a:round/>
            </a:ln>
          </p:spPr>
        </p:sp>
        <p:sp>
          <p:nvSpPr>
            <p:cNvPr id="196" name="MMConnector"/>
            <p:cNvSpPr/>
            <p:nvPr/>
          </p:nvSpPr>
          <p:spPr>
            <a:xfrm>
              <a:off x="4844824" y="906899"/>
              <a:ext cx="30602" cy="86488"/>
            </a:xfrm>
            <a:custGeom>
              <a:avLst/>
              <a:gdLst/>
              <a:pathLst>
                <a:path w="30602" fill="none" h="86488">
                  <a:moveTo>
                    <a:pt x="-15301" y="-43244"/>
                  </a:moveTo>
                  <a:cubicBezTo>
                    <a:pt x="5162" y="-43244"/>
                    <a:pt x="-13065" y="43244"/>
                    <a:pt x="15301" y="43244"/>
                  </a:cubicBezTo>
                </a:path>
              </a:pathLst>
            </a:custGeom>
            <a:noFill/>
            <a:ln w="2200" cap="rnd">
              <a:solidFill>
                <a:srgbClr val="FF7575"/>
              </a:solidFill>
              <a:round/>
            </a:ln>
          </p:spPr>
        </p:sp>
        <p:sp>
          <p:nvSpPr>
            <p:cNvPr id="198" name="MMConnector"/>
            <p:cNvSpPr/>
            <p:nvPr/>
          </p:nvSpPr>
          <p:spPr>
            <a:xfrm>
              <a:off x="5016226" y="942374"/>
              <a:ext cx="30602" cy="15538"/>
            </a:xfrm>
            <a:custGeom>
              <a:avLst/>
              <a:gdLst/>
              <a:pathLst>
                <a:path w="30602" fill="none" h="15538">
                  <a:moveTo>
                    <a:pt x="-15301" y="7769"/>
                  </a:moveTo>
                  <a:cubicBezTo>
                    <a:pt x="-1242" y="7769"/>
                    <a:pt x="1878" y="-7769"/>
                    <a:pt x="15301" y="-7769"/>
                  </a:cubicBezTo>
                </a:path>
              </a:pathLst>
            </a:custGeom>
            <a:noFill/>
            <a:ln w="2200" cap="rnd">
              <a:solidFill>
                <a:srgbClr val="FF7575"/>
              </a:solidFill>
              <a:round/>
            </a:ln>
          </p:spPr>
        </p:sp>
        <p:sp>
          <p:nvSpPr>
            <p:cNvPr id="200" name="MMConnector"/>
            <p:cNvSpPr/>
            <p:nvPr/>
          </p:nvSpPr>
          <p:spPr>
            <a:xfrm>
              <a:off x="5016226" y="957912"/>
              <a:ext cx="30602" cy="15538"/>
            </a:xfrm>
            <a:custGeom>
              <a:avLst/>
              <a:gdLst/>
              <a:pathLst>
                <a:path w="30602" fill="none" h="15538">
                  <a:moveTo>
                    <a:pt x="-15301" y="-7769"/>
                  </a:moveTo>
                  <a:cubicBezTo>
                    <a:pt x="-1242" y="-7769"/>
                    <a:pt x="1878" y="7769"/>
                    <a:pt x="15301" y="7769"/>
                  </a:cubicBezTo>
                </a:path>
              </a:pathLst>
            </a:custGeom>
            <a:noFill/>
            <a:ln w="2200" cap="rnd">
              <a:solidFill>
                <a:srgbClr val="FF7575"/>
              </a:solidFill>
              <a:round/>
            </a:ln>
          </p:spPr>
        </p:sp>
        <p:sp>
          <p:nvSpPr>
            <p:cNvPr id="202" name="MMConnector"/>
            <p:cNvSpPr/>
            <p:nvPr/>
          </p:nvSpPr>
          <p:spPr>
            <a:xfrm>
              <a:off x="4485322" y="1110081"/>
              <a:ext cx="30602" cy="378692"/>
            </a:xfrm>
            <a:custGeom>
              <a:avLst/>
              <a:gdLst/>
              <a:pathLst>
                <a:path w="30602" fill="none" h="378692">
                  <a:moveTo>
                    <a:pt x="-15301" y="-189346"/>
                  </a:moveTo>
                  <a:cubicBezTo>
                    <a:pt x="6120" y="-189346"/>
                    <a:pt x="-15301" y="189346"/>
                    <a:pt x="15301" y="189346"/>
                  </a:cubicBezTo>
                </a:path>
              </a:pathLst>
            </a:custGeom>
            <a:noFill/>
            <a:ln w="2200" cap="rnd">
              <a:solidFill>
                <a:srgbClr val="FF7575"/>
              </a:solidFill>
              <a:round/>
            </a:ln>
          </p:spPr>
        </p:sp>
        <p:sp>
          <p:nvSpPr>
            <p:cNvPr id="204" name="MMConnector"/>
            <p:cNvSpPr/>
            <p:nvPr/>
          </p:nvSpPr>
          <p:spPr>
            <a:xfrm>
              <a:off x="4579724" y="1195220"/>
              <a:ext cx="30602" cy="208416"/>
            </a:xfrm>
            <a:custGeom>
              <a:avLst/>
              <a:gdLst/>
              <a:pathLst>
                <a:path w="30602" fill="none" h="208416">
                  <a:moveTo>
                    <a:pt x="-15301" y="104208"/>
                  </a:moveTo>
                  <a:cubicBezTo>
                    <a:pt x="6120" y="104208"/>
                    <a:pt x="-15301" y="-104208"/>
                    <a:pt x="15301" y="-104208"/>
                  </a:cubicBezTo>
                </a:path>
              </a:pathLst>
            </a:custGeom>
            <a:noFill/>
            <a:ln w="2200" cap="rnd">
              <a:solidFill>
                <a:srgbClr val="FF7575"/>
              </a:solidFill>
              <a:round/>
            </a:ln>
          </p:spPr>
        </p:sp>
        <p:sp>
          <p:nvSpPr>
            <p:cNvPr id="206" name="MMConnector"/>
            <p:cNvSpPr/>
            <p:nvPr/>
          </p:nvSpPr>
          <p:spPr>
            <a:xfrm>
              <a:off x="4752226" y="1067190"/>
              <a:ext cx="30602" cy="47644"/>
            </a:xfrm>
            <a:custGeom>
              <a:avLst/>
              <a:gdLst/>
              <a:pathLst>
                <a:path w="30602" fill="none" h="47644">
                  <a:moveTo>
                    <a:pt x="-15301" y="23822"/>
                  </a:moveTo>
                  <a:cubicBezTo>
                    <a:pt x="2209" y="23822"/>
                    <a:pt x="-6176" y="-23822"/>
                    <a:pt x="15301" y="-23822"/>
                  </a:cubicBezTo>
                </a:path>
              </a:pathLst>
            </a:custGeom>
            <a:noFill/>
            <a:ln w="2200" cap="rnd">
              <a:solidFill>
                <a:srgbClr val="FF7575"/>
              </a:solidFill>
              <a:round/>
            </a:ln>
          </p:spPr>
        </p:sp>
        <p:sp>
          <p:nvSpPr>
            <p:cNvPr id="209" name="MMConnector"/>
            <p:cNvSpPr/>
            <p:nvPr/>
          </p:nvSpPr>
          <p:spPr>
            <a:xfrm>
              <a:off x="4906028" y="1020062"/>
              <a:ext cx="30602" cy="46613"/>
            </a:xfrm>
            <a:custGeom>
              <a:avLst/>
              <a:gdLst/>
              <a:pathLst>
                <a:path w="30602" fill="none" h="46613">
                  <a:moveTo>
                    <a:pt x="-15301" y="23306"/>
                  </a:moveTo>
                  <a:cubicBezTo>
                    <a:pt x="2110" y="23306"/>
                    <a:pt x="-5942" y="-23306"/>
                    <a:pt x="15301" y="-23306"/>
                  </a:cubicBezTo>
                </a:path>
              </a:pathLst>
            </a:custGeom>
            <a:noFill/>
            <a:ln w="2200" cap="rnd">
              <a:solidFill>
                <a:srgbClr val="FF7575"/>
              </a:solidFill>
              <a:round/>
            </a:ln>
          </p:spPr>
        </p:sp>
        <p:sp>
          <p:nvSpPr>
            <p:cNvPr id="211" name="MMConnector"/>
            <p:cNvSpPr/>
            <p:nvPr/>
          </p:nvSpPr>
          <p:spPr>
            <a:xfrm>
              <a:off x="5015830" y="996755"/>
              <a:ext cx="30602" cy="1100"/>
            </a:xfrm>
            <a:custGeom>
              <a:avLst/>
              <a:gdLst/>
              <a:pathLst>
                <a:path w="30602" fill="none" h="1100">
                  <a:moveTo>
                    <a:pt x="-15301" y="0"/>
                  </a:moveTo>
                  <a:cubicBezTo>
                    <a:pt x="-3060" y="0"/>
                    <a:pt x="6120" y="0"/>
                    <a:pt x="15301" y="0"/>
                  </a:cubicBezTo>
                </a:path>
              </a:pathLst>
            </a:custGeom>
            <a:noFill/>
            <a:ln w="2200" cap="rnd">
              <a:solidFill>
                <a:srgbClr val="FF7575"/>
              </a:solidFill>
              <a:round/>
            </a:ln>
          </p:spPr>
        </p:sp>
        <p:sp>
          <p:nvSpPr>
            <p:cNvPr id="213" name="MMConnector"/>
            <p:cNvSpPr/>
            <p:nvPr/>
          </p:nvSpPr>
          <p:spPr>
            <a:xfrm>
              <a:off x="4906028" y="1035599"/>
              <a:ext cx="30602" cy="15538"/>
            </a:xfrm>
            <a:custGeom>
              <a:avLst/>
              <a:gdLst/>
              <a:pathLst>
                <a:path w="30602" fill="none" h="15538">
                  <a:moveTo>
                    <a:pt x="-15301" y="7769"/>
                  </a:moveTo>
                  <a:cubicBezTo>
                    <a:pt x="-1242" y="7769"/>
                    <a:pt x="1878" y="-7769"/>
                    <a:pt x="15301" y="-7769"/>
                  </a:cubicBezTo>
                </a:path>
              </a:pathLst>
            </a:custGeom>
            <a:noFill/>
            <a:ln w="2200" cap="rnd">
              <a:solidFill>
                <a:srgbClr val="FF7575"/>
              </a:solidFill>
              <a:round/>
            </a:ln>
          </p:spPr>
        </p:sp>
        <p:sp>
          <p:nvSpPr>
            <p:cNvPr id="215" name="MMConnector"/>
            <p:cNvSpPr/>
            <p:nvPr/>
          </p:nvSpPr>
          <p:spPr>
            <a:xfrm>
              <a:off x="5037830" y="1027830"/>
              <a:ext cx="30602" cy="1100"/>
            </a:xfrm>
            <a:custGeom>
              <a:avLst/>
              <a:gdLst/>
              <a:pathLst>
                <a:path w="30602" fill="none" h="1100">
                  <a:moveTo>
                    <a:pt x="-15301" y="0"/>
                  </a:moveTo>
                  <a:cubicBezTo>
                    <a:pt x="-3060" y="0"/>
                    <a:pt x="6120" y="0"/>
                    <a:pt x="15301" y="0"/>
                  </a:cubicBezTo>
                </a:path>
              </a:pathLst>
            </a:custGeom>
            <a:noFill/>
            <a:ln w="2200" cap="rnd">
              <a:solidFill>
                <a:srgbClr val="FF7575"/>
              </a:solidFill>
              <a:round/>
            </a:ln>
          </p:spPr>
        </p:sp>
        <p:sp>
          <p:nvSpPr>
            <p:cNvPr id="217" name="MMConnector"/>
            <p:cNvSpPr/>
            <p:nvPr/>
          </p:nvSpPr>
          <p:spPr>
            <a:xfrm>
              <a:off x="4906028" y="1051137"/>
              <a:ext cx="30602" cy="15538"/>
            </a:xfrm>
            <a:custGeom>
              <a:avLst/>
              <a:gdLst/>
              <a:pathLst>
                <a:path w="30602" fill="none" h="15538">
                  <a:moveTo>
                    <a:pt x="-15301" y="-7769"/>
                  </a:moveTo>
                  <a:cubicBezTo>
                    <a:pt x="-1242" y="-7769"/>
                    <a:pt x="1878" y="7769"/>
                    <a:pt x="15301" y="7769"/>
                  </a:cubicBezTo>
                </a:path>
              </a:pathLst>
            </a:custGeom>
            <a:noFill/>
            <a:ln w="2200" cap="rnd">
              <a:solidFill>
                <a:srgbClr val="FF7575"/>
              </a:solidFill>
              <a:round/>
            </a:ln>
          </p:spPr>
        </p:sp>
        <p:sp>
          <p:nvSpPr>
            <p:cNvPr id="219" name="MMConnector"/>
            <p:cNvSpPr/>
            <p:nvPr/>
          </p:nvSpPr>
          <p:spPr>
            <a:xfrm>
              <a:off x="5013630" y="1058905"/>
              <a:ext cx="30602" cy="1100"/>
            </a:xfrm>
            <a:custGeom>
              <a:avLst/>
              <a:gdLst/>
              <a:pathLst>
                <a:path w="30602" fill="none" h="1100">
                  <a:moveTo>
                    <a:pt x="-15301" y="0"/>
                  </a:moveTo>
                  <a:cubicBezTo>
                    <a:pt x="-3060" y="0"/>
                    <a:pt x="6120" y="0"/>
                    <a:pt x="15301" y="0"/>
                  </a:cubicBezTo>
                </a:path>
              </a:pathLst>
            </a:custGeom>
            <a:noFill/>
            <a:ln w="2200" cap="rnd">
              <a:solidFill>
                <a:srgbClr val="FF7575"/>
              </a:solidFill>
              <a:round/>
            </a:ln>
          </p:spPr>
        </p:sp>
        <p:sp>
          <p:nvSpPr>
            <p:cNvPr id="221" name="MMConnector"/>
            <p:cNvSpPr/>
            <p:nvPr/>
          </p:nvSpPr>
          <p:spPr>
            <a:xfrm>
              <a:off x="4906028" y="1066674"/>
              <a:ext cx="30602" cy="46613"/>
            </a:xfrm>
            <a:custGeom>
              <a:avLst/>
              <a:gdLst/>
              <a:pathLst>
                <a:path w="30602" fill="none" h="46613">
                  <a:moveTo>
                    <a:pt x="-15301" y="-23306"/>
                  </a:moveTo>
                  <a:cubicBezTo>
                    <a:pt x="2110" y="-23306"/>
                    <a:pt x="-5942" y="23306"/>
                    <a:pt x="15301" y="23306"/>
                  </a:cubicBezTo>
                </a:path>
              </a:pathLst>
            </a:custGeom>
            <a:noFill/>
            <a:ln w="2200" cap="rnd">
              <a:solidFill>
                <a:srgbClr val="FF7575"/>
              </a:solidFill>
              <a:round/>
            </a:ln>
          </p:spPr>
        </p:sp>
        <p:sp>
          <p:nvSpPr>
            <p:cNvPr id="223" name="MMConnector"/>
            <p:cNvSpPr/>
            <p:nvPr/>
          </p:nvSpPr>
          <p:spPr>
            <a:xfrm>
              <a:off x="5025730" y="1089980"/>
              <a:ext cx="30602" cy="1100"/>
            </a:xfrm>
            <a:custGeom>
              <a:avLst/>
              <a:gdLst/>
              <a:pathLst>
                <a:path w="30602" fill="none" h="1100">
                  <a:moveTo>
                    <a:pt x="-15301" y="0"/>
                  </a:moveTo>
                  <a:cubicBezTo>
                    <a:pt x="-3060" y="0"/>
                    <a:pt x="6120" y="0"/>
                    <a:pt x="15301" y="0"/>
                  </a:cubicBezTo>
                </a:path>
              </a:pathLst>
            </a:custGeom>
            <a:noFill/>
            <a:ln w="2200" cap="rnd">
              <a:solidFill>
                <a:srgbClr val="FF7575"/>
              </a:solidFill>
              <a:round/>
            </a:ln>
          </p:spPr>
        </p:sp>
        <p:sp>
          <p:nvSpPr>
            <p:cNvPr id="225" name="MMConnector"/>
            <p:cNvSpPr/>
            <p:nvPr/>
          </p:nvSpPr>
          <p:spPr>
            <a:xfrm>
              <a:off x="4752226" y="1114834"/>
              <a:ext cx="30602" cy="47644"/>
            </a:xfrm>
            <a:custGeom>
              <a:avLst/>
              <a:gdLst/>
              <a:pathLst>
                <a:path w="30602" fill="none" h="47644">
                  <a:moveTo>
                    <a:pt x="-15301" y="-23822"/>
                  </a:moveTo>
                  <a:cubicBezTo>
                    <a:pt x="2209" y="-23822"/>
                    <a:pt x="-6176" y="23822"/>
                    <a:pt x="15301" y="23822"/>
                  </a:cubicBezTo>
                </a:path>
              </a:pathLst>
            </a:custGeom>
            <a:noFill/>
            <a:ln w="2200" cap="rnd">
              <a:solidFill>
                <a:srgbClr val="FF7575"/>
              </a:solidFill>
              <a:round/>
            </a:ln>
          </p:spPr>
        </p:sp>
        <p:sp>
          <p:nvSpPr>
            <p:cNvPr id="227" name="MMConnector"/>
            <p:cNvSpPr/>
            <p:nvPr/>
          </p:nvSpPr>
          <p:spPr>
            <a:xfrm>
              <a:off x="4917028" y="1138655"/>
              <a:ext cx="30602" cy="1100"/>
            </a:xfrm>
            <a:custGeom>
              <a:avLst/>
              <a:gdLst/>
              <a:pathLst>
                <a:path w="30602" fill="none" h="1100">
                  <a:moveTo>
                    <a:pt x="-15301" y="0"/>
                  </a:moveTo>
                  <a:cubicBezTo>
                    <a:pt x="-3060" y="0"/>
                    <a:pt x="6120" y="0"/>
                    <a:pt x="15301" y="0"/>
                  </a:cubicBezTo>
                </a:path>
              </a:pathLst>
            </a:custGeom>
            <a:noFill/>
            <a:ln w="2200" cap="rnd">
              <a:solidFill>
                <a:srgbClr val="FF7575"/>
              </a:solidFill>
              <a:round/>
            </a:ln>
          </p:spPr>
        </p:sp>
        <p:sp>
          <p:nvSpPr>
            <p:cNvPr id="229" name="MMConnector"/>
            <p:cNvSpPr/>
            <p:nvPr/>
          </p:nvSpPr>
          <p:spPr>
            <a:xfrm>
              <a:off x="4579724" y="1285316"/>
              <a:ext cx="30602" cy="28222"/>
            </a:xfrm>
            <a:custGeom>
              <a:avLst/>
              <a:gdLst/>
              <a:pathLst>
                <a:path w="30602" fill="none" h="28222">
                  <a:moveTo>
                    <a:pt x="-15301" y="14111"/>
                  </a:moveTo>
                  <a:cubicBezTo>
                    <a:pt x="192" y="14111"/>
                    <a:pt x="-1469" y="-14111"/>
                    <a:pt x="15301" y="-14111"/>
                  </a:cubicBezTo>
                </a:path>
              </a:pathLst>
            </a:custGeom>
            <a:noFill/>
            <a:ln w="2200" cap="rnd">
              <a:solidFill>
                <a:srgbClr val="FF7575"/>
              </a:solidFill>
              <a:round/>
            </a:ln>
          </p:spPr>
        </p:sp>
        <p:sp>
          <p:nvSpPr>
            <p:cNvPr id="231" name="MMConnector"/>
            <p:cNvSpPr/>
            <p:nvPr/>
          </p:nvSpPr>
          <p:spPr>
            <a:xfrm>
              <a:off x="4825926" y="1255668"/>
              <a:ext cx="30602" cy="31075"/>
            </a:xfrm>
            <a:custGeom>
              <a:avLst/>
              <a:gdLst/>
              <a:pathLst>
                <a:path w="30602" fill="none" h="31075">
                  <a:moveTo>
                    <a:pt x="-15301" y="15538"/>
                  </a:moveTo>
                  <a:cubicBezTo>
                    <a:pt x="504" y="15538"/>
                    <a:pt x="-2197" y="-15537"/>
                    <a:pt x="15301" y="-15537"/>
                  </a:cubicBezTo>
                </a:path>
              </a:pathLst>
            </a:custGeom>
            <a:noFill/>
            <a:ln w="2200" cap="rnd">
              <a:solidFill>
                <a:srgbClr val="FF7575"/>
              </a:solidFill>
              <a:round/>
            </a:ln>
          </p:spPr>
        </p:sp>
        <p:sp>
          <p:nvSpPr>
            <p:cNvPr id="233" name="MMConnector"/>
            <p:cNvSpPr/>
            <p:nvPr/>
          </p:nvSpPr>
          <p:spPr>
            <a:xfrm>
              <a:off x="4825926" y="1271205"/>
              <a:ext cx="30602" cy="1100"/>
            </a:xfrm>
            <a:custGeom>
              <a:avLst/>
              <a:gdLst/>
              <a:pathLst>
                <a:path w="30602" fill="none" h="1100">
                  <a:moveTo>
                    <a:pt x="-15301" y="0"/>
                  </a:moveTo>
                  <a:cubicBezTo>
                    <a:pt x="-3060" y="0"/>
                    <a:pt x="6120" y="0"/>
                    <a:pt x="15301" y="0"/>
                  </a:cubicBezTo>
                </a:path>
              </a:pathLst>
            </a:custGeom>
            <a:noFill/>
            <a:ln w="2200" cap="rnd">
              <a:solidFill>
                <a:srgbClr val="FF7575"/>
              </a:solidFill>
              <a:round/>
            </a:ln>
          </p:spPr>
        </p:sp>
        <p:sp>
          <p:nvSpPr>
            <p:cNvPr id="235" name="MMConnector"/>
            <p:cNvSpPr/>
            <p:nvPr/>
          </p:nvSpPr>
          <p:spPr>
            <a:xfrm>
              <a:off x="4825926" y="1286743"/>
              <a:ext cx="30602" cy="31075"/>
            </a:xfrm>
            <a:custGeom>
              <a:avLst/>
              <a:gdLst/>
              <a:pathLst>
                <a:path w="30602" fill="none" h="31075">
                  <a:moveTo>
                    <a:pt x="-15301" y="-15537"/>
                  </a:moveTo>
                  <a:cubicBezTo>
                    <a:pt x="504" y="-15537"/>
                    <a:pt x="-2197" y="15538"/>
                    <a:pt x="15301" y="15538"/>
                  </a:cubicBezTo>
                </a:path>
              </a:pathLst>
            </a:custGeom>
            <a:noFill/>
            <a:ln w="2200" cap="rnd">
              <a:solidFill>
                <a:srgbClr val="FF7575"/>
              </a:solidFill>
              <a:round/>
            </a:ln>
          </p:spPr>
        </p:sp>
        <p:sp>
          <p:nvSpPr>
            <p:cNvPr id="237" name="MMConnector"/>
            <p:cNvSpPr/>
            <p:nvPr/>
          </p:nvSpPr>
          <p:spPr>
            <a:xfrm>
              <a:off x="4579724" y="1403635"/>
              <a:ext cx="30602" cy="208416"/>
            </a:xfrm>
            <a:custGeom>
              <a:avLst/>
              <a:gdLst/>
              <a:pathLst>
                <a:path w="30602" fill="none" h="208416">
                  <a:moveTo>
                    <a:pt x="-15301" y="-104208"/>
                  </a:moveTo>
                  <a:cubicBezTo>
                    <a:pt x="6120" y="-104208"/>
                    <a:pt x="-15301" y="104208"/>
                    <a:pt x="15301" y="104208"/>
                  </a:cubicBezTo>
                </a:path>
              </a:pathLst>
            </a:custGeom>
            <a:noFill/>
            <a:ln w="2200" cap="rnd">
              <a:solidFill>
                <a:srgbClr val="FF7575"/>
              </a:solidFill>
              <a:round/>
            </a:ln>
          </p:spPr>
        </p:sp>
        <p:sp>
          <p:nvSpPr>
            <p:cNvPr id="239" name="MMConnector"/>
            <p:cNvSpPr/>
            <p:nvPr/>
          </p:nvSpPr>
          <p:spPr>
            <a:xfrm>
              <a:off x="4875426" y="1446999"/>
              <a:ext cx="30602" cy="121688"/>
            </a:xfrm>
            <a:custGeom>
              <a:avLst/>
              <a:gdLst/>
              <a:pathLst>
                <a:path w="30602" fill="none" h="121688">
                  <a:moveTo>
                    <a:pt x="-15301" y="60844"/>
                  </a:moveTo>
                  <a:cubicBezTo>
                    <a:pt x="6120" y="60844"/>
                    <a:pt x="-15300" y="-60844"/>
                    <a:pt x="15301" y="-60844"/>
                  </a:cubicBezTo>
                </a:path>
              </a:pathLst>
            </a:custGeom>
            <a:noFill/>
            <a:ln w="2200" cap="rnd">
              <a:solidFill>
                <a:srgbClr val="FF7575"/>
              </a:solidFill>
              <a:round/>
            </a:ln>
          </p:spPr>
        </p:sp>
        <p:sp>
          <p:nvSpPr>
            <p:cNvPr id="241" name="MMConnector"/>
            <p:cNvSpPr/>
            <p:nvPr/>
          </p:nvSpPr>
          <p:spPr>
            <a:xfrm>
              <a:off x="4875426" y="1471337"/>
              <a:ext cx="30602" cy="73013"/>
            </a:xfrm>
            <a:custGeom>
              <a:avLst/>
              <a:gdLst/>
              <a:pathLst>
                <a:path w="30602" fill="none" h="73013">
                  <a:moveTo>
                    <a:pt x="-15301" y="36506"/>
                  </a:moveTo>
                  <a:cubicBezTo>
                    <a:pt x="4337" y="36506"/>
                    <a:pt x="-11140" y="-36506"/>
                    <a:pt x="15301" y="-36506"/>
                  </a:cubicBezTo>
                </a:path>
              </a:pathLst>
            </a:custGeom>
            <a:noFill/>
            <a:ln w="2200" cap="rnd">
              <a:solidFill>
                <a:srgbClr val="FF7575"/>
              </a:solidFill>
              <a:round/>
            </a:ln>
          </p:spPr>
        </p:sp>
        <p:sp>
          <p:nvSpPr>
            <p:cNvPr id="243" name="MMConnector"/>
            <p:cNvSpPr/>
            <p:nvPr/>
          </p:nvSpPr>
          <p:spPr>
            <a:xfrm>
              <a:off x="4875426" y="1529843"/>
              <a:ext cx="30602" cy="44000"/>
            </a:xfrm>
            <a:custGeom>
              <a:avLst/>
              <a:gdLst/>
              <a:pathLst>
                <a:path w="30602" fill="none" h="44000">
                  <a:moveTo>
                    <a:pt x="-15301" y="-22000"/>
                  </a:moveTo>
                  <a:cubicBezTo>
                    <a:pt x="1852" y="-22000"/>
                    <a:pt x="-5342" y="22000"/>
                    <a:pt x="15301" y="22000"/>
                  </a:cubicBezTo>
                </a:path>
              </a:pathLst>
            </a:custGeom>
            <a:noFill/>
            <a:ln w="2200" cap="rnd">
              <a:solidFill>
                <a:srgbClr val="FF7575"/>
              </a:solidFill>
              <a:round/>
            </a:ln>
          </p:spPr>
        </p:sp>
        <p:sp>
          <p:nvSpPr>
            <p:cNvPr id="245" name="MMConnector"/>
            <p:cNvSpPr/>
            <p:nvPr/>
          </p:nvSpPr>
          <p:spPr>
            <a:xfrm>
              <a:off x="5471428" y="1544074"/>
              <a:ext cx="30602" cy="15538"/>
            </a:xfrm>
            <a:custGeom>
              <a:avLst/>
              <a:gdLst/>
              <a:pathLst>
                <a:path w="30602" fill="none" h="15538">
                  <a:moveTo>
                    <a:pt x="-15301" y="7769"/>
                  </a:moveTo>
                  <a:cubicBezTo>
                    <a:pt x="-1242" y="7769"/>
                    <a:pt x="1878" y="-7769"/>
                    <a:pt x="15301" y="-7769"/>
                  </a:cubicBezTo>
                </a:path>
              </a:pathLst>
            </a:custGeom>
            <a:noFill/>
            <a:ln w="2200" cap="rnd">
              <a:solidFill>
                <a:srgbClr val="FF7575"/>
              </a:solidFill>
              <a:round/>
            </a:ln>
          </p:spPr>
        </p:sp>
        <p:sp>
          <p:nvSpPr>
            <p:cNvPr id="247" name="MMConnector"/>
            <p:cNvSpPr/>
            <p:nvPr/>
          </p:nvSpPr>
          <p:spPr>
            <a:xfrm>
              <a:off x="5471428" y="1559612"/>
              <a:ext cx="30602" cy="15538"/>
            </a:xfrm>
            <a:custGeom>
              <a:avLst/>
              <a:gdLst/>
              <a:pathLst>
                <a:path w="30602" fill="none" h="15538">
                  <a:moveTo>
                    <a:pt x="-15301" y="-7769"/>
                  </a:moveTo>
                  <a:cubicBezTo>
                    <a:pt x="-1242" y="-7769"/>
                    <a:pt x="1878" y="7769"/>
                    <a:pt x="15301" y="7769"/>
                  </a:cubicBezTo>
                </a:path>
              </a:pathLst>
            </a:custGeom>
            <a:noFill/>
            <a:ln w="2200" cap="rnd">
              <a:solidFill>
                <a:srgbClr val="FF7575"/>
              </a:solidFill>
              <a:round/>
            </a:ln>
          </p:spPr>
        </p:sp>
        <p:sp>
          <p:nvSpPr>
            <p:cNvPr id="249" name="MMConnector"/>
            <p:cNvSpPr/>
            <p:nvPr/>
          </p:nvSpPr>
          <p:spPr>
            <a:xfrm>
              <a:off x="4875426" y="1553149"/>
              <a:ext cx="30602" cy="90613"/>
            </a:xfrm>
            <a:custGeom>
              <a:avLst/>
              <a:gdLst/>
              <a:pathLst>
                <a:path w="30602" fill="none" h="90613">
                  <a:moveTo>
                    <a:pt x="-15301" y="-45306"/>
                  </a:moveTo>
                  <a:cubicBezTo>
                    <a:pt x="5367" y="-45306"/>
                    <a:pt x="-13543" y="45306"/>
                    <a:pt x="15301" y="45306"/>
                  </a:cubicBezTo>
                </a:path>
              </a:pathLst>
            </a:custGeom>
            <a:noFill/>
            <a:ln w="2200" cap="rnd">
              <a:solidFill>
                <a:srgbClr val="FF7575"/>
              </a:solidFill>
              <a:round/>
            </a:ln>
          </p:spPr>
        </p:sp>
        <p:sp>
          <p:nvSpPr>
            <p:cNvPr id="251" name="MMConnector"/>
            <p:cNvSpPr/>
            <p:nvPr/>
          </p:nvSpPr>
          <p:spPr>
            <a:xfrm>
              <a:off x="4875426" y="1568687"/>
              <a:ext cx="30602" cy="121688"/>
            </a:xfrm>
            <a:custGeom>
              <a:avLst/>
              <a:gdLst/>
              <a:pathLst>
                <a:path w="30602" fill="none" h="121688">
                  <a:moveTo>
                    <a:pt x="-15301" y="-60844"/>
                  </a:moveTo>
                  <a:cubicBezTo>
                    <a:pt x="6120" y="-60844"/>
                    <a:pt x="-15300" y="60844"/>
                    <a:pt x="15301" y="60844"/>
                  </a:cubicBezTo>
                </a:path>
              </a:pathLst>
            </a:custGeom>
            <a:noFill/>
            <a:ln w="2200" cap="rnd">
              <a:solidFill>
                <a:srgbClr val="FF7575"/>
              </a:solidFill>
              <a:round/>
            </a:ln>
          </p:spPr>
        </p:sp>
        <p:sp>
          <p:nvSpPr>
            <p:cNvPr id="253" name="MMConnector"/>
            <p:cNvSpPr/>
            <p:nvPr/>
          </p:nvSpPr>
          <p:spPr>
            <a:xfrm>
              <a:off x="4192920" y="1618230"/>
              <a:ext cx="30602" cy="671808"/>
            </a:xfrm>
            <a:custGeom>
              <a:avLst/>
              <a:gdLst/>
              <a:pathLst>
                <a:path w="30602" fill="none" h="671808">
                  <a:moveTo>
                    <a:pt x="-15301" y="-335904"/>
                  </a:moveTo>
                  <a:cubicBezTo>
                    <a:pt x="6120" y="-335904"/>
                    <a:pt x="-15301" y="335904"/>
                    <a:pt x="15301" y="335904"/>
                  </a:cubicBezTo>
                </a:path>
              </a:pathLst>
            </a:custGeom>
            <a:noFill/>
            <a:ln w="2200" cap="rnd">
              <a:solidFill>
                <a:srgbClr val="FF7575"/>
              </a:solidFill>
              <a:round/>
            </a:ln>
          </p:spPr>
        </p:sp>
        <p:sp>
          <p:nvSpPr>
            <p:cNvPr id="255" name="MMConnector"/>
            <p:cNvSpPr/>
            <p:nvPr/>
          </p:nvSpPr>
          <p:spPr>
            <a:xfrm>
              <a:off x="4288422" y="1850098"/>
              <a:ext cx="30602" cy="208072"/>
            </a:xfrm>
            <a:custGeom>
              <a:avLst/>
              <a:gdLst/>
              <a:pathLst>
                <a:path w="30602" fill="none" h="208072">
                  <a:moveTo>
                    <a:pt x="-15301" y="104036"/>
                  </a:moveTo>
                  <a:cubicBezTo>
                    <a:pt x="6120" y="104036"/>
                    <a:pt x="-15301" y="-104036"/>
                    <a:pt x="15301" y="-104036"/>
                  </a:cubicBezTo>
                </a:path>
              </a:pathLst>
            </a:custGeom>
            <a:noFill/>
            <a:ln w="2200" cap="rnd">
              <a:solidFill>
                <a:srgbClr val="FF7575"/>
              </a:solidFill>
              <a:round/>
            </a:ln>
          </p:spPr>
        </p:sp>
        <p:sp>
          <p:nvSpPr>
            <p:cNvPr id="257" name="MMConnector"/>
            <p:cNvSpPr/>
            <p:nvPr/>
          </p:nvSpPr>
          <p:spPr>
            <a:xfrm>
              <a:off x="4620424" y="1703334"/>
              <a:ext cx="30602" cy="85456"/>
            </a:xfrm>
            <a:custGeom>
              <a:avLst/>
              <a:gdLst/>
              <a:pathLst>
                <a:path w="30602" fill="none" h="85456">
                  <a:moveTo>
                    <a:pt x="-15301" y="42728"/>
                  </a:moveTo>
                  <a:cubicBezTo>
                    <a:pt x="5107" y="42728"/>
                    <a:pt x="-12937" y="-42728"/>
                    <a:pt x="15301" y="-42728"/>
                  </a:cubicBezTo>
                </a:path>
              </a:pathLst>
            </a:custGeom>
            <a:noFill/>
            <a:ln w="2200" cap="rnd">
              <a:solidFill>
                <a:srgbClr val="FF7575"/>
              </a:solidFill>
              <a:round/>
            </a:ln>
          </p:spPr>
        </p:sp>
        <p:sp>
          <p:nvSpPr>
            <p:cNvPr id="259" name="MMConnector"/>
            <p:cNvSpPr/>
            <p:nvPr/>
          </p:nvSpPr>
          <p:spPr>
            <a:xfrm>
              <a:off x="4811626" y="1660605"/>
              <a:ext cx="30602" cy="1100"/>
            </a:xfrm>
            <a:custGeom>
              <a:avLst/>
              <a:gdLst/>
              <a:pathLst>
                <a:path w="30602" fill="none" h="1100">
                  <a:moveTo>
                    <a:pt x="-15301" y="0"/>
                  </a:moveTo>
                  <a:cubicBezTo>
                    <a:pt x="-3060" y="0"/>
                    <a:pt x="6120" y="0"/>
                    <a:pt x="15301" y="0"/>
                  </a:cubicBezTo>
                </a:path>
              </a:pathLst>
            </a:custGeom>
            <a:noFill/>
            <a:ln w="2200" cap="rnd">
              <a:solidFill>
                <a:srgbClr val="FF7575"/>
              </a:solidFill>
              <a:round/>
            </a:ln>
          </p:spPr>
        </p:sp>
        <p:sp>
          <p:nvSpPr>
            <p:cNvPr id="261" name="MMConnector"/>
            <p:cNvSpPr/>
            <p:nvPr/>
          </p:nvSpPr>
          <p:spPr>
            <a:xfrm>
              <a:off x="4620424" y="1726640"/>
              <a:ext cx="30602" cy="38844"/>
            </a:xfrm>
            <a:custGeom>
              <a:avLst/>
              <a:gdLst/>
              <a:pathLst>
                <a:path w="30602" fill="none" h="38844">
                  <a:moveTo>
                    <a:pt x="-15301" y="19422"/>
                  </a:moveTo>
                  <a:cubicBezTo>
                    <a:pt x="1329" y="19422"/>
                    <a:pt x="-4121" y="-19422"/>
                    <a:pt x="15301" y="-19422"/>
                  </a:cubicBezTo>
                </a:path>
              </a:pathLst>
            </a:custGeom>
            <a:noFill/>
            <a:ln w="2200" cap="rnd">
              <a:solidFill>
                <a:srgbClr val="FF7575"/>
              </a:solidFill>
              <a:round/>
            </a:ln>
          </p:spPr>
        </p:sp>
        <p:sp>
          <p:nvSpPr>
            <p:cNvPr id="263" name="MMConnector"/>
            <p:cNvSpPr/>
            <p:nvPr/>
          </p:nvSpPr>
          <p:spPr>
            <a:xfrm>
              <a:off x="4796226" y="1699449"/>
              <a:ext cx="30602" cy="15538"/>
            </a:xfrm>
            <a:custGeom>
              <a:avLst/>
              <a:gdLst/>
              <a:pathLst>
                <a:path w="30602" fill="none" h="15538">
                  <a:moveTo>
                    <a:pt x="-15301" y="7769"/>
                  </a:moveTo>
                  <a:cubicBezTo>
                    <a:pt x="-1242" y="7769"/>
                    <a:pt x="1878" y="-7769"/>
                    <a:pt x="15301" y="-7769"/>
                  </a:cubicBezTo>
                </a:path>
              </a:pathLst>
            </a:custGeom>
            <a:noFill/>
            <a:ln w="2200" cap="rnd">
              <a:solidFill>
                <a:srgbClr val="FF7575"/>
              </a:solidFill>
              <a:round/>
            </a:ln>
          </p:spPr>
        </p:sp>
        <p:sp>
          <p:nvSpPr>
            <p:cNvPr id="265" name="MMConnector"/>
            <p:cNvSpPr/>
            <p:nvPr/>
          </p:nvSpPr>
          <p:spPr>
            <a:xfrm>
              <a:off x="4796226" y="1714987"/>
              <a:ext cx="30602" cy="15538"/>
            </a:xfrm>
            <a:custGeom>
              <a:avLst/>
              <a:gdLst/>
              <a:pathLst>
                <a:path w="30602" fill="none" h="15538">
                  <a:moveTo>
                    <a:pt x="-15301" y="-7769"/>
                  </a:moveTo>
                  <a:cubicBezTo>
                    <a:pt x="-1242" y="-7769"/>
                    <a:pt x="1878" y="7769"/>
                    <a:pt x="15301" y="7769"/>
                  </a:cubicBezTo>
                </a:path>
              </a:pathLst>
            </a:custGeom>
            <a:noFill/>
            <a:ln w="2200" cap="rnd">
              <a:solidFill>
                <a:srgbClr val="FF7575"/>
              </a:solidFill>
              <a:round/>
            </a:ln>
          </p:spPr>
        </p:sp>
        <p:sp>
          <p:nvSpPr>
            <p:cNvPr id="267" name="MMConnector"/>
            <p:cNvSpPr/>
            <p:nvPr/>
          </p:nvSpPr>
          <p:spPr>
            <a:xfrm>
              <a:off x="4620424" y="1788790"/>
              <a:ext cx="30602" cy="85456"/>
            </a:xfrm>
            <a:custGeom>
              <a:avLst/>
              <a:gdLst/>
              <a:pathLst>
                <a:path w="30602" fill="none" h="85456">
                  <a:moveTo>
                    <a:pt x="-15301" y="-42728"/>
                  </a:moveTo>
                  <a:cubicBezTo>
                    <a:pt x="5107" y="-42728"/>
                    <a:pt x="-12937" y="42728"/>
                    <a:pt x="15301" y="42728"/>
                  </a:cubicBezTo>
                </a:path>
              </a:pathLst>
            </a:custGeom>
            <a:noFill/>
            <a:ln w="2200" cap="rnd">
              <a:solidFill>
                <a:srgbClr val="FF7575"/>
              </a:solidFill>
              <a:round/>
            </a:ln>
          </p:spPr>
        </p:sp>
        <p:sp>
          <p:nvSpPr>
            <p:cNvPr id="269" name="MMConnector"/>
            <p:cNvSpPr/>
            <p:nvPr/>
          </p:nvSpPr>
          <p:spPr>
            <a:xfrm>
              <a:off x="4944726" y="1792674"/>
              <a:ext cx="30602" cy="77688"/>
            </a:xfrm>
            <a:custGeom>
              <a:avLst/>
              <a:gdLst/>
              <a:pathLst>
                <a:path w="30602" fill="none" h="77688">
                  <a:moveTo>
                    <a:pt x="-15301" y="38844"/>
                  </a:moveTo>
                  <a:cubicBezTo>
                    <a:pt x="4650" y="38844"/>
                    <a:pt x="-11869" y="-38844"/>
                    <a:pt x="15301" y="-38844"/>
                  </a:cubicBezTo>
                </a:path>
              </a:pathLst>
            </a:custGeom>
            <a:noFill/>
            <a:ln w="2200" cap="rnd">
              <a:solidFill>
                <a:srgbClr val="FF7575"/>
              </a:solidFill>
              <a:round/>
            </a:ln>
          </p:spPr>
        </p:sp>
        <p:sp>
          <p:nvSpPr>
            <p:cNvPr id="271" name="MMConnector"/>
            <p:cNvSpPr/>
            <p:nvPr/>
          </p:nvSpPr>
          <p:spPr>
            <a:xfrm>
              <a:off x="4944726" y="1808212"/>
              <a:ext cx="30602" cy="46613"/>
            </a:xfrm>
            <a:custGeom>
              <a:avLst/>
              <a:gdLst/>
              <a:pathLst>
                <a:path w="30602" fill="none" h="46613">
                  <a:moveTo>
                    <a:pt x="-15301" y="23306"/>
                  </a:moveTo>
                  <a:cubicBezTo>
                    <a:pt x="2110" y="23306"/>
                    <a:pt x="-5942" y="-23306"/>
                    <a:pt x="15301" y="-23306"/>
                  </a:cubicBezTo>
                </a:path>
              </a:pathLst>
            </a:custGeom>
            <a:noFill/>
            <a:ln w="2200" cap="rnd">
              <a:solidFill>
                <a:srgbClr val="FF7575"/>
              </a:solidFill>
              <a:round/>
            </a:ln>
          </p:spPr>
        </p:sp>
        <p:sp>
          <p:nvSpPr>
            <p:cNvPr id="273" name="MMConnector"/>
            <p:cNvSpPr/>
            <p:nvPr/>
          </p:nvSpPr>
          <p:spPr>
            <a:xfrm>
              <a:off x="4944726" y="1823749"/>
              <a:ext cx="30602" cy="15538"/>
            </a:xfrm>
            <a:custGeom>
              <a:avLst/>
              <a:gdLst/>
              <a:pathLst>
                <a:path w="30602" fill="none" h="15538">
                  <a:moveTo>
                    <a:pt x="-15301" y="7769"/>
                  </a:moveTo>
                  <a:cubicBezTo>
                    <a:pt x="-1242" y="7769"/>
                    <a:pt x="1878" y="-7769"/>
                    <a:pt x="15301" y="-7769"/>
                  </a:cubicBezTo>
                </a:path>
              </a:pathLst>
            </a:custGeom>
            <a:noFill/>
            <a:ln w="2200" cap="rnd">
              <a:solidFill>
                <a:srgbClr val="FF7575"/>
              </a:solidFill>
              <a:round/>
            </a:ln>
          </p:spPr>
        </p:sp>
        <p:sp>
          <p:nvSpPr>
            <p:cNvPr id="275" name="MMConnector"/>
            <p:cNvSpPr/>
            <p:nvPr/>
          </p:nvSpPr>
          <p:spPr>
            <a:xfrm>
              <a:off x="4944726" y="1839287"/>
              <a:ext cx="30602" cy="15538"/>
            </a:xfrm>
            <a:custGeom>
              <a:avLst/>
              <a:gdLst/>
              <a:pathLst>
                <a:path w="30602" fill="none" h="15538">
                  <a:moveTo>
                    <a:pt x="-15301" y="-7769"/>
                  </a:moveTo>
                  <a:cubicBezTo>
                    <a:pt x="-1242" y="-7769"/>
                    <a:pt x="1878" y="7769"/>
                    <a:pt x="15301" y="7769"/>
                  </a:cubicBezTo>
                </a:path>
              </a:pathLst>
            </a:custGeom>
            <a:noFill/>
            <a:ln w="2200" cap="rnd">
              <a:solidFill>
                <a:srgbClr val="FF7575"/>
              </a:solidFill>
              <a:round/>
            </a:ln>
          </p:spPr>
        </p:sp>
        <p:sp>
          <p:nvSpPr>
            <p:cNvPr id="277" name="MMConnector"/>
            <p:cNvSpPr/>
            <p:nvPr/>
          </p:nvSpPr>
          <p:spPr>
            <a:xfrm>
              <a:off x="4944726" y="1854824"/>
              <a:ext cx="30602" cy="46613"/>
            </a:xfrm>
            <a:custGeom>
              <a:avLst/>
              <a:gdLst/>
              <a:pathLst>
                <a:path w="30602" fill="none" h="46613">
                  <a:moveTo>
                    <a:pt x="-15301" y="-23306"/>
                  </a:moveTo>
                  <a:cubicBezTo>
                    <a:pt x="2110" y="-23306"/>
                    <a:pt x="-5942" y="23306"/>
                    <a:pt x="15301" y="23306"/>
                  </a:cubicBezTo>
                </a:path>
              </a:pathLst>
            </a:custGeom>
            <a:noFill/>
            <a:ln w="2200" cap="rnd">
              <a:solidFill>
                <a:srgbClr val="FF7575"/>
              </a:solidFill>
              <a:round/>
            </a:ln>
          </p:spPr>
        </p:sp>
        <p:sp>
          <p:nvSpPr>
            <p:cNvPr id="279" name="MMConnector"/>
            <p:cNvSpPr/>
            <p:nvPr/>
          </p:nvSpPr>
          <p:spPr>
            <a:xfrm>
              <a:off x="4944726" y="1870362"/>
              <a:ext cx="30602" cy="77688"/>
            </a:xfrm>
            <a:custGeom>
              <a:avLst/>
              <a:gdLst/>
              <a:pathLst>
                <a:path w="30602" fill="none" h="77688">
                  <a:moveTo>
                    <a:pt x="-15301" y="-38844"/>
                  </a:moveTo>
                  <a:cubicBezTo>
                    <a:pt x="4650" y="-38844"/>
                    <a:pt x="-11869" y="38844"/>
                    <a:pt x="15301" y="38844"/>
                  </a:cubicBezTo>
                </a:path>
              </a:pathLst>
            </a:custGeom>
            <a:noFill/>
            <a:ln w="2200" cap="rnd">
              <a:solidFill>
                <a:srgbClr val="FF7575"/>
              </a:solidFill>
              <a:round/>
            </a:ln>
          </p:spPr>
        </p:sp>
        <p:sp>
          <p:nvSpPr>
            <p:cNvPr id="281" name="MMConnector"/>
            <p:cNvSpPr/>
            <p:nvPr/>
          </p:nvSpPr>
          <p:spPr>
            <a:xfrm>
              <a:off x="4288422" y="1947207"/>
              <a:ext cx="30602" cy="13853"/>
            </a:xfrm>
            <a:custGeom>
              <a:avLst/>
              <a:gdLst/>
              <a:pathLst>
                <a:path w="30602" fill="none" h="13853">
                  <a:moveTo>
                    <a:pt x="-15301" y="6927"/>
                  </a:moveTo>
                  <a:cubicBezTo>
                    <a:pt x="-1437" y="6927"/>
                    <a:pt x="2332" y="-6927"/>
                    <a:pt x="15301" y="-6927"/>
                  </a:cubicBezTo>
                </a:path>
              </a:pathLst>
            </a:custGeom>
            <a:noFill/>
            <a:ln w="2200" cap="rnd">
              <a:solidFill>
                <a:srgbClr val="FF7575"/>
              </a:solidFill>
              <a:round/>
            </a:ln>
          </p:spPr>
        </p:sp>
        <p:sp>
          <p:nvSpPr>
            <p:cNvPr id="283" name="MMConnector"/>
            <p:cNvSpPr/>
            <p:nvPr/>
          </p:nvSpPr>
          <p:spPr>
            <a:xfrm>
              <a:off x="4610524" y="1940280"/>
              <a:ext cx="30602" cy="1100"/>
            </a:xfrm>
            <a:custGeom>
              <a:avLst/>
              <a:gdLst/>
              <a:pathLst>
                <a:path w="30602" fill="none" h="1100">
                  <a:moveTo>
                    <a:pt x="-15301" y="0"/>
                  </a:moveTo>
                  <a:cubicBezTo>
                    <a:pt x="-3060" y="0"/>
                    <a:pt x="6120" y="0"/>
                    <a:pt x="15301" y="0"/>
                  </a:cubicBezTo>
                </a:path>
              </a:pathLst>
            </a:custGeom>
            <a:noFill/>
            <a:ln w="2200" cap="rnd">
              <a:solidFill>
                <a:srgbClr val="FF7575"/>
              </a:solidFill>
              <a:round/>
            </a:ln>
          </p:spPr>
        </p:sp>
        <p:sp>
          <p:nvSpPr>
            <p:cNvPr id="285" name="MMConnector"/>
            <p:cNvSpPr/>
            <p:nvPr/>
          </p:nvSpPr>
          <p:spPr>
            <a:xfrm>
              <a:off x="4288422" y="1964945"/>
              <a:ext cx="30602" cy="21622"/>
            </a:xfrm>
            <a:custGeom>
              <a:avLst/>
              <a:gdLst/>
              <a:pathLst>
                <a:path w="30602" fill="none" h="21622">
                  <a:moveTo>
                    <a:pt x="-15301" y="-10811"/>
                  </a:moveTo>
                  <a:cubicBezTo>
                    <a:pt x="-545" y="-10811"/>
                    <a:pt x="253" y="10811"/>
                    <a:pt x="15301" y="10811"/>
                  </a:cubicBezTo>
                </a:path>
              </a:pathLst>
            </a:custGeom>
            <a:noFill/>
            <a:ln w="2200" cap="rnd">
              <a:solidFill>
                <a:srgbClr val="FF7575"/>
              </a:solidFill>
              <a:round/>
            </a:ln>
          </p:spPr>
        </p:sp>
        <p:sp>
          <p:nvSpPr>
            <p:cNvPr id="288" name="MMConnector"/>
            <p:cNvSpPr/>
            <p:nvPr/>
          </p:nvSpPr>
          <p:spPr>
            <a:xfrm>
              <a:off x="4511524" y="1975755"/>
              <a:ext cx="30602" cy="1100"/>
            </a:xfrm>
            <a:custGeom>
              <a:avLst/>
              <a:gdLst/>
              <a:pathLst>
                <a:path w="30602" fill="none" h="1100">
                  <a:moveTo>
                    <a:pt x="-15301" y="0"/>
                  </a:moveTo>
                  <a:cubicBezTo>
                    <a:pt x="-3060" y="0"/>
                    <a:pt x="6120" y="0"/>
                    <a:pt x="15301" y="0"/>
                  </a:cubicBezTo>
                </a:path>
              </a:pathLst>
            </a:custGeom>
            <a:noFill/>
            <a:ln w="2200" cap="rnd">
              <a:solidFill>
                <a:srgbClr val="FF7575"/>
              </a:solidFill>
              <a:round/>
            </a:ln>
          </p:spPr>
        </p:sp>
        <p:sp>
          <p:nvSpPr>
            <p:cNvPr id="290" name="MMConnector"/>
            <p:cNvSpPr/>
            <p:nvPr/>
          </p:nvSpPr>
          <p:spPr>
            <a:xfrm>
              <a:off x="4288422" y="2015441"/>
              <a:ext cx="30602" cy="122616"/>
            </a:xfrm>
            <a:custGeom>
              <a:avLst/>
              <a:gdLst/>
              <a:pathLst>
                <a:path w="30602" fill="none" h="122616">
                  <a:moveTo>
                    <a:pt x="-15301" y="-61308"/>
                  </a:moveTo>
                  <a:cubicBezTo>
                    <a:pt x="6120" y="-61308"/>
                    <a:pt x="-15301" y="61308"/>
                    <a:pt x="15301" y="61308"/>
                  </a:cubicBezTo>
                </a:path>
              </a:pathLst>
            </a:custGeom>
            <a:noFill/>
            <a:ln w="2200" cap="rnd">
              <a:solidFill>
                <a:srgbClr val="FF7575"/>
              </a:solidFill>
              <a:round/>
            </a:ln>
          </p:spPr>
        </p:sp>
        <p:sp>
          <p:nvSpPr>
            <p:cNvPr id="292" name="MMConnector"/>
            <p:cNvSpPr/>
            <p:nvPr/>
          </p:nvSpPr>
          <p:spPr>
            <a:xfrm>
              <a:off x="4569824" y="2057327"/>
              <a:ext cx="30602" cy="38844"/>
            </a:xfrm>
            <a:custGeom>
              <a:avLst/>
              <a:gdLst/>
              <a:pathLst>
                <a:path w="30602" fill="none" h="38844">
                  <a:moveTo>
                    <a:pt x="-15301" y="19422"/>
                  </a:moveTo>
                  <a:cubicBezTo>
                    <a:pt x="1329" y="19422"/>
                    <a:pt x="-4121" y="-19422"/>
                    <a:pt x="15301" y="-19422"/>
                  </a:cubicBezTo>
                </a:path>
              </a:pathLst>
            </a:custGeom>
            <a:noFill/>
            <a:ln w="2200" cap="rnd">
              <a:solidFill>
                <a:srgbClr val="FF7575"/>
              </a:solidFill>
              <a:round/>
            </a:ln>
          </p:spPr>
        </p:sp>
        <p:sp>
          <p:nvSpPr>
            <p:cNvPr id="294" name="MMConnector"/>
            <p:cNvSpPr/>
            <p:nvPr/>
          </p:nvSpPr>
          <p:spPr>
            <a:xfrm>
              <a:off x="4691726" y="2022368"/>
              <a:ext cx="30602" cy="31075"/>
            </a:xfrm>
            <a:custGeom>
              <a:avLst/>
              <a:gdLst/>
              <a:pathLst>
                <a:path w="30602" fill="none" h="31075">
                  <a:moveTo>
                    <a:pt x="-15301" y="15538"/>
                  </a:moveTo>
                  <a:cubicBezTo>
                    <a:pt x="504" y="15538"/>
                    <a:pt x="-2197" y="-15537"/>
                    <a:pt x="15301" y="-15537"/>
                  </a:cubicBezTo>
                </a:path>
              </a:pathLst>
            </a:custGeom>
            <a:noFill/>
            <a:ln w="2200" cap="rnd">
              <a:solidFill>
                <a:srgbClr val="FF7575"/>
              </a:solidFill>
              <a:round/>
            </a:ln>
          </p:spPr>
        </p:sp>
        <p:sp>
          <p:nvSpPr>
            <p:cNvPr id="296" name="MMConnector"/>
            <p:cNvSpPr/>
            <p:nvPr/>
          </p:nvSpPr>
          <p:spPr>
            <a:xfrm>
              <a:off x="4691726" y="2037905"/>
              <a:ext cx="30602" cy="1100"/>
            </a:xfrm>
            <a:custGeom>
              <a:avLst/>
              <a:gdLst/>
              <a:pathLst>
                <a:path w="30602" fill="none" h="1100">
                  <a:moveTo>
                    <a:pt x="-15301" y="0"/>
                  </a:moveTo>
                  <a:cubicBezTo>
                    <a:pt x="-3060" y="0"/>
                    <a:pt x="6120" y="0"/>
                    <a:pt x="15301" y="0"/>
                  </a:cubicBezTo>
                </a:path>
              </a:pathLst>
            </a:custGeom>
            <a:noFill/>
            <a:ln w="2200" cap="rnd">
              <a:solidFill>
                <a:srgbClr val="FF7575"/>
              </a:solidFill>
              <a:round/>
            </a:ln>
          </p:spPr>
        </p:sp>
        <p:sp>
          <p:nvSpPr>
            <p:cNvPr id="298" name="MMConnector"/>
            <p:cNvSpPr/>
            <p:nvPr/>
          </p:nvSpPr>
          <p:spPr>
            <a:xfrm>
              <a:off x="4691726" y="2053443"/>
              <a:ext cx="30602" cy="31075"/>
            </a:xfrm>
            <a:custGeom>
              <a:avLst/>
              <a:gdLst/>
              <a:pathLst>
                <a:path w="30602" fill="none" h="31075">
                  <a:moveTo>
                    <a:pt x="-15301" y="-15537"/>
                  </a:moveTo>
                  <a:cubicBezTo>
                    <a:pt x="504" y="-15537"/>
                    <a:pt x="-2197" y="15538"/>
                    <a:pt x="15301" y="15538"/>
                  </a:cubicBezTo>
                </a:path>
              </a:pathLst>
            </a:custGeom>
            <a:noFill/>
            <a:ln w="2200" cap="rnd">
              <a:solidFill>
                <a:srgbClr val="FF7575"/>
              </a:solidFill>
              <a:round/>
            </a:ln>
          </p:spPr>
        </p:sp>
        <p:sp>
          <p:nvSpPr>
            <p:cNvPr id="300" name="MMConnector"/>
            <p:cNvSpPr/>
            <p:nvPr/>
          </p:nvSpPr>
          <p:spPr>
            <a:xfrm>
              <a:off x="4569824" y="2096171"/>
              <a:ext cx="30602" cy="38844"/>
            </a:xfrm>
            <a:custGeom>
              <a:avLst/>
              <a:gdLst/>
              <a:pathLst>
                <a:path w="30602" fill="none" h="38844">
                  <a:moveTo>
                    <a:pt x="-15301" y="-19422"/>
                  </a:moveTo>
                  <a:cubicBezTo>
                    <a:pt x="1329" y="-19422"/>
                    <a:pt x="-4121" y="19422"/>
                    <a:pt x="15301" y="19422"/>
                  </a:cubicBezTo>
                </a:path>
              </a:pathLst>
            </a:custGeom>
            <a:noFill/>
            <a:ln w="2200" cap="rnd">
              <a:solidFill>
                <a:srgbClr val="FF7575"/>
              </a:solidFill>
              <a:round/>
            </a:ln>
          </p:spPr>
        </p:sp>
        <p:sp>
          <p:nvSpPr>
            <p:cNvPr id="302" name="MMConnector"/>
            <p:cNvSpPr/>
            <p:nvPr/>
          </p:nvSpPr>
          <p:spPr>
            <a:xfrm>
              <a:off x="4717026" y="2107824"/>
              <a:ext cx="30602" cy="15538"/>
            </a:xfrm>
            <a:custGeom>
              <a:avLst/>
              <a:gdLst/>
              <a:pathLst>
                <a:path w="30602" fill="none" h="15538">
                  <a:moveTo>
                    <a:pt x="-15301" y="7769"/>
                  </a:moveTo>
                  <a:cubicBezTo>
                    <a:pt x="-1242" y="7769"/>
                    <a:pt x="1878" y="-7769"/>
                    <a:pt x="15301" y="-7769"/>
                  </a:cubicBezTo>
                </a:path>
              </a:pathLst>
            </a:custGeom>
            <a:noFill/>
            <a:ln w="2200" cap="rnd">
              <a:solidFill>
                <a:srgbClr val="FF7575"/>
              </a:solidFill>
              <a:round/>
            </a:ln>
          </p:spPr>
        </p:sp>
        <p:sp>
          <p:nvSpPr>
            <p:cNvPr id="304" name="MMConnector"/>
            <p:cNvSpPr/>
            <p:nvPr/>
          </p:nvSpPr>
          <p:spPr>
            <a:xfrm>
              <a:off x="4717026" y="2123362"/>
              <a:ext cx="30602" cy="15538"/>
            </a:xfrm>
            <a:custGeom>
              <a:avLst/>
              <a:gdLst/>
              <a:pathLst>
                <a:path w="30602" fill="none" h="15538">
                  <a:moveTo>
                    <a:pt x="-15301" y="-7769"/>
                  </a:moveTo>
                  <a:cubicBezTo>
                    <a:pt x="-1242" y="-7769"/>
                    <a:pt x="1878" y="7769"/>
                    <a:pt x="15301" y="7769"/>
                  </a:cubicBezTo>
                </a:path>
              </a:pathLst>
            </a:custGeom>
            <a:noFill/>
            <a:ln w="2200" cap="rnd">
              <a:solidFill>
                <a:srgbClr val="FF7575"/>
              </a:solidFill>
              <a:round/>
            </a:ln>
          </p:spPr>
        </p:sp>
        <p:sp>
          <p:nvSpPr>
            <p:cNvPr id="306" name="MMConnector"/>
            <p:cNvSpPr/>
            <p:nvPr/>
          </p:nvSpPr>
          <p:spPr>
            <a:xfrm>
              <a:off x="4288422" y="2058170"/>
              <a:ext cx="30602" cy="208072"/>
            </a:xfrm>
            <a:custGeom>
              <a:avLst/>
              <a:gdLst/>
              <a:pathLst>
                <a:path w="30602" fill="none" h="208072">
                  <a:moveTo>
                    <a:pt x="-15301" y="-104036"/>
                  </a:moveTo>
                  <a:cubicBezTo>
                    <a:pt x="6120" y="-104036"/>
                    <a:pt x="-15301" y="104036"/>
                    <a:pt x="15301" y="104036"/>
                  </a:cubicBezTo>
                </a:path>
              </a:pathLst>
            </a:custGeom>
            <a:noFill/>
            <a:ln w="2200" cap="rnd">
              <a:solidFill>
                <a:srgbClr val="FF7575"/>
              </a:solidFill>
              <a:round/>
            </a:ln>
          </p:spPr>
        </p:sp>
        <p:sp>
          <p:nvSpPr>
            <p:cNvPr id="308" name="MMConnector"/>
            <p:cNvSpPr/>
            <p:nvPr/>
          </p:nvSpPr>
          <p:spPr>
            <a:xfrm>
              <a:off x="4192920" y="1795278"/>
              <a:ext cx="30602" cy="1025905"/>
            </a:xfrm>
            <a:custGeom>
              <a:avLst/>
              <a:gdLst/>
              <a:pathLst>
                <a:path w="30602" fill="none" h="1025905">
                  <a:moveTo>
                    <a:pt x="-15301" y="-512952"/>
                  </a:moveTo>
                  <a:cubicBezTo>
                    <a:pt x="6120" y="-512952"/>
                    <a:pt x="-15301" y="512952"/>
                    <a:pt x="15301" y="512952"/>
                  </a:cubicBezTo>
                </a:path>
              </a:pathLst>
            </a:custGeom>
            <a:noFill/>
            <a:ln w="2200" cap="rnd">
              <a:solidFill>
                <a:srgbClr val="FF7575"/>
              </a:solidFill>
              <a:round/>
            </a:ln>
          </p:spPr>
        </p:sp>
        <p:sp>
          <p:nvSpPr>
            <p:cNvPr id="310" name="MMConnector"/>
            <p:cNvSpPr/>
            <p:nvPr/>
          </p:nvSpPr>
          <p:spPr>
            <a:xfrm>
              <a:off x="4288422" y="2292693"/>
              <a:ext cx="30602" cy="31075"/>
            </a:xfrm>
            <a:custGeom>
              <a:avLst/>
              <a:gdLst/>
              <a:pathLst>
                <a:path w="30602" fill="none" h="31075">
                  <a:moveTo>
                    <a:pt x="-15301" y="15538"/>
                  </a:moveTo>
                  <a:cubicBezTo>
                    <a:pt x="504" y="15538"/>
                    <a:pt x="-2197" y="-15537"/>
                    <a:pt x="15301" y="-15537"/>
                  </a:cubicBezTo>
                </a:path>
              </a:pathLst>
            </a:custGeom>
            <a:noFill/>
            <a:ln w="2200" cap="rnd">
              <a:solidFill>
                <a:srgbClr val="FF7575"/>
              </a:solidFill>
              <a:round/>
            </a:ln>
          </p:spPr>
        </p:sp>
        <p:sp>
          <p:nvSpPr>
            <p:cNvPr id="312" name="MMConnector"/>
            <p:cNvSpPr/>
            <p:nvPr/>
          </p:nvSpPr>
          <p:spPr>
            <a:xfrm>
              <a:off x="4541224" y="2261618"/>
              <a:ext cx="30602" cy="31075"/>
            </a:xfrm>
            <a:custGeom>
              <a:avLst/>
              <a:gdLst/>
              <a:pathLst>
                <a:path w="30602" fill="none" h="31075">
                  <a:moveTo>
                    <a:pt x="-15301" y="15538"/>
                  </a:moveTo>
                  <a:cubicBezTo>
                    <a:pt x="504" y="15538"/>
                    <a:pt x="-2197" y="-15537"/>
                    <a:pt x="15301" y="-15537"/>
                  </a:cubicBezTo>
                </a:path>
              </a:pathLst>
            </a:custGeom>
            <a:noFill/>
            <a:ln w="2200" cap="rnd">
              <a:solidFill>
                <a:srgbClr val="FF7575"/>
              </a:solidFill>
              <a:round/>
            </a:ln>
          </p:spPr>
        </p:sp>
        <p:sp>
          <p:nvSpPr>
            <p:cNvPr id="314" name="MMConnector"/>
            <p:cNvSpPr/>
            <p:nvPr/>
          </p:nvSpPr>
          <p:spPr>
            <a:xfrm>
              <a:off x="4691726" y="2246080"/>
              <a:ext cx="30602" cy="1100"/>
            </a:xfrm>
            <a:custGeom>
              <a:avLst/>
              <a:gdLst/>
              <a:pathLst>
                <a:path w="30602" fill="none" h="1100">
                  <a:moveTo>
                    <a:pt x="-15301" y="0"/>
                  </a:moveTo>
                  <a:cubicBezTo>
                    <a:pt x="-3060" y="0"/>
                    <a:pt x="6120" y="0"/>
                    <a:pt x="15301" y="0"/>
                  </a:cubicBezTo>
                </a:path>
              </a:pathLst>
            </a:custGeom>
            <a:noFill/>
            <a:ln w="2200" cap="rnd">
              <a:solidFill>
                <a:srgbClr val="FF7575"/>
              </a:solidFill>
              <a:round/>
            </a:ln>
          </p:spPr>
        </p:sp>
        <p:sp>
          <p:nvSpPr>
            <p:cNvPr id="316" name="MMConnector"/>
            <p:cNvSpPr/>
            <p:nvPr/>
          </p:nvSpPr>
          <p:spPr>
            <a:xfrm>
              <a:off x="4541224" y="2277155"/>
              <a:ext cx="30602" cy="1100"/>
            </a:xfrm>
            <a:custGeom>
              <a:avLst/>
              <a:gdLst/>
              <a:pathLst>
                <a:path w="30602" fill="none" h="1100">
                  <a:moveTo>
                    <a:pt x="-15301" y="0"/>
                  </a:moveTo>
                  <a:cubicBezTo>
                    <a:pt x="-3060" y="0"/>
                    <a:pt x="6120" y="0"/>
                    <a:pt x="15301" y="0"/>
                  </a:cubicBezTo>
                </a:path>
              </a:pathLst>
            </a:custGeom>
            <a:noFill/>
            <a:ln w="2200" cap="rnd">
              <a:solidFill>
                <a:srgbClr val="FF7575"/>
              </a:solidFill>
              <a:round/>
            </a:ln>
          </p:spPr>
        </p:sp>
        <p:sp>
          <p:nvSpPr>
            <p:cNvPr id="318" name="MMConnector"/>
            <p:cNvSpPr/>
            <p:nvPr/>
          </p:nvSpPr>
          <p:spPr>
            <a:xfrm>
              <a:off x="4662026" y="2277155"/>
              <a:ext cx="30602" cy="1100"/>
            </a:xfrm>
            <a:custGeom>
              <a:avLst/>
              <a:gdLst/>
              <a:pathLst>
                <a:path w="30602" fill="none" h="1100">
                  <a:moveTo>
                    <a:pt x="-15301" y="0"/>
                  </a:moveTo>
                  <a:cubicBezTo>
                    <a:pt x="-3060" y="0"/>
                    <a:pt x="6120" y="0"/>
                    <a:pt x="15301" y="0"/>
                  </a:cubicBezTo>
                </a:path>
              </a:pathLst>
            </a:custGeom>
            <a:noFill/>
            <a:ln w="2200" cap="rnd">
              <a:solidFill>
                <a:srgbClr val="FF7575"/>
              </a:solidFill>
              <a:round/>
            </a:ln>
          </p:spPr>
        </p:sp>
        <p:sp>
          <p:nvSpPr>
            <p:cNvPr id="320" name="MMConnector"/>
            <p:cNvSpPr/>
            <p:nvPr/>
          </p:nvSpPr>
          <p:spPr>
            <a:xfrm>
              <a:off x="4541224" y="2292693"/>
              <a:ext cx="30602" cy="31075"/>
            </a:xfrm>
            <a:custGeom>
              <a:avLst/>
              <a:gdLst/>
              <a:pathLst>
                <a:path w="30602" fill="none" h="31075">
                  <a:moveTo>
                    <a:pt x="-15301" y="-15537"/>
                  </a:moveTo>
                  <a:cubicBezTo>
                    <a:pt x="504" y="-15537"/>
                    <a:pt x="-2197" y="15538"/>
                    <a:pt x="15301" y="15538"/>
                  </a:cubicBezTo>
                </a:path>
              </a:pathLst>
            </a:custGeom>
            <a:noFill/>
            <a:ln w="2200" cap="rnd">
              <a:solidFill>
                <a:srgbClr val="FF7575"/>
              </a:solidFill>
              <a:round/>
            </a:ln>
          </p:spPr>
        </p:sp>
        <p:sp>
          <p:nvSpPr>
            <p:cNvPr id="322" name="MMConnector"/>
            <p:cNvSpPr/>
            <p:nvPr/>
          </p:nvSpPr>
          <p:spPr>
            <a:xfrm>
              <a:off x="4614726" y="2308230"/>
              <a:ext cx="30602" cy="1100"/>
            </a:xfrm>
            <a:custGeom>
              <a:avLst/>
              <a:gdLst/>
              <a:pathLst>
                <a:path w="30602" fill="none" h="1100">
                  <a:moveTo>
                    <a:pt x="-15301" y="0"/>
                  </a:moveTo>
                  <a:cubicBezTo>
                    <a:pt x="-3060" y="0"/>
                    <a:pt x="6120" y="0"/>
                    <a:pt x="15301" y="0"/>
                  </a:cubicBezTo>
                </a:path>
              </a:pathLst>
            </a:custGeom>
            <a:noFill/>
            <a:ln w="2200" cap="rnd">
              <a:solidFill>
                <a:srgbClr val="FF7575"/>
              </a:solidFill>
              <a:round/>
            </a:ln>
          </p:spPr>
        </p:sp>
        <p:sp>
          <p:nvSpPr>
            <p:cNvPr id="324" name="MMConnector"/>
            <p:cNvSpPr/>
            <p:nvPr/>
          </p:nvSpPr>
          <p:spPr>
            <a:xfrm>
              <a:off x="4288422" y="2323768"/>
              <a:ext cx="30602" cy="31075"/>
            </a:xfrm>
            <a:custGeom>
              <a:avLst/>
              <a:gdLst/>
              <a:pathLst>
                <a:path w="30602" fill="none" h="31075">
                  <a:moveTo>
                    <a:pt x="-15301" y="-15537"/>
                  </a:moveTo>
                  <a:cubicBezTo>
                    <a:pt x="504" y="-15537"/>
                    <a:pt x="-2197" y="15538"/>
                    <a:pt x="15301" y="15538"/>
                  </a:cubicBezTo>
                </a:path>
              </a:pathLst>
            </a:custGeom>
            <a:noFill/>
            <a:ln w="2200" cap="rnd">
              <a:solidFill>
                <a:srgbClr val="FF7575"/>
              </a:solidFill>
              <a:round/>
            </a:ln>
          </p:spPr>
        </p:sp>
        <p:sp>
          <p:nvSpPr>
            <p:cNvPr id="326" name="MMConnector"/>
            <p:cNvSpPr/>
            <p:nvPr/>
          </p:nvSpPr>
          <p:spPr>
            <a:xfrm>
              <a:off x="3648376" y="3457606"/>
              <a:ext cx="338383" cy="902163"/>
            </a:xfrm>
            <a:custGeom>
              <a:avLst/>
              <a:gdLst/>
              <a:pathLst>
                <a:path w="338383" h="902163">
                  <a:moveTo>
                    <a:pt x="-93995" y="310412"/>
                  </a:moveTo>
                  <a:cubicBezTo>
                    <a:pt x="-79941" y="269752"/>
                    <a:pt x="-72828" y="226136"/>
                    <a:pt x="-66279" y="182862"/>
                  </a:cubicBezTo>
                  <a:cubicBezTo>
                    <a:pt x="-59731" y="139588"/>
                    <a:pt x="-53748" y="96656"/>
                    <a:pt x="-48123" y="53314"/>
                  </a:cubicBezTo>
                  <a:cubicBezTo>
                    <a:pt x="-42497" y="9973"/>
                    <a:pt x="-37228" y="-33779"/>
                    <a:pt x="-31580" y="-76554"/>
                  </a:cubicBezTo>
                  <a:cubicBezTo>
                    <a:pt x="-25931" y="-119329"/>
                    <a:pt x="-19903" y="-161128"/>
                    <a:pt x="-10430" y="-205806"/>
                  </a:cubicBezTo>
                  <a:cubicBezTo>
                    <a:pt x="-957" y="-250483"/>
                    <a:pt x="11960" y="-298038"/>
                    <a:pt x="24606" y="-331976"/>
                  </a:cubicBezTo>
                  <a:cubicBezTo>
                    <a:pt x="37253" y="-365914"/>
                    <a:pt x="49628" y="-386235"/>
                    <a:pt x="59547" y="-400653"/>
                  </a:cubicBezTo>
                  <a:cubicBezTo>
                    <a:pt x="69466" y="-415071"/>
                    <a:pt x="76930" y="-423587"/>
                    <a:pt x="83991" y="-430529"/>
                  </a:cubicBezTo>
                  <a:cubicBezTo>
                    <a:pt x="91053" y="-437471"/>
                    <a:pt x="97713" y="-442840"/>
                    <a:pt x="101473" y="-445768"/>
                  </a:cubicBezTo>
                  <a:cubicBezTo>
                    <a:pt x="105233" y="-448696"/>
                    <a:pt x="106093" y="-449183"/>
                    <a:pt x="107779" y="-450253"/>
                  </a:cubicBezTo>
                  <a:cubicBezTo>
                    <a:pt x="109464" y="-451323"/>
                    <a:pt x="111976" y="-452977"/>
                    <a:pt x="114313" y="-454398"/>
                  </a:cubicBezTo>
                  <a:cubicBezTo>
                    <a:pt x="116649" y="-455820"/>
                    <a:pt x="118811" y="-457010"/>
                    <a:pt x="121063" y="-458183"/>
                  </a:cubicBezTo>
                  <a:cubicBezTo>
                    <a:pt x="123314" y="-459355"/>
                    <a:pt x="125656" y="-460510"/>
                    <a:pt x="128012" y="-461586"/>
                  </a:cubicBezTo>
                  <a:cubicBezTo>
                    <a:pt x="130368" y="-462663"/>
                    <a:pt x="132739" y="-463661"/>
                    <a:pt x="135140" y="-464595"/>
                  </a:cubicBezTo>
                  <a:cubicBezTo>
                    <a:pt x="137541" y="-465529"/>
                    <a:pt x="139973" y="-466399"/>
                    <a:pt x="142424" y="-467199"/>
                  </a:cubicBezTo>
                  <a:cubicBezTo>
                    <a:pt x="144876" y="-468000"/>
                    <a:pt x="147349" y="-468731"/>
                    <a:pt x="149841" y="-469395"/>
                  </a:cubicBezTo>
                  <a:cubicBezTo>
                    <a:pt x="152333" y="-470058"/>
                    <a:pt x="154846" y="-470654"/>
                    <a:pt x="157365" y="-471182"/>
                  </a:cubicBezTo>
                  <a:cubicBezTo>
                    <a:pt x="159883" y="-471711"/>
                    <a:pt x="162408" y="-472173"/>
                    <a:pt x="164970" y="-472569"/>
                  </a:cubicBezTo>
                  <a:cubicBezTo>
                    <a:pt x="167533" y="-472965"/>
                    <a:pt x="170132" y="-473296"/>
                    <a:pt x="172635" y="-473565"/>
                  </a:cubicBezTo>
                  <a:cubicBezTo>
                    <a:pt x="175138" y="-473834"/>
                    <a:pt x="177544" y="-474041"/>
                    <a:pt x="180337" y="-474185"/>
                  </a:cubicBezTo>
                  <a:cubicBezTo>
                    <a:pt x="183130" y="-474329"/>
                    <a:pt x="186309" y="-474411"/>
                    <a:pt x="188058" y="-474446"/>
                  </a:cubicBezTo>
                  <a:cubicBezTo>
                    <a:pt x="189806" y="-474481"/>
                    <a:pt x="190125" y="-474469"/>
                    <a:pt x="190443" y="-474457"/>
                  </a:cubicBezTo>
                  <a:cubicBezTo>
                    <a:pt x="190839" y="-474442"/>
                    <a:pt x="191103" y="-474209"/>
                    <a:pt x="191103" y="-473907"/>
                  </a:cubicBezTo>
                  <a:cubicBezTo>
                    <a:pt x="191103" y="-473604"/>
                    <a:pt x="190839" y="-473343"/>
                    <a:pt x="190443" y="-473357"/>
                  </a:cubicBezTo>
                  <a:cubicBezTo>
                    <a:pt x="190126" y="-473367"/>
                    <a:pt x="189810" y="-473378"/>
                    <a:pt x="188073" y="-473336"/>
                  </a:cubicBezTo>
                  <a:cubicBezTo>
                    <a:pt x="186335" y="-473293"/>
                    <a:pt x="183177" y="-473199"/>
                    <a:pt x="180404" y="-473043"/>
                  </a:cubicBezTo>
                  <a:cubicBezTo>
                    <a:pt x="177631" y="-472888"/>
                    <a:pt x="175243" y="-472672"/>
                    <a:pt x="172760" y="-472395"/>
                  </a:cubicBezTo>
                  <a:cubicBezTo>
                    <a:pt x="170277" y="-472117"/>
                    <a:pt x="167699" y="-471778"/>
                    <a:pt x="165159" y="-471374"/>
                  </a:cubicBezTo>
                  <a:cubicBezTo>
                    <a:pt x="162619" y="-470970"/>
                    <a:pt x="160117" y="-470501"/>
                    <a:pt x="157622" y="-469966"/>
                  </a:cubicBezTo>
                  <a:cubicBezTo>
                    <a:pt x="155127" y="-469431"/>
                    <a:pt x="152639" y="-468830"/>
                    <a:pt x="150172" y="-468162"/>
                  </a:cubicBezTo>
                  <a:cubicBezTo>
                    <a:pt x="147705" y="-467494"/>
                    <a:pt x="145259" y="-466759"/>
                    <a:pt x="142833" y="-465955"/>
                  </a:cubicBezTo>
                  <a:cubicBezTo>
                    <a:pt x="140408" y="-465152"/>
                    <a:pt x="138004" y="-464280"/>
                    <a:pt x="135630" y="-463345"/>
                  </a:cubicBezTo>
                  <a:cubicBezTo>
                    <a:pt x="133256" y="-462410"/>
                    <a:pt x="130913" y="-461411"/>
                    <a:pt x="128585" y="-460335"/>
                  </a:cubicBezTo>
                  <a:cubicBezTo>
                    <a:pt x="126257" y="-459259"/>
                    <a:pt x="123944" y="-458106"/>
                    <a:pt x="121720" y="-456936"/>
                  </a:cubicBezTo>
                  <a:cubicBezTo>
                    <a:pt x="119497" y="-455766"/>
                    <a:pt x="117362" y="-454579"/>
                    <a:pt x="115055" y="-453161"/>
                  </a:cubicBezTo>
                  <a:cubicBezTo>
                    <a:pt x="112748" y="-451744"/>
                    <a:pt x="110269" y="-450096"/>
                    <a:pt x="108605" y="-449030"/>
                  </a:cubicBezTo>
                  <a:cubicBezTo>
                    <a:pt x="106941" y="-447963"/>
                    <a:pt x="106092" y="-447478"/>
                    <a:pt x="102382" y="-444563"/>
                  </a:cubicBezTo>
                  <a:cubicBezTo>
                    <a:pt x="98671" y="-441648"/>
                    <a:pt x="92099" y="-436304"/>
                    <a:pt x="85133" y="-429395"/>
                  </a:cubicBezTo>
                  <a:cubicBezTo>
                    <a:pt x="78166" y="-422486"/>
                    <a:pt x="70804" y="-414012"/>
                    <a:pt x="61017" y="-399658"/>
                  </a:cubicBezTo>
                  <a:cubicBezTo>
                    <a:pt x="51230" y="-385304"/>
                    <a:pt x="39018" y="-365069"/>
                    <a:pt x="26574" y="-331219"/>
                  </a:cubicBezTo>
                  <a:cubicBezTo>
                    <a:pt x="14129" y="-297368"/>
                    <a:pt x="1452" y="-249902"/>
                    <a:pt x="-7808" y="-205281"/>
                  </a:cubicBezTo>
                  <a:cubicBezTo>
                    <a:pt x="-17069" y="-160661"/>
                    <a:pt x="-22912" y="-118886"/>
                    <a:pt x="-28370" y="-76122"/>
                  </a:cubicBezTo>
                  <a:cubicBezTo>
                    <a:pt x="-33828" y="-33359"/>
                    <a:pt x="-38900" y="10394"/>
                    <a:pt x="-44347" y="53781"/>
                  </a:cubicBezTo>
                  <a:cubicBezTo>
                    <a:pt x="-49795" y="97167"/>
                    <a:pt x="-55617" y="140188"/>
                    <a:pt x="-61966" y="183561"/>
                  </a:cubicBezTo>
                  <a:cubicBezTo>
                    <a:pt x="-68316" y="226934"/>
                    <a:pt x="-75192" y="270661"/>
                    <a:pt x="-89259" y="311798"/>
                  </a:cubicBezTo>
                  <a:cubicBezTo>
                    <a:pt x="-103326" y="352936"/>
                    <a:pt x="-124585" y="391486"/>
                    <a:pt x="-145843" y="430036"/>
                  </a:cubicBezTo>
                  <a:cubicBezTo>
                    <a:pt x="-146800" y="431770"/>
                    <a:pt x="-148922" y="431752"/>
                    <a:pt x="-150075" y="430773"/>
                  </a:cubicBezTo>
                  <a:cubicBezTo>
                    <a:pt x="-151229" y="429794"/>
                    <a:pt x="-151001" y="428207"/>
                    <a:pt x="-150037" y="426478"/>
                  </a:cubicBezTo>
                  <a:cubicBezTo>
                    <a:pt x="-129043" y="388774"/>
                    <a:pt x="-108049" y="351071"/>
                    <a:pt x="-93995" y="310412"/>
                  </a:cubicBezTo>
                  <a:close/>
                </a:path>
              </a:pathLst>
            </a:custGeom>
            <a:solidFill>
              <a:srgbClr val="5FB7F1"/>
            </a:solidFill>
            <a:ln w="1100" cap="rnd">
              <a:solidFill>
                <a:srgbClr val="5FB7F1"/>
              </a:solidFill>
              <a:round/>
            </a:ln>
          </p:spPr>
        </p:sp>
        <p:sp>
          <p:nvSpPr>
            <p:cNvPr id="328" name="MMConnector"/>
            <p:cNvSpPr/>
            <p:nvPr/>
          </p:nvSpPr>
          <p:spPr>
            <a:xfrm>
              <a:off x="4067520" y="2713752"/>
              <a:ext cx="30602" cy="539894"/>
            </a:xfrm>
            <a:custGeom>
              <a:avLst/>
              <a:gdLst/>
              <a:pathLst>
                <a:path w="30602" fill="none" h="539894">
                  <a:moveTo>
                    <a:pt x="-15301" y="269947"/>
                  </a:moveTo>
                  <a:cubicBezTo>
                    <a:pt x="6120" y="269947"/>
                    <a:pt x="-15301" y="-269947"/>
                    <a:pt x="15301" y="-269947"/>
                  </a:cubicBezTo>
                </a:path>
              </a:pathLst>
            </a:custGeom>
            <a:noFill/>
            <a:ln w="2200" cap="rnd">
              <a:solidFill>
                <a:srgbClr val="5FB7F1"/>
              </a:solidFill>
              <a:round/>
            </a:ln>
          </p:spPr>
        </p:sp>
        <p:sp>
          <p:nvSpPr>
            <p:cNvPr id="330" name="MMConnector"/>
            <p:cNvSpPr/>
            <p:nvPr/>
          </p:nvSpPr>
          <p:spPr>
            <a:xfrm>
              <a:off x="4326922" y="2423868"/>
              <a:ext cx="30602" cy="39875"/>
            </a:xfrm>
            <a:custGeom>
              <a:avLst/>
              <a:gdLst/>
              <a:pathLst>
                <a:path w="30602" fill="none" h="39875">
                  <a:moveTo>
                    <a:pt x="-15301" y="19938"/>
                  </a:moveTo>
                  <a:cubicBezTo>
                    <a:pt x="1435" y="19938"/>
                    <a:pt x="-4369" y="-19937"/>
                    <a:pt x="15301" y="-19937"/>
                  </a:cubicBezTo>
                </a:path>
              </a:pathLst>
            </a:custGeom>
            <a:noFill/>
            <a:ln w="2200" cap="rnd">
              <a:solidFill>
                <a:srgbClr val="5FB7F1"/>
              </a:solidFill>
              <a:round/>
            </a:ln>
          </p:spPr>
        </p:sp>
        <p:sp>
          <p:nvSpPr>
            <p:cNvPr id="333" name="MMConnector"/>
            <p:cNvSpPr/>
            <p:nvPr/>
          </p:nvSpPr>
          <p:spPr>
            <a:xfrm>
              <a:off x="4804124" y="2403930"/>
              <a:ext cx="30602" cy="1100"/>
            </a:xfrm>
            <a:custGeom>
              <a:avLst/>
              <a:gdLst/>
              <a:pathLst>
                <a:path w="30602" fill="none" h="1100">
                  <a:moveTo>
                    <a:pt x="-15301" y="0"/>
                  </a:moveTo>
                  <a:cubicBezTo>
                    <a:pt x="-3060" y="0"/>
                    <a:pt x="6120" y="0"/>
                    <a:pt x="15301" y="0"/>
                  </a:cubicBezTo>
                </a:path>
              </a:pathLst>
            </a:custGeom>
            <a:noFill/>
            <a:ln w="2200" cap="rnd">
              <a:solidFill>
                <a:srgbClr val="5FB7F1"/>
              </a:solidFill>
              <a:round/>
            </a:ln>
          </p:spPr>
        </p:sp>
        <p:sp>
          <p:nvSpPr>
            <p:cNvPr id="335" name="MMConnector"/>
            <p:cNvSpPr/>
            <p:nvPr/>
          </p:nvSpPr>
          <p:spPr>
            <a:xfrm>
              <a:off x="4326922" y="2448205"/>
              <a:ext cx="30602" cy="8800"/>
            </a:xfrm>
            <a:custGeom>
              <a:avLst/>
              <a:gdLst/>
              <a:pathLst>
                <a:path w="30602" fill="none" h="8800">
                  <a:moveTo>
                    <a:pt x="-15301" y="-4400"/>
                  </a:moveTo>
                  <a:cubicBezTo>
                    <a:pt x="-2026" y="-4400"/>
                    <a:pt x="3707" y="4400"/>
                    <a:pt x="15301" y="4400"/>
                  </a:cubicBezTo>
                </a:path>
              </a:pathLst>
            </a:custGeom>
            <a:noFill/>
            <a:ln w="2200" cap="rnd">
              <a:solidFill>
                <a:srgbClr val="5FB7F1"/>
              </a:solidFill>
              <a:round/>
            </a:ln>
          </p:spPr>
        </p:sp>
        <p:sp>
          <p:nvSpPr>
            <p:cNvPr id="337" name="MMConnector"/>
            <p:cNvSpPr/>
            <p:nvPr/>
          </p:nvSpPr>
          <p:spPr>
            <a:xfrm>
              <a:off x="4544524" y="2452605"/>
              <a:ext cx="30602" cy="1100"/>
            </a:xfrm>
            <a:custGeom>
              <a:avLst/>
              <a:gdLst/>
              <a:pathLst>
                <a:path w="30602" fill="none" h="1100">
                  <a:moveTo>
                    <a:pt x="-15301" y="0"/>
                  </a:moveTo>
                  <a:cubicBezTo>
                    <a:pt x="-3060" y="0"/>
                    <a:pt x="6120" y="0"/>
                    <a:pt x="15301" y="0"/>
                  </a:cubicBezTo>
                </a:path>
              </a:pathLst>
            </a:custGeom>
            <a:noFill/>
            <a:ln w="2200" cap="rnd">
              <a:solidFill>
                <a:srgbClr val="5FB7F1"/>
              </a:solidFill>
              <a:round/>
            </a:ln>
          </p:spPr>
        </p:sp>
        <p:sp>
          <p:nvSpPr>
            <p:cNvPr id="339" name="MMConnector"/>
            <p:cNvSpPr/>
            <p:nvPr/>
          </p:nvSpPr>
          <p:spPr>
            <a:xfrm>
              <a:off x="4326922" y="2463743"/>
              <a:ext cx="30602" cy="39875"/>
            </a:xfrm>
            <a:custGeom>
              <a:avLst/>
              <a:gdLst/>
              <a:pathLst>
                <a:path w="30602" fill="none" h="39875">
                  <a:moveTo>
                    <a:pt x="-15301" y="-19937"/>
                  </a:moveTo>
                  <a:cubicBezTo>
                    <a:pt x="1435" y="-19937"/>
                    <a:pt x="-4369" y="19938"/>
                    <a:pt x="15301" y="19938"/>
                  </a:cubicBezTo>
                </a:path>
              </a:pathLst>
            </a:custGeom>
            <a:noFill/>
            <a:ln w="2200" cap="rnd">
              <a:solidFill>
                <a:srgbClr val="5FB7F1"/>
              </a:solidFill>
              <a:round/>
            </a:ln>
          </p:spPr>
        </p:sp>
        <p:sp>
          <p:nvSpPr>
            <p:cNvPr id="341" name="MMConnector"/>
            <p:cNvSpPr/>
            <p:nvPr/>
          </p:nvSpPr>
          <p:spPr>
            <a:xfrm>
              <a:off x="4400424" y="2483680"/>
              <a:ext cx="30602" cy="1100"/>
            </a:xfrm>
            <a:custGeom>
              <a:avLst/>
              <a:gdLst/>
              <a:pathLst>
                <a:path w="30602" fill="none" h="1100">
                  <a:moveTo>
                    <a:pt x="-15301" y="0"/>
                  </a:moveTo>
                  <a:cubicBezTo>
                    <a:pt x="-3060" y="0"/>
                    <a:pt x="6120" y="0"/>
                    <a:pt x="15301" y="0"/>
                  </a:cubicBezTo>
                </a:path>
              </a:pathLst>
            </a:custGeom>
            <a:noFill/>
            <a:ln w="2200" cap="rnd">
              <a:solidFill>
                <a:srgbClr val="5FB7F1"/>
              </a:solidFill>
              <a:round/>
            </a:ln>
          </p:spPr>
        </p:sp>
        <p:sp>
          <p:nvSpPr>
            <p:cNvPr id="343" name="MMConnector"/>
            <p:cNvSpPr/>
            <p:nvPr/>
          </p:nvSpPr>
          <p:spPr>
            <a:xfrm>
              <a:off x="4067520" y="2825746"/>
              <a:ext cx="30602" cy="315906"/>
            </a:xfrm>
            <a:custGeom>
              <a:avLst/>
              <a:gdLst/>
              <a:pathLst>
                <a:path w="30602" fill="none" h="315906">
                  <a:moveTo>
                    <a:pt x="-15301" y="157953"/>
                  </a:moveTo>
                  <a:cubicBezTo>
                    <a:pt x="6120" y="157953"/>
                    <a:pt x="-15301" y="-157953"/>
                    <a:pt x="15301" y="-157953"/>
                  </a:cubicBezTo>
                </a:path>
              </a:pathLst>
            </a:custGeom>
            <a:noFill/>
            <a:ln w="2200" cap="rnd">
              <a:solidFill>
                <a:srgbClr val="5FB7F1"/>
              </a:solidFill>
              <a:round/>
            </a:ln>
          </p:spPr>
        </p:sp>
        <p:sp>
          <p:nvSpPr>
            <p:cNvPr id="346" name="MMConnector"/>
            <p:cNvSpPr/>
            <p:nvPr/>
          </p:nvSpPr>
          <p:spPr>
            <a:xfrm>
              <a:off x="4439122" y="2603443"/>
              <a:ext cx="30602" cy="128700"/>
            </a:xfrm>
            <a:custGeom>
              <a:avLst/>
              <a:gdLst/>
              <a:pathLst>
                <a:path w="30602" fill="none" h="128700">
                  <a:moveTo>
                    <a:pt x="-15301" y="64350"/>
                  </a:moveTo>
                  <a:cubicBezTo>
                    <a:pt x="6120" y="64350"/>
                    <a:pt x="-15301" y="-64350"/>
                    <a:pt x="15301" y="-64350"/>
                  </a:cubicBezTo>
                </a:path>
              </a:pathLst>
            </a:custGeom>
            <a:noFill/>
            <a:ln w="2200" cap="rnd">
              <a:solidFill>
                <a:srgbClr val="5FB7F1"/>
              </a:solidFill>
              <a:round/>
            </a:ln>
          </p:spPr>
        </p:sp>
        <p:sp>
          <p:nvSpPr>
            <p:cNvPr id="348" name="MMConnector"/>
            <p:cNvSpPr/>
            <p:nvPr/>
          </p:nvSpPr>
          <p:spPr>
            <a:xfrm>
              <a:off x="4569824" y="2526924"/>
              <a:ext cx="30602" cy="24338"/>
            </a:xfrm>
            <a:custGeom>
              <a:avLst/>
              <a:gdLst/>
              <a:pathLst>
                <a:path w="30602" fill="none" h="24338">
                  <a:moveTo>
                    <a:pt x="-15301" y="12169"/>
                  </a:moveTo>
                  <a:cubicBezTo>
                    <a:pt x="-239" y="12169"/>
                    <a:pt x="-461" y="-12169"/>
                    <a:pt x="15301" y="-12169"/>
                  </a:cubicBezTo>
                </a:path>
              </a:pathLst>
            </a:custGeom>
            <a:noFill/>
            <a:ln w="2200" cap="rnd">
              <a:solidFill>
                <a:srgbClr val="5FB7F1"/>
              </a:solidFill>
              <a:round/>
            </a:ln>
          </p:spPr>
        </p:sp>
        <p:sp>
          <p:nvSpPr>
            <p:cNvPr id="350" name="MMConnector"/>
            <p:cNvSpPr/>
            <p:nvPr/>
          </p:nvSpPr>
          <p:spPr>
            <a:xfrm>
              <a:off x="4569824" y="2551262"/>
              <a:ext cx="30602" cy="24338"/>
            </a:xfrm>
            <a:custGeom>
              <a:avLst/>
              <a:gdLst/>
              <a:pathLst>
                <a:path w="30602" fill="none" h="24338">
                  <a:moveTo>
                    <a:pt x="-15301" y="-12169"/>
                  </a:moveTo>
                  <a:cubicBezTo>
                    <a:pt x="-239" y="-12169"/>
                    <a:pt x="-461" y="12169"/>
                    <a:pt x="15301" y="12169"/>
                  </a:cubicBezTo>
                </a:path>
              </a:pathLst>
            </a:custGeom>
            <a:noFill/>
            <a:ln w="2200" cap="rnd">
              <a:solidFill>
                <a:srgbClr val="5FB7F1"/>
              </a:solidFill>
              <a:round/>
            </a:ln>
          </p:spPr>
        </p:sp>
        <p:sp>
          <p:nvSpPr>
            <p:cNvPr id="352" name="MMConnector"/>
            <p:cNvSpPr/>
            <p:nvPr/>
          </p:nvSpPr>
          <p:spPr>
            <a:xfrm>
              <a:off x="4439122" y="2658340"/>
              <a:ext cx="30602" cy="18906"/>
            </a:xfrm>
            <a:custGeom>
              <a:avLst/>
              <a:gdLst/>
              <a:pathLst>
                <a:path w="30602" fill="none" h="18906">
                  <a:moveTo>
                    <a:pt x="-15301" y="9453"/>
                  </a:moveTo>
                  <a:cubicBezTo>
                    <a:pt x="-855" y="9453"/>
                    <a:pt x="974" y="-9453"/>
                    <a:pt x="15301" y="-9453"/>
                  </a:cubicBezTo>
                </a:path>
              </a:pathLst>
            </a:custGeom>
            <a:noFill/>
            <a:ln w="2200" cap="rnd">
              <a:solidFill>
                <a:srgbClr val="5FB7F1"/>
              </a:solidFill>
              <a:round/>
            </a:ln>
          </p:spPr>
        </p:sp>
        <p:sp>
          <p:nvSpPr>
            <p:cNvPr id="354" name="MMConnector"/>
            <p:cNvSpPr/>
            <p:nvPr/>
          </p:nvSpPr>
          <p:spPr>
            <a:xfrm>
              <a:off x="4745824" y="2629465"/>
              <a:ext cx="30602" cy="38844"/>
            </a:xfrm>
            <a:custGeom>
              <a:avLst/>
              <a:gdLst/>
              <a:pathLst>
                <a:path w="30602" fill="none" h="38844">
                  <a:moveTo>
                    <a:pt x="-15301" y="19422"/>
                  </a:moveTo>
                  <a:cubicBezTo>
                    <a:pt x="1329" y="19422"/>
                    <a:pt x="-4121" y="-19422"/>
                    <a:pt x="15301" y="-19422"/>
                  </a:cubicBezTo>
                </a:path>
              </a:pathLst>
            </a:custGeom>
            <a:noFill/>
            <a:ln w="2200" cap="rnd">
              <a:solidFill>
                <a:srgbClr val="5FB7F1"/>
              </a:solidFill>
              <a:round/>
            </a:ln>
          </p:spPr>
        </p:sp>
        <p:sp>
          <p:nvSpPr>
            <p:cNvPr id="356" name="MMConnector"/>
            <p:cNvSpPr/>
            <p:nvPr/>
          </p:nvSpPr>
          <p:spPr>
            <a:xfrm>
              <a:off x="4897426" y="2602274"/>
              <a:ext cx="30602" cy="15538"/>
            </a:xfrm>
            <a:custGeom>
              <a:avLst/>
              <a:gdLst/>
              <a:pathLst>
                <a:path w="30602" fill="none" h="15538">
                  <a:moveTo>
                    <a:pt x="-15301" y="7769"/>
                  </a:moveTo>
                  <a:cubicBezTo>
                    <a:pt x="-1242" y="7769"/>
                    <a:pt x="1878" y="-7769"/>
                    <a:pt x="15301" y="-7769"/>
                  </a:cubicBezTo>
                </a:path>
              </a:pathLst>
            </a:custGeom>
            <a:noFill/>
            <a:ln w="2200" cap="rnd">
              <a:solidFill>
                <a:srgbClr val="5FB7F1"/>
              </a:solidFill>
              <a:round/>
            </a:ln>
          </p:spPr>
        </p:sp>
        <p:sp>
          <p:nvSpPr>
            <p:cNvPr id="358" name="MMConnector"/>
            <p:cNvSpPr/>
            <p:nvPr/>
          </p:nvSpPr>
          <p:spPr>
            <a:xfrm>
              <a:off x="4897426" y="2617812"/>
              <a:ext cx="30602" cy="15538"/>
            </a:xfrm>
            <a:custGeom>
              <a:avLst/>
              <a:gdLst/>
              <a:pathLst>
                <a:path w="30602" fill="none" h="15538">
                  <a:moveTo>
                    <a:pt x="-15301" y="-7769"/>
                  </a:moveTo>
                  <a:cubicBezTo>
                    <a:pt x="-1242" y="-7769"/>
                    <a:pt x="1878" y="7769"/>
                    <a:pt x="15301" y="7769"/>
                  </a:cubicBezTo>
                </a:path>
              </a:pathLst>
            </a:custGeom>
            <a:noFill/>
            <a:ln w="2200" cap="rnd">
              <a:solidFill>
                <a:srgbClr val="5FB7F1"/>
              </a:solidFill>
              <a:round/>
            </a:ln>
          </p:spPr>
        </p:sp>
        <p:sp>
          <p:nvSpPr>
            <p:cNvPr id="360" name="MMConnector"/>
            <p:cNvSpPr/>
            <p:nvPr/>
          </p:nvSpPr>
          <p:spPr>
            <a:xfrm>
              <a:off x="4745824" y="2668309"/>
              <a:ext cx="30602" cy="38844"/>
            </a:xfrm>
            <a:custGeom>
              <a:avLst/>
              <a:gdLst/>
              <a:pathLst>
                <a:path w="30602" fill="none" h="38844">
                  <a:moveTo>
                    <a:pt x="-15301" y="-19422"/>
                  </a:moveTo>
                  <a:cubicBezTo>
                    <a:pt x="1329" y="-19422"/>
                    <a:pt x="-4121" y="19422"/>
                    <a:pt x="15301" y="19422"/>
                  </a:cubicBezTo>
                </a:path>
              </a:pathLst>
            </a:custGeom>
            <a:noFill/>
            <a:ln w="2200" cap="rnd">
              <a:solidFill>
                <a:srgbClr val="5FB7F1"/>
              </a:solidFill>
              <a:round/>
            </a:ln>
          </p:spPr>
        </p:sp>
        <p:sp>
          <p:nvSpPr>
            <p:cNvPr id="362" name="MMConnector"/>
            <p:cNvSpPr/>
            <p:nvPr/>
          </p:nvSpPr>
          <p:spPr>
            <a:xfrm>
              <a:off x="4953526" y="2672193"/>
              <a:ext cx="30602" cy="31075"/>
            </a:xfrm>
            <a:custGeom>
              <a:avLst/>
              <a:gdLst/>
              <a:pathLst>
                <a:path w="30602" fill="none" h="31075">
                  <a:moveTo>
                    <a:pt x="-15301" y="15538"/>
                  </a:moveTo>
                  <a:cubicBezTo>
                    <a:pt x="504" y="15538"/>
                    <a:pt x="-2197" y="-15537"/>
                    <a:pt x="15301" y="-15537"/>
                  </a:cubicBezTo>
                </a:path>
              </a:pathLst>
            </a:custGeom>
            <a:noFill/>
            <a:ln w="2200" cap="rnd">
              <a:solidFill>
                <a:srgbClr val="5FB7F1"/>
              </a:solidFill>
              <a:round/>
            </a:ln>
          </p:spPr>
        </p:sp>
        <p:sp>
          <p:nvSpPr>
            <p:cNvPr id="364" name="MMConnector"/>
            <p:cNvSpPr/>
            <p:nvPr/>
          </p:nvSpPr>
          <p:spPr>
            <a:xfrm>
              <a:off x="4953526" y="2687730"/>
              <a:ext cx="30602" cy="1100"/>
            </a:xfrm>
            <a:custGeom>
              <a:avLst/>
              <a:gdLst/>
              <a:pathLst>
                <a:path w="30602" fill="none" h="1100">
                  <a:moveTo>
                    <a:pt x="-15301" y="0"/>
                  </a:moveTo>
                  <a:cubicBezTo>
                    <a:pt x="-3060" y="0"/>
                    <a:pt x="6120" y="0"/>
                    <a:pt x="15301" y="0"/>
                  </a:cubicBezTo>
                </a:path>
              </a:pathLst>
            </a:custGeom>
            <a:noFill/>
            <a:ln w="2200" cap="rnd">
              <a:solidFill>
                <a:srgbClr val="5FB7F1"/>
              </a:solidFill>
              <a:round/>
            </a:ln>
          </p:spPr>
        </p:sp>
        <p:sp>
          <p:nvSpPr>
            <p:cNvPr id="366" name="MMConnector"/>
            <p:cNvSpPr/>
            <p:nvPr/>
          </p:nvSpPr>
          <p:spPr>
            <a:xfrm>
              <a:off x="4953526" y="2703268"/>
              <a:ext cx="30602" cy="31075"/>
            </a:xfrm>
            <a:custGeom>
              <a:avLst/>
              <a:gdLst/>
              <a:pathLst>
                <a:path w="30602" fill="none" h="31075">
                  <a:moveTo>
                    <a:pt x="-15301" y="-15537"/>
                  </a:moveTo>
                  <a:cubicBezTo>
                    <a:pt x="504" y="-15537"/>
                    <a:pt x="-2197" y="15538"/>
                    <a:pt x="15301" y="15538"/>
                  </a:cubicBezTo>
                </a:path>
              </a:pathLst>
            </a:custGeom>
            <a:noFill/>
            <a:ln w="2200" cap="rnd">
              <a:solidFill>
                <a:srgbClr val="5FB7F1"/>
              </a:solidFill>
              <a:round/>
            </a:ln>
          </p:spPr>
        </p:sp>
        <p:sp>
          <p:nvSpPr>
            <p:cNvPr id="368" name="MMConnector"/>
            <p:cNvSpPr/>
            <p:nvPr/>
          </p:nvSpPr>
          <p:spPr>
            <a:xfrm>
              <a:off x="4439122" y="2732143"/>
              <a:ext cx="30602" cy="128700"/>
            </a:xfrm>
            <a:custGeom>
              <a:avLst/>
              <a:gdLst/>
              <a:pathLst>
                <a:path w="30602" fill="none" h="128700">
                  <a:moveTo>
                    <a:pt x="-15301" y="-64350"/>
                  </a:moveTo>
                  <a:cubicBezTo>
                    <a:pt x="6120" y="-64350"/>
                    <a:pt x="-15301" y="64350"/>
                    <a:pt x="15301" y="64350"/>
                  </a:cubicBezTo>
                </a:path>
              </a:pathLst>
            </a:custGeom>
            <a:noFill/>
            <a:ln w="2200" cap="rnd">
              <a:solidFill>
                <a:srgbClr val="5FB7F1"/>
              </a:solidFill>
              <a:round/>
            </a:ln>
          </p:spPr>
        </p:sp>
        <p:sp>
          <p:nvSpPr>
            <p:cNvPr id="370" name="MMConnector"/>
            <p:cNvSpPr/>
            <p:nvPr/>
          </p:nvSpPr>
          <p:spPr>
            <a:xfrm>
              <a:off x="4646824" y="2773187"/>
              <a:ext cx="30602" cy="46613"/>
            </a:xfrm>
            <a:custGeom>
              <a:avLst/>
              <a:gdLst/>
              <a:pathLst>
                <a:path w="30602" fill="none" h="46613">
                  <a:moveTo>
                    <a:pt x="-15301" y="23306"/>
                  </a:moveTo>
                  <a:cubicBezTo>
                    <a:pt x="2110" y="23306"/>
                    <a:pt x="-5942" y="-23306"/>
                    <a:pt x="15301" y="-23306"/>
                  </a:cubicBezTo>
                </a:path>
              </a:pathLst>
            </a:custGeom>
            <a:noFill/>
            <a:ln w="2200" cap="rnd">
              <a:solidFill>
                <a:srgbClr val="5FB7F1"/>
              </a:solidFill>
              <a:round/>
            </a:ln>
          </p:spPr>
        </p:sp>
        <p:sp>
          <p:nvSpPr>
            <p:cNvPr id="372" name="MMConnector"/>
            <p:cNvSpPr/>
            <p:nvPr/>
          </p:nvSpPr>
          <p:spPr>
            <a:xfrm>
              <a:off x="4646824" y="2788724"/>
              <a:ext cx="30602" cy="15538"/>
            </a:xfrm>
            <a:custGeom>
              <a:avLst/>
              <a:gdLst/>
              <a:pathLst>
                <a:path w="30602" fill="none" h="15538">
                  <a:moveTo>
                    <a:pt x="-15301" y="7769"/>
                  </a:moveTo>
                  <a:cubicBezTo>
                    <a:pt x="-1242" y="7769"/>
                    <a:pt x="1878" y="-7769"/>
                    <a:pt x="15301" y="-7769"/>
                  </a:cubicBezTo>
                </a:path>
              </a:pathLst>
            </a:custGeom>
            <a:noFill/>
            <a:ln w="2200" cap="rnd">
              <a:solidFill>
                <a:srgbClr val="5FB7F1"/>
              </a:solidFill>
              <a:round/>
            </a:ln>
          </p:spPr>
        </p:sp>
        <p:sp>
          <p:nvSpPr>
            <p:cNvPr id="374" name="MMConnector"/>
            <p:cNvSpPr/>
            <p:nvPr/>
          </p:nvSpPr>
          <p:spPr>
            <a:xfrm>
              <a:off x="4646824" y="2804262"/>
              <a:ext cx="30602" cy="15538"/>
            </a:xfrm>
            <a:custGeom>
              <a:avLst/>
              <a:gdLst/>
              <a:pathLst>
                <a:path w="30602" fill="none" h="15538">
                  <a:moveTo>
                    <a:pt x="-15301" y="-7769"/>
                  </a:moveTo>
                  <a:cubicBezTo>
                    <a:pt x="-1242" y="-7769"/>
                    <a:pt x="1878" y="7769"/>
                    <a:pt x="15301" y="7769"/>
                  </a:cubicBezTo>
                </a:path>
              </a:pathLst>
            </a:custGeom>
            <a:noFill/>
            <a:ln w="2200" cap="rnd">
              <a:solidFill>
                <a:srgbClr val="5FB7F1"/>
              </a:solidFill>
              <a:round/>
            </a:ln>
          </p:spPr>
        </p:sp>
        <p:sp>
          <p:nvSpPr>
            <p:cNvPr id="376" name="MMConnector"/>
            <p:cNvSpPr/>
            <p:nvPr/>
          </p:nvSpPr>
          <p:spPr>
            <a:xfrm>
              <a:off x="4646824" y="2819799"/>
              <a:ext cx="30602" cy="46613"/>
            </a:xfrm>
            <a:custGeom>
              <a:avLst/>
              <a:gdLst/>
              <a:pathLst>
                <a:path w="30602" fill="none" h="46613">
                  <a:moveTo>
                    <a:pt x="-15301" y="-23306"/>
                  </a:moveTo>
                  <a:cubicBezTo>
                    <a:pt x="2110" y="-23306"/>
                    <a:pt x="-5942" y="23306"/>
                    <a:pt x="15301" y="23306"/>
                  </a:cubicBezTo>
                </a:path>
              </a:pathLst>
            </a:custGeom>
            <a:noFill/>
            <a:ln w="2200" cap="rnd">
              <a:solidFill>
                <a:srgbClr val="5FB7F1"/>
              </a:solidFill>
              <a:round/>
            </a:ln>
          </p:spPr>
        </p:sp>
        <p:sp>
          <p:nvSpPr>
            <p:cNvPr id="378" name="MMConnector"/>
            <p:cNvSpPr/>
            <p:nvPr/>
          </p:nvSpPr>
          <p:spPr>
            <a:xfrm>
              <a:off x="4067520" y="2962077"/>
              <a:ext cx="30602" cy="43244"/>
            </a:xfrm>
            <a:custGeom>
              <a:avLst/>
              <a:gdLst/>
              <a:pathLst>
                <a:path w="30602" fill="none" h="43244">
                  <a:moveTo>
                    <a:pt x="-15301" y="21622"/>
                  </a:moveTo>
                  <a:cubicBezTo>
                    <a:pt x="1777" y="21622"/>
                    <a:pt x="-5166" y="-21622"/>
                    <a:pt x="15301" y="-21622"/>
                  </a:cubicBezTo>
                </a:path>
              </a:pathLst>
            </a:custGeom>
            <a:noFill/>
            <a:ln w="2200" cap="rnd">
              <a:solidFill>
                <a:srgbClr val="5FB7F1"/>
              </a:solidFill>
              <a:round/>
            </a:ln>
          </p:spPr>
        </p:sp>
        <p:sp>
          <p:nvSpPr>
            <p:cNvPr id="380" name="MMConnector"/>
            <p:cNvSpPr/>
            <p:nvPr/>
          </p:nvSpPr>
          <p:spPr>
            <a:xfrm>
              <a:off x="4343422" y="2916118"/>
              <a:ext cx="30602" cy="48675"/>
            </a:xfrm>
            <a:custGeom>
              <a:avLst/>
              <a:gdLst/>
              <a:pathLst>
                <a:path w="30602" fill="none" h="48675">
                  <a:moveTo>
                    <a:pt x="-15301" y="24338"/>
                  </a:moveTo>
                  <a:cubicBezTo>
                    <a:pt x="2309" y="24338"/>
                    <a:pt x="-6407" y="-24337"/>
                    <a:pt x="15301" y="-24337"/>
                  </a:cubicBezTo>
                </a:path>
              </a:pathLst>
            </a:custGeom>
            <a:noFill/>
            <a:ln w="2200" cap="rnd">
              <a:solidFill>
                <a:srgbClr val="5FB7F1"/>
              </a:solidFill>
              <a:round/>
            </a:ln>
          </p:spPr>
        </p:sp>
        <p:sp>
          <p:nvSpPr>
            <p:cNvPr id="382" name="MMConnector"/>
            <p:cNvSpPr/>
            <p:nvPr/>
          </p:nvSpPr>
          <p:spPr>
            <a:xfrm>
              <a:off x="4343422" y="2940455"/>
              <a:ext cx="30602" cy="1100"/>
            </a:xfrm>
            <a:custGeom>
              <a:avLst/>
              <a:gdLst/>
              <a:pathLst>
                <a:path w="30602" fill="none" h="1100">
                  <a:moveTo>
                    <a:pt x="-15301" y="0"/>
                  </a:moveTo>
                  <a:cubicBezTo>
                    <a:pt x="-3060" y="0"/>
                    <a:pt x="6120" y="0"/>
                    <a:pt x="15301" y="0"/>
                  </a:cubicBezTo>
                </a:path>
              </a:pathLst>
            </a:custGeom>
            <a:noFill/>
            <a:ln w="2200" cap="rnd">
              <a:solidFill>
                <a:srgbClr val="5FB7F1"/>
              </a:solidFill>
              <a:round/>
            </a:ln>
          </p:spPr>
        </p:sp>
        <p:sp>
          <p:nvSpPr>
            <p:cNvPr id="384" name="MMConnector"/>
            <p:cNvSpPr/>
            <p:nvPr/>
          </p:nvSpPr>
          <p:spPr>
            <a:xfrm>
              <a:off x="4343422" y="2964793"/>
              <a:ext cx="30602" cy="48675"/>
            </a:xfrm>
            <a:custGeom>
              <a:avLst/>
              <a:gdLst/>
              <a:pathLst>
                <a:path w="30602" fill="none" h="48675">
                  <a:moveTo>
                    <a:pt x="-15301" y="-24337"/>
                  </a:moveTo>
                  <a:cubicBezTo>
                    <a:pt x="2309" y="-24337"/>
                    <a:pt x="-6407" y="24338"/>
                    <a:pt x="15301" y="24338"/>
                  </a:cubicBezTo>
                </a:path>
              </a:pathLst>
            </a:custGeom>
            <a:noFill/>
            <a:ln w="2200" cap="rnd">
              <a:solidFill>
                <a:srgbClr val="5FB7F1"/>
              </a:solidFill>
              <a:round/>
            </a:ln>
          </p:spPr>
        </p:sp>
        <p:sp>
          <p:nvSpPr>
            <p:cNvPr id="386" name="MMConnector"/>
            <p:cNvSpPr/>
            <p:nvPr/>
          </p:nvSpPr>
          <p:spPr>
            <a:xfrm>
              <a:off x="4067520" y="3049338"/>
              <a:ext cx="30602" cy="131278"/>
            </a:xfrm>
            <a:custGeom>
              <a:avLst/>
              <a:gdLst/>
              <a:pathLst>
                <a:path w="30602" fill="none" h="131278">
                  <a:moveTo>
                    <a:pt x="-15301" y="-65639"/>
                  </a:moveTo>
                  <a:cubicBezTo>
                    <a:pt x="6120" y="-65639"/>
                    <a:pt x="-15301" y="65639"/>
                    <a:pt x="15301" y="65639"/>
                  </a:cubicBezTo>
                </a:path>
              </a:pathLst>
            </a:custGeom>
            <a:noFill/>
            <a:ln w="2200" cap="rnd">
              <a:solidFill>
                <a:srgbClr val="5FB7F1"/>
              </a:solidFill>
              <a:round/>
            </a:ln>
          </p:spPr>
        </p:sp>
        <p:sp>
          <p:nvSpPr>
            <p:cNvPr id="388" name="MMConnector"/>
            <p:cNvSpPr/>
            <p:nvPr/>
          </p:nvSpPr>
          <p:spPr>
            <a:xfrm>
              <a:off x="4281822" y="3079245"/>
              <a:ext cx="30602" cy="71466"/>
            </a:xfrm>
            <a:custGeom>
              <a:avLst/>
              <a:gdLst/>
              <a:pathLst>
                <a:path w="30602" fill="none" h="71466">
                  <a:moveTo>
                    <a:pt x="-15301" y="35733"/>
                  </a:moveTo>
                  <a:cubicBezTo>
                    <a:pt x="4228" y="35733"/>
                    <a:pt x="-10885" y="-35733"/>
                    <a:pt x="15301" y="-35733"/>
                  </a:cubicBezTo>
                </a:path>
              </a:pathLst>
            </a:custGeom>
            <a:noFill/>
            <a:ln w="2200" cap="rnd">
              <a:solidFill>
                <a:srgbClr val="5FB7F1"/>
              </a:solidFill>
              <a:round/>
            </a:ln>
          </p:spPr>
        </p:sp>
        <p:sp>
          <p:nvSpPr>
            <p:cNvPr id="390" name="MMConnector"/>
            <p:cNvSpPr/>
            <p:nvPr/>
          </p:nvSpPr>
          <p:spPr>
            <a:xfrm>
              <a:off x="4403724" y="3031859"/>
              <a:ext cx="30602" cy="23306"/>
            </a:xfrm>
            <a:custGeom>
              <a:avLst/>
              <a:gdLst/>
              <a:pathLst>
                <a:path w="30602" fill="none" h="23306">
                  <a:moveTo>
                    <a:pt x="-15301" y="11653"/>
                  </a:moveTo>
                  <a:cubicBezTo>
                    <a:pt x="-355" y="11653"/>
                    <a:pt x="-191" y="-11653"/>
                    <a:pt x="15301" y="-11653"/>
                  </a:cubicBezTo>
                </a:path>
              </a:pathLst>
            </a:custGeom>
            <a:noFill/>
            <a:ln w="2200" cap="rnd">
              <a:solidFill>
                <a:srgbClr val="5FB7F1"/>
              </a:solidFill>
              <a:round/>
            </a:ln>
          </p:spPr>
        </p:sp>
        <p:sp>
          <p:nvSpPr>
            <p:cNvPr id="392" name="MMConnector"/>
            <p:cNvSpPr/>
            <p:nvPr/>
          </p:nvSpPr>
          <p:spPr>
            <a:xfrm>
              <a:off x="4403724" y="3055165"/>
              <a:ext cx="30602" cy="23306"/>
            </a:xfrm>
            <a:custGeom>
              <a:avLst/>
              <a:gdLst/>
              <a:pathLst>
                <a:path w="30602" fill="none" h="23306">
                  <a:moveTo>
                    <a:pt x="-15301" y="-11653"/>
                  </a:moveTo>
                  <a:cubicBezTo>
                    <a:pt x="-355" y="-11653"/>
                    <a:pt x="-191" y="11653"/>
                    <a:pt x="15301" y="11653"/>
                  </a:cubicBezTo>
                </a:path>
              </a:pathLst>
            </a:custGeom>
            <a:noFill/>
            <a:ln w="2200" cap="rnd">
              <a:solidFill>
                <a:srgbClr val="5FB7F1"/>
              </a:solidFill>
              <a:round/>
            </a:ln>
          </p:spPr>
        </p:sp>
        <p:sp>
          <p:nvSpPr>
            <p:cNvPr id="394" name="MMConnector"/>
            <p:cNvSpPr/>
            <p:nvPr/>
          </p:nvSpPr>
          <p:spPr>
            <a:xfrm>
              <a:off x="4685126" y="3059049"/>
              <a:ext cx="30602" cy="15538"/>
            </a:xfrm>
            <a:custGeom>
              <a:avLst/>
              <a:gdLst/>
              <a:pathLst>
                <a:path w="30602" fill="none" h="15538">
                  <a:moveTo>
                    <a:pt x="-15301" y="7769"/>
                  </a:moveTo>
                  <a:cubicBezTo>
                    <a:pt x="-1242" y="7769"/>
                    <a:pt x="1878" y="-7769"/>
                    <a:pt x="15301" y="-7769"/>
                  </a:cubicBezTo>
                </a:path>
              </a:pathLst>
            </a:custGeom>
            <a:noFill/>
            <a:ln w="2200" cap="rnd">
              <a:solidFill>
                <a:srgbClr val="5FB7F1"/>
              </a:solidFill>
              <a:round/>
            </a:ln>
          </p:spPr>
        </p:sp>
        <p:sp>
          <p:nvSpPr>
            <p:cNvPr id="396" name="MMConnector"/>
            <p:cNvSpPr/>
            <p:nvPr/>
          </p:nvSpPr>
          <p:spPr>
            <a:xfrm>
              <a:off x="4685126" y="3074587"/>
              <a:ext cx="30602" cy="15538"/>
            </a:xfrm>
            <a:custGeom>
              <a:avLst/>
              <a:gdLst/>
              <a:pathLst>
                <a:path w="30602" fill="none" h="15538">
                  <a:moveTo>
                    <a:pt x="-15301" y="-7769"/>
                  </a:moveTo>
                  <a:cubicBezTo>
                    <a:pt x="-1242" y="-7769"/>
                    <a:pt x="1878" y="7769"/>
                    <a:pt x="15301" y="7769"/>
                  </a:cubicBezTo>
                </a:path>
              </a:pathLst>
            </a:custGeom>
            <a:noFill/>
            <a:ln w="2200" cap="rnd">
              <a:solidFill>
                <a:srgbClr val="5FB7F1"/>
              </a:solidFill>
              <a:round/>
            </a:ln>
          </p:spPr>
        </p:sp>
        <p:sp>
          <p:nvSpPr>
            <p:cNvPr id="398" name="MMConnector"/>
            <p:cNvSpPr/>
            <p:nvPr/>
          </p:nvSpPr>
          <p:spPr>
            <a:xfrm>
              <a:off x="4281822" y="3150710"/>
              <a:ext cx="30602" cy="71466"/>
            </a:xfrm>
            <a:custGeom>
              <a:avLst/>
              <a:gdLst/>
              <a:pathLst>
                <a:path w="30602" fill="none" h="71466">
                  <a:moveTo>
                    <a:pt x="-15301" y="-35733"/>
                  </a:moveTo>
                  <a:cubicBezTo>
                    <a:pt x="4228" y="-35733"/>
                    <a:pt x="-10885" y="35733"/>
                    <a:pt x="15301" y="35733"/>
                  </a:cubicBezTo>
                </a:path>
              </a:pathLst>
            </a:custGeom>
            <a:noFill/>
            <a:ln w="2200" cap="rnd">
              <a:solidFill>
                <a:srgbClr val="5FB7F1"/>
              </a:solidFill>
              <a:round/>
            </a:ln>
          </p:spPr>
        </p:sp>
        <p:sp>
          <p:nvSpPr>
            <p:cNvPr id="400" name="MMConnector"/>
            <p:cNvSpPr/>
            <p:nvPr/>
          </p:nvSpPr>
          <p:spPr>
            <a:xfrm>
              <a:off x="4391624" y="3158737"/>
              <a:ext cx="30602" cy="55413"/>
            </a:xfrm>
            <a:custGeom>
              <a:avLst/>
              <a:gdLst/>
              <a:pathLst>
                <a:path w="30602" fill="none" h="55413">
                  <a:moveTo>
                    <a:pt x="-15301" y="27706"/>
                  </a:moveTo>
                  <a:cubicBezTo>
                    <a:pt x="2932" y="27706"/>
                    <a:pt x="-7860" y="-27706"/>
                    <a:pt x="15301" y="-27706"/>
                  </a:cubicBezTo>
                </a:path>
              </a:pathLst>
            </a:custGeom>
            <a:noFill/>
            <a:ln w="2200" cap="rnd">
              <a:solidFill>
                <a:srgbClr val="5FB7F1"/>
              </a:solidFill>
              <a:round/>
            </a:ln>
          </p:spPr>
        </p:sp>
        <p:sp>
          <p:nvSpPr>
            <p:cNvPr id="402" name="MMConnector"/>
            <p:cNvSpPr/>
            <p:nvPr/>
          </p:nvSpPr>
          <p:spPr>
            <a:xfrm>
              <a:off x="4391624" y="3214149"/>
              <a:ext cx="30602" cy="55413"/>
            </a:xfrm>
            <a:custGeom>
              <a:avLst/>
              <a:gdLst/>
              <a:pathLst>
                <a:path w="30602" fill="none" h="55413">
                  <a:moveTo>
                    <a:pt x="-15301" y="-27706"/>
                  </a:moveTo>
                  <a:cubicBezTo>
                    <a:pt x="2932" y="-27706"/>
                    <a:pt x="-7860" y="27706"/>
                    <a:pt x="15301" y="27706"/>
                  </a:cubicBezTo>
                </a:path>
              </a:pathLst>
            </a:custGeom>
            <a:noFill/>
            <a:ln w="2200" cap="rnd">
              <a:solidFill>
                <a:srgbClr val="5FB7F1"/>
              </a:solidFill>
              <a:round/>
            </a:ln>
          </p:spPr>
        </p:sp>
        <p:sp>
          <p:nvSpPr>
            <p:cNvPr id="404" name="MMConnector"/>
            <p:cNvSpPr/>
            <p:nvPr/>
          </p:nvSpPr>
          <p:spPr>
            <a:xfrm>
              <a:off x="4667526" y="3201980"/>
              <a:ext cx="30602" cy="79750"/>
            </a:xfrm>
            <a:custGeom>
              <a:avLst/>
              <a:gdLst/>
              <a:pathLst>
                <a:path w="30602" fill="none" h="79750">
                  <a:moveTo>
                    <a:pt x="-15301" y="39875"/>
                  </a:moveTo>
                  <a:cubicBezTo>
                    <a:pt x="4779" y="39875"/>
                    <a:pt x="-12171" y="-39875"/>
                    <a:pt x="15301" y="-39875"/>
                  </a:cubicBezTo>
                </a:path>
              </a:pathLst>
            </a:custGeom>
            <a:noFill/>
            <a:ln w="2200" cap="rnd">
              <a:solidFill>
                <a:srgbClr val="5FB7F1"/>
              </a:solidFill>
              <a:round/>
            </a:ln>
          </p:spPr>
        </p:sp>
        <p:sp>
          <p:nvSpPr>
            <p:cNvPr id="406" name="MMConnector"/>
            <p:cNvSpPr/>
            <p:nvPr/>
          </p:nvSpPr>
          <p:spPr>
            <a:xfrm>
              <a:off x="4667526" y="3217518"/>
              <a:ext cx="30602" cy="48675"/>
            </a:xfrm>
            <a:custGeom>
              <a:avLst/>
              <a:gdLst/>
              <a:pathLst>
                <a:path w="30602" fill="none" h="48675">
                  <a:moveTo>
                    <a:pt x="-15301" y="24338"/>
                  </a:moveTo>
                  <a:cubicBezTo>
                    <a:pt x="2309" y="24338"/>
                    <a:pt x="-6407" y="-24337"/>
                    <a:pt x="15301" y="-24337"/>
                  </a:cubicBezTo>
                </a:path>
              </a:pathLst>
            </a:custGeom>
            <a:noFill/>
            <a:ln w="2200" cap="rnd">
              <a:solidFill>
                <a:srgbClr val="5FB7F1"/>
              </a:solidFill>
              <a:round/>
            </a:ln>
          </p:spPr>
        </p:sp>
        <p:sp>
          <p:nvSpPr>
            <p:cNvPr id="408" name="MMConnector"/>
            <p:cNvSpPr/>
            <p:nvPr/>
          </p:nvSpPr>
          <p:spPr>
            <a:xfrm>
              <a:off x="4667526" y="3254024"/>
              <a:ext cx="30602" cy="24338"/>
            </a:xfrm>
            <a:custGeom>
              <a:avLst/>
              <a:gdLst/>
              <a:pathLst>
                <a:path w="30602" fill="none" h="24338">
                  <a:moveTo>
                    <a:pt x="-15301" y="-12169"/>
                  </a:moveTo>
                  <a:cubicBezTo>
                    <a:pt x="-239" y="-12169"/>
                    <a:pt x="-461" y="12169"/>
                    <a:pt x="15301" y="12169"/>
                  </a:cubicBezTo>
                </a:path>
              </a:pathLst>
            </a:custGeom>
            <a:noFill/>
            <a:ln w="2200" cap="rnd">
              <a:solidFill>
                <a:srgbClr val="5FB7F1"/>
              </a:solidFill>
              <a:round/>
            </a:ln>
          </p:spPr>
        </p:sp>
        <p:sp>
          <p:nvSpPr>
            <p:cNvPr id="410" name="MMConnector"/>
            <p:cNvSpPr/>
            <p:nvPr/>
          </p:nvSpPr>
          <p:spPr>
            <a:xfrm>
              <a:off x="4808128" y="3254024"/>
              <a:ext cx="30602" cy="24338"/>
            </a:xfrm>
            <a:custGeom>
              <a:avLst/>
              <a:gdLst/>
              <a:pathLst>
                <a:path w="30602" fill="none" h="24338">
                  <a:moveTo>
                    <a:pt x="-15301" y="12169"/>
                  </a:moveTo>
                  <a:cubicBezTo>
                    <a:pt x="-239" y="12169"/>
                    <a:pt x="-461" y="-12169"/>
                    <a:pt x="15301" y="-12169"/>
                  </a:cubicBezTo>
                </a:path>
              </a:pathLst>
            </a:custGeom>
            <a:noFill/>
            <a:ln w="2200" cap="rnd">
              <a:solidFill>
                <a:srgbClr val="5FB7F1"/>
              </a:solidFill>
              <a:round/>
            </a:ln>
          </p:spPr>
        </p:sp>
        <p:sp>
          <p:nvSpPr>
            <p:cNvPr id="412" name="MMConnector"/>
            <p:cNvSpPr/>
            <p:nvPr/>
          </p:nvSpPr>
          <p:spPr>
            <a:xfrm>
              <a:off x="4808128" y="3278362"/>
              <a:ext cx="30602" cy="24338"/>
            </a:xfrm>
            <a:custGeom>
              <a:avLst/>
              <a:gdLst/>
              <a:pathLst>
                <a:path w="30602" fill="none" h="24338">
                  <a:moveTo>
                    <a:pt x="-15301" y="-12169"/>
                  </a:moveTo>
                  <a:cubicBezTo>
                    <a:pt x="-239" y="-12169"/>
                    <a:pt x="-461" y="12169"/>
                    <a:pt x="15301" y="12169"/>
                  </a:cubicBezTo>
                </a:path>
              </a:pathLst>
            </a:custGeom>
            <a:noFill/>
            <a:ln w="2200" cap="rnd">
              <a:solidFill>
                <a:srgbClr val="5FB7F1"/>
              </a:solidFill>
              <a:round/>
            </a:ln>
          </p:spPr>
        </p:sp>
        <p:sp>
          <p:nvSpPr>
            <p:cNvPr id="414" name="MMConnector"/>
            <p:cNvSpPr/>
            <p:nvPr/>
          </p:nvSpPr>
          <p:spPr>
            <a:xfrm>
              <a:off x="4667526" y="3281730"/>
              <a:ext cx="30602" cy="79750"/>
            </a:xfrm>
            <a:custGeom>
              <a:avLst/>
              <a:gdLst/>
              <a:pathLst>
                <a:path w="30602" fill="none" h="79750">
                  <a:moveTo>
                    <a:pt x="-15301" y="-39875"/>
                  </a:moveTo>
                  <a:cubicBezTo>
                    <a:pt x="4779" y="-39875"/>
                    <a:pt x="-12171" y="39875"/>
                    <a:pt x="15301" y="39875"/>
                  </a:cubicBezTo>
                </a:path>
              </a:pathLst>
            </a:custGeom>
            <a:noFill/>
            <a:ln w="2200" cap="rnd">
              <a:solidFill>
                <a:srgbClr val="5FB7F1"/>
              </a:solidFill>
              <a:round/>
            </a:ln>
          </p:spPr>
        </p:sp>
        <p:sp>
          <p:nvSpPr>
            <p:cNvPr id="416" name="MMConnector"/>
            <p:cNvSpPr/>
            <p:nvPr/>
          </p:nvSpPr>
          <p:spPr>
            <a:xfrm>
              <a:off x="4067520" y="3183727"/>
              <a:ext cx="30602" cy="400056"/>
            </a:xfrm>
            <a:custGeom>
              <a:avLst/>
              <a:gdLst/>
              <a:pathLst>
                <a:path w="30602" fill="none" h="400056">
                  <a:moveTo>
                    <a:pt x="-15301" y="-200028"/>
                  </a:moveTo>
                  <a:cubicBezTo>
                    <a:pt x="6120" y="-200028"/>
                    <a:pt x="-15301" y="200028"/>
                    <a:pt x="15301" y="200028"/>
                  </a:cubicBezTo>
                </a:path>
              </a:pathLst>
            </a:custGeom>
            <a:noFill/>
            <a:ln w="2200" cap="rnd">
              <a:solidFill>
                <a:srgbClr val="5FB7F1"/>
              </a:solidFill>
              <a:round/>
            </a:ln>
          </p:spPr>
        </p:sp>
        <p:sp>
          <p:nvSpPr>
            <p:cNvPr id="418" name="MMConnector"/>
            <p:cNvSpPr/>
            <p:nvPr/>
          </p:nvSpPr>
          <p:spPr>
            <a:xfrm>
              <a:off x="4268622" y="3368218"/>
              <a:ext cx="30602" cy="31075"/>
            </a:xfrm>
            <a:custGeom>
              <a:avLst/>
              <a:gdLst/>
              <a:pathLst>
                <a:path w="30602" fill="none" h="31075">
                  <a:moveTo>
                    <a:pt x="-15301" y="15538"/>
                  </a:moveTo>
                  <a:cubicBezTo>
                    <a:pt x="504" y="15538"/>
                    <a:pt x="-2197" y="-15537"/>
                    <a:pt x="15301" y="-15537"/>
                  </a:cubicBezTo>
                </a:path>
              </a:pathLst>
            </a:custGeom>
            <a:noFill/>
            <a:ln w="2200" cap="rnd">
              <a:solidFill>
                <a:srgbClr val="5FB7F1"/>
              </a:solidFill>
              <a:round/>
            </a:ln>
          </p:spPr>
        </p:sp>
        <p:sp>
          <p:nvSpPr>
            <p:cNvPr id="420" name="MMConnector"/>
            <p:cNvSpPr/>
            <p:nvPr/>
          </p:nvSpPr>
          <p:spPr>
            <a:xfrm>
              <a:off x="4420224" y="3352680"/>
              <a:ext cx="30602" cy="1100"/>
            </a:xfrm>
            <a:custGeom>
              <a:avLst/>
              <a:gdLst/>
              <a:pathLst>
                <a:path w="30602" fill="none" h="1100">
                  <a:moveTo>
                    <a:pt x="-15301" y="0"/>
                  </a:moveTo>
                  <a:cubicBezTo>
                    <a:pt x="-3060" y="0"/>
                    <a:pt x="6120" y="0"/>
                    <a:pt x="15301" y="0"/>
                  </a:cubicBezTo>
                </a:path>
              </a:pathLst>
            </a:custGeom>
            <a:noFill/>
            <a:ln w="2200" cap="rnd">
              <a:solidFill>
                <a:srgbClr val="5FB7F1"/>
              </a:solidFill>
              <a:round/>
            </a:ln>
          </p:spPr>
        </p:sp>
        <p:sp>
          <p:nvSpPr>
            <p:cNvPr id="422" name="MMConnector"/>
            <p:cNvSpPr/>
            <p:nvPr/>
          </p:nvSpPr>
          <p:spPr>
            <a:xfrm>
              <a:off x="4268622" y="3383755"/>
              <a:ext cx="30602" cy="1100"/>
            </a:xfrm>
            <a:custGeom>
              <a:avLst/>
              <a:gdLst/>
              <a:pathLst>
                <a:path w="30602" fill="none" h="1100">
                  <a:moveTo>
                    <a:pt x="-15301" y="0"/>
                  </a:moveTo>
                  <a:cubicBezTo>
                    <a:pt x="-3060" y="0"/>
                    <a:pt x="6120" y="0"/>
                    <a:pt x="15301" y="0"/>
                  </a:cubicBezTo>
                </a:path>
              </a:pathLst>
            </a:custGeom>
            <a:noFill/>
            <a:ln w="2200" cap="rnd">
              <a:solidFill>
                <a:srgbClr val="5FB7F1"/>
              </a:solidFill>
              <a:round/>
            </a:ln>
          </p:spPr>
        </p:sp>
        <p:sp>
          <p:nvSpPr>
            <p:cNvPr id="424" name="MMConnector"/>
            <p:cNvSpPr/>
            <p:nvPr/>
          </p:nvSpPr>
          <p:spPr>
            <a:xfrm>
              <a:off x="4405924" y="3383755"/>
              <a:ext cx="30602" cy="1100"/>
            </a:xfrm>
            <a:custGeom>
              <a:avLst/>
              <a:gdLst/>
              <a:pathLst>
                <a:path w="30602" fill="none" h="1100">
                  <a:moveTo>
                    <a:pt x="-15301" y="0"/>
                  </a:moveTo>
                  <a:cubicBezTo>
                    <a:pt x="-3060" y="0"/>
                    <a:pt x="6120" y="0"/>
                    <a:pt x="15301" y="0"/>
                  </a:cubicBezTo>
                </a:path>
              </a:pathLst>
            </a:custGeom>
            <a:noFill/>
            <a:ln w="2200" cap="rnd">
              <a:solidFill>
                <a:srgbClr val="5FB7F1"/>
              </a:solidFill>
              <a:round/>
            </a:ln>
          </p:spPr>
        </p:sp>
        <p:sp>
          <p:nvSpPr>
            <p:cNvPr id="426" name="MMConnector"/>
            <p:cNvSpPr/>
            <p:nvPr/>
          </p:nvSpPr>
          <p:spPr>
            <a:xfrm>
              <a:off x="4268622" y="3399293"/>
              <a:ext cx="30602" cy="31075"/>
            </a:xfrm>
            <a:custGeom>
              <a:avLst/>
              <a:gdLst/>
              <a:pathLst>
                <a:path w="30602" fill="none" h="31075">
                  <a:moveTo>
                    <a:pt x="-15301" y="-15537"/>
                  </a:moveTo>
                  <a:cubicBezTo>
                    <a:pt x="504" y="-15537"/>
                    <a:pt x="-2197" y="15538"/>
                    <a:pt x="15301" y="15538"/>
                  </a:cubicBezTo>
                </a:path>
              </a:pathLst>
            </a:custGeom>
            <a:noFill/>
            <a:ln w="2200" cap="rnd">
              <a:solidFill>
                <a:srgbClr val="5FB7F1"/>
              </a:solidFill>
              <a:round/>
            </a:ln>
          </p:spPr>
        </p:sp>
        <p:sp>
          <p:nvSpPr>
            <p:cNvPr id="428" name="MMConnector"/>
            <p:cNvSpPr/>
            <p:nvPr/>
          </p:nvSpPr>
          <p:spPr>
            <a:xfrm>
              <a:off x="4414724" y="3414830"/>
              <a:ext cx="30602" cy="1100"/>
            </a:xfrm>
            <a:custGeom>
              <a:avLst/>
              <a:gdLst/>
              <a:pathLst>
                <a:path w="30602" fill="none" h="1100">
                  <a:moveTo>
                    <a:pt x="-15301" y="0"/>
                  </a:moveTo>
                  <a:cubicBezTo>
                    <a:pt x="-3060" y="0"/>
                    <a:pt x="6120" y="0"/>
                    <a:pt x="15301" y="0"/>
                  </a:cubicBezTo>
                </a:path>
              </a:pathLst>
            </a:custGeom>
            <a:noFill/>
            <a:ln w="2200" cap="rnd">
              <a:solidFill>
                <a:srgbClr val="5FB7F1"/>
              </a:solidFill>
              <a:round/>
            </a:ln>
          </p:spPr>
        </p:sp>
        <p:sp>
          <p:nvSpPr>
            <p:cNvPr id="430" name="MMConnector"/>
            <p:cNvSpPr/>
            <p:nvPr/>
          </p:nvSpPr>
          <p:spPr>
            <a:xfrm>
              <a:off x="4067520" y="3222571"/>
              <a:ext cx="30602" cy="477744"/>
            </a:xfrm>
            <a:custGeom>
              <a:avLst/>
              <a:gdLst/>
              <a:pathLst>
                <a:path w="30602" fill="none" h="477744">
                  <a:moveTo>
                    <a:pt x="-15301" y="-238872"/>
                  </a:moveTo>
                  <a:cubicBezTo>
                    <a:pt x="6120" y="-238872"/>
                    <a:pt x="-15301" y="238872"/>
                    <a:pt x="15301" y="238872"/>
                  </a:cubicBezTo>
                </a:path>
              </a:pathLst>
            </a:custGeom>
            <a:noFill/>
            <a:ln w="2200" cap="rnd">
              <a:solidFill>
                <a:srgbClr val="5FB7F1"/>
              </a:solidFill>
              <a:round/>
            </a:ln>
          </p:spPr>
        </p:sp>
        <p:sp>
          <p:nvSpPr>
            <p:cNvPr id="432" name="MMConnector"/>
            <p:cNvSpPr/>
            <p:nvPr/>
          </p:nvSpPr>
          <p:spPr>
            <a:xfrm>
              <a:off x="4219122" y="3453674"/>
              <a:ext cx="30602" cy="15538"/>
            </a:xfrm>
            <a:custGeom>
              <a:avLst/>
              <a:gdLst/>
              <a:pathLst>
                <a:path w="30602" fill="none" h="15538">
                  <a:moveTo>
                    <a:pt x="-15301" y="7769"/>
                  </a:moveTo>
                  <a:cubicBezTo>
                    <a:pt x="-1242" y="7769"/>
                    <a:pt x="1878" y="-7769"/>
                    <a:pt x="15301" y="-7769"/>
                  </a:cubicBezTo>
                </a:path>
              </a:pathLst>
            </a:custGeom>
            <a:noFill/>
            <a:ln w="2200" cap="rnd">
              <a:solidFill>
                <a:srgbClr val="5FB7F1"/>
              </a:solidFill>
              <a:round/>
            </a:ln>
          </p:spPr>
        </p:sp>
        <p:sp>
          <p:nvSpPr>
            <p:cNvPr id="434" name="MMConnector"/>
            <p:cNvSpPr/>
            <p:nvPr/>
          </p:nvSpPr>
          <p:spPr>
            <a:xfrm>
              <a:off x="4219122" y="3469212"/>
              <a:ext cx="30602" cy="15538"/>
            </a:xfrm>
            <a:custGeom>
              <a:avLst/>
              <a:gdLst/>
              <a:pathLst>
                <a:path w="30602" fill="none" h="15538">
                  <a:moveTo>
                    <a:pt x="-15301" y="-7769"/>
                  </a:moveTo>
                  <a:cubicBezTo>
                    <a:pt x="-1242" y="-7769"/>
                    <a:pt x="1878" y="7769"/>
                    <a:pt x="15301" y="7769"/>
                  </a:cubicBezTo>
                </a:path>
              </a:pathLst>
            </a:custGeom>
            <a:noFill/>
            <a:ln w="2200" cap="rnd">
              <a:solidFill>
                <a:srgbClr val="5FB7F1"/>
              </a:solidFill>
              <a:round/>
            </a:ln>
          </p:spPr>
        </p:sp>
        <p:sp>
          <p:nvSpPr>
            <p:cNvPr id="436" name="MMConnector"/>
            <p:cNvSpPr/>
            <p:nvPr/>
          </p:nvSpPr>
          <p:spPr>
            <a:xfrm>
              <a:off x="4067520" y="3253646"/>
              <a:ext cx="30602" cy="539894"/>
            </a:xfrm>
            <a:custGeom>
              <a:avLst/>
              <a:gdLst/>
              <a:pathLst>
                <a:path w="30602" fill="none" h="539894">
                  <a:moveTo>
                    <a:pt x="-15301" y="-269947"/>
                  </a:moveTo>
                  <a:cubicBezTo>
                    <a:pt x="6120" y="-269947"/>
                    <a:pt x="-15301" y="269947"/>
                    <a:pt x="15301" y="269947"/>
                  </a:cubicBezTo>
                </a:path>
              </a:pathLst>
            </a:custGeom>
            <a:noFill/>
            <a:ln w="2200" cap="rnd">
              <a:solidFill>
                <a:srgbClr val="5FB7F1"/>
              </a:solidFill>
              <a:round/>
            </a:ln>
          </p:spPr>
        </p:sp>
        <p:sp>
          <p:nvSpPr>
            <p:cNvPr id="438" name="MMConnector"/>
            <p:cNvSpPr/>
            <p:nvPr/>
          </p:nvSpPr>
          <p:spPr>
            <a:xfrm>
              <a:off x="4287322" y="3515824"/>
              <a:ext cx="30602" cy="15538"/>
            </a:xfrm>
            <a:custGeom>
              <a:avLst/>
              <a:gdLst/>
              <a:pathLst>
                <a:path w="30602" fill="none" h="15538">
                  <a:moveTo>
                    <a:pt x="-15301" y="7769"/>
                  </a:moveTo>
                  <a:cubicBezTo>
                    <a:pt x="-1242" y="7769"/>
                    <a:pt x="1878" y="-7769"/>
                    <a:pt x="15301" y="-7769"/>
                  </a:cubicBezTo>
                </a:path>
              </a:pathLst>
            </a:custGeom>
            <a:noFill/>
            <a:ln w="2200" cap="rnd">
              <a:solidFill>
                <a:srgbClr val="5FB7F1"/>
              </a:solidFill>
              <a:round/>
            </a:ln>
          </p:spPr>
        </p:sp>
        <p:sp>
          <p:nvSpPr>
            <p:cNvPr id="440" name="MMConnector"/>
            <p:cNvSpPr/>
            <p:nvPr/>
          </p:nvSpPr>
          <p:spPr>
            <a:xfrm>
              <a:off x="4287322" y="3531362"/>
              <a:ext cx="30602" cy="15538"/>
            </a:xfrm>
            <a:custGeom>
              <a:avLst/>
              <a:gdLst/>
              <a:pathLst>
                <a:path w="30602" fill="none" h="15538">
                  <a:moveTo>
                    <a:pt x="-15301" y="-7769"/>
                  </a:moveTo>
                  <a:cubicBezTo>
                    <a:pt x="-1242" y="-7769"/>
                    <a:pt x="1878" y="7769"/>
                    <a:pt x="15301" y="7769"/>
                  </a:cubicBezTo>
                </a:path>
              </a:pathLst>
            </a:custGeom>
            <a:noFill/>
            <a:ln w="2200" cap="rnd">
              <a:solidFill>
                <a:srgbClr val="5FB7F1"/>
              </a:solidFill>
              <a:round/>
            </a:ln>
          </p:spPr>
        </p:sp>
        <p:sp>
          <p:nvSpPr>
            <p:cNvPr id="442" name="MMConnector"/>
            <p:cNvSpPr/>
            <p:nvPr/>
          </p:nvSpPr>
          <p:spPr>
            <a:xfrm>
              <a:off x="3648376" y="3844995"/>
              <a:ext cx="257817" cy="127385"/>
            </a:xfrm>
            <a:custGeom>
              <a:avLst/>
              <a:gdLst/>
              <a:pathLst>
                <a:path w="257817" h="127385">
                  <a:moveTo>
                    <a:pt x="-48722" y="27104"/>
                  </a:moveTo>
                  <a:cubicBezTo>
                    <a:pt x="-42138" y="23190"/>
                    <a:pt x="-35660" y="19079"/>
                    <a:pt x="-29240" y="14873"/>
                  </a:cubicBezTo>
                  <a:cubicBezTo>
                    <a:pt x="-22819" y="10667"/>
                    <a:pt x="-16455" y="6367"/>
                    <a:pt x="-10130" y="2001"/>
                  </a:cubicBezTo>
                  <a:cubicBezTo>
                    <a:pt x="-3806" y="-2365"/>
                    <a:pt x="2480" y="-6797"/>
                    <a:pt x="8769" y="-11242"/>
                  </a:cubicBezTo>
                  <a:cubicBezTo>
                    <a:pt x="15058" y="-15688"/>
                    <a:pt x="21352" y="-20147"/>
                    <a:pt x="27661" y="-24556"/>
                  </a:cubicBezTo>
                  <a:cubicBezTo>
                    <a:pt x="33970" y="-28964"/>
                    <a:pt x="40294" y="-33322"/>
                    <a:pt x="46777" y="-37602"/>
                  </a:cubicBezTo>
                  <a:cubicBezTo>
                    <a:pt x="53260" y="-41882"/>
                    <a:pt x="59902" y="-46084"/>
                    <a:pt x="66356" y="-49994"/>
                  </a:cubicBezTo>
                  <a:cubicBezTo>
                    <a:pt x="72811" y="-53904"/>
                    <a:pt x="79079" y="-57523"/>
                    <a:pt x="86612" y="-61289"/>
                  </a:cubicBezTo>
                  <a:cubicBezTo>
                    <a:pt x="94145" y="-65055"/>
                    <a:pt x="102943" y="-68969"/>
                    <a:pt x="107683" y="-71005"/>
                  </a:cubicBezTo>
                  <a:cubicBezTo>
                    <a:pt x="112423" y="-73042"/>
                    <a:pt x="113105" y="-73200"/>
                    <a:pt x="114894" y="-73811"/>
                  </a:cubicBezTo>
                  <a:cubicBezTo>
                    <a:pt x="116683" y="-74421"/>
                    <a:pt x="119578" y="-75484"/>
                    <a:pt x="122195" y="-76372"/>
                  </a:cubicBezTo>
                  <a:cubicBezTo>
                    <a:pt x="124812" y="-77260"/>
                    <a:pt x="127151" y="-77973"/>
                    <a:pt x="129581" y="-78677"/>
                  </a:cubicBezTo>
                  <a:cubicBezTo>
                    <a:pt x="132011" y="-79380"/>
                    <a:pt x="134532" y="-80075"/>
                    <a:pt x="137044" y="-80713"/>
                  </a:cubicBezTo>
                  <a:cubicBezTo>
                    <a:pt x="139556" y="-81351"/>
                    <a:pt x="142058" y="-81934"/>
                    <a:pt x="144576" y="-82471"/>
                  </a:cubicBezTo>
                  <a:cubicBezTo>
                    <a:pt x="147093" y="-83009"/>
                    <a:pt x="149627" y="-83502"/>
                    <a:pt x="152166" y="-83947"/>
                  </a:cubicBezTo>
                  <a:cubicBezTo>
                    <a:pt x="154705" y="-84391"/>
                    <a:pt x="157251" y="-84787"/>
                    <a:pt x="159804" y="-85136"/>
                  </a:cubicBezTo>
                  <a:cubicBezTo>
                    <a:pt x="162357" y="-85484"/>
                    <a:pt x="164918" y="-85785"/>
                    <a:pt x="167479" y="-86038"/>
                  </a:cubicBezTo>
                  <a:cubicBezTo>
                    <a:pt x="170040" y="-86291"/>
                    <a:pt x="172602" y="-86496"/>
                    <a:pt x="175179" y="-86657"/>
                  </a:cubicBezTo>
                  <a:cubicBezTo>
                    <a:pt x="177756" y="-86818"/>
                    <a:pt x="180348" y="-86936"/>
                    <a:pt x="182894" y="-86997"/>
                  </a:cubicBezTo>
                  <a:cubicBezTo>
                    <a:pt x="185441" y="-87058"/>
                    <a:pt x="187942" y="-87063"/>
                    <a:pt x="190443" y="-87068"/>
                  </a:cubicBezTo>
                  <a:cubicBezTo>
                    <a:pt x="190839" y="-87068"/>
                    <a:pt x="191103" y="-86820"/>
                    <a:pt x="191103" y="-86518"/>
                  </a:cubicBezTo>
                  <a:cubicBezTo>
                    <a:pt x="191103" y="-86215"/>
                    <a:pt x="190839" y="-85974"/>
                    <a:pt x="190443" y="-85968"/>
                  </a:cubicBezTo>
                  <a:cubicBezTo>
                    <a:pt x="187955" y="-85926"/>
                    <a:pt x="185467" y="-85884"/>
                    <a:pt x="182935" y="-85785"/>
                  </a:cubicBezTo>
                  <a:cubicBezTo>
                    <a:pt x="180404" y="-85686"/>
                    <a:pt x="177830" y="-85530"/>
                    <a:pt x="175272" y="-85331"/>
                  </a:cubicBezTo>
                  <a:cubicBezTo>
                    <a:pt x="172713" y="-85132"/>
                    <a:pt x="170171" y="-84891"/>
                    <a:pt x="167632" y="-84601"/>
                  </a:cubicBezTo>
                  <a:cubicBezTo>
                    <a:pt x="165092" y="-84312"/>
                    <a:pt x="162555" y="-83975"/>
                    <a:pt x="160027" y="-83591"/>
                  </a:cubicBezTo>
                  <a:cubicBezTo>
                    <a:pt x="157499" y="-83207"/>
                    <a:pt x="154979" y="-82776"/>
                    <a:pt x="152467" y="-82297"/>
                  </a:cubicBezTo>
                  <a:cubicBezTo>
                    <a:pt x="149955" y="-81819"/>
                    <a:pt x="147451" y="-81292"/>
                    <a:pt x="144964" y="-80721"/>
                  </a:cubicBezTo>
                  <a:cubicBezTo>
                    <a:pt x="142476" y="-80151"/>
                    <a:pt x="140005" y="-79536"/>
                    <a:pt x="137526" y="-78866"/>
                  </a:cubicBezTo>
                  <a:cubicBezTo>
                    <a:pt x="135047" y="-78196"/>
                    <a:pt x="132560" y="-77471"/>
                    <a:pt x="130164" y="-76738"/>
                  </a:cubicBezTo>
                  <a:cubicBezTo>
                    <a:pt x="127768" y="-76005"/>
                    <a:pt x="125462" y="-75264"/>
                    <a:pt x="122884" y="-74346"/>
                  </a:cubicBezTo>
                  <a:cubicBezTo>
                    <a:pt x="120306" y="-73428"/>
                    <a:pt x="117455" y="-72332"/>
                    <a:pt x="115693" y="-71701"/>
                  </a:cubicBezTo>
                  <a:cubicBezTo>
                    <a:pt x="113931" y="-71070"/>
                    <a:pt x="113258" y="-70903"/>
                    <a:pt x="108595" y="-68816"/>
                  </a:cubicBezTo>
                  <a:cubicBezTo>
                    <a:pt x="103932" y="-66729"/>
                    <a:pt x="95278" y="-62723"/>
                    <a:pt x="87871" y="-58878"/>
                  </a:cubicBezTo>
                  <a:cubicBezTo>
                    <a:pt x="80463" y="-55034"/>
                    <a:pt x="74302" y="-51353"/>
                    <a:pt x="67953" y="-47375"/>
                  </a:cubicBezTo>
                  <a:cubicBezTo>
                    <a:pt x="61604" y="-43398"/>
                    <a:pt x="55069" y="-39124"/>
                    <a:pt x="48684" y="-34769"/>
                  </a:cubicBezTo>
                  <a:cubicBezTo>
                    <a:pt x="42299" y="-30415"/>
                    <a:pt x="36065" y="-25979"/>
                    <a:pt x="29838" y="-21487"/>
                  </a:cubicBezTo>
                  <a:cubicBezTo>
                    <a:pt x="23611" y="-16995"/>
                    <a:pt x="17391" y="-12446"/>
                    <a:pt x="11166" y="-7904"/>
                  </a:cubicBezTo>
                  <a:cubicBezTo>
                    <a:pt x="4942" y="-3362"/>
                    <a:pt x="-1289" y="1172"/>
                    <a:pt x="-7569" y="5649"/>
                  </a:cubicBezTo>
                  <a:cubicBezTo>
                    <a:pt x="-13850" y="10126"/>
                    <a:pt x="-20182" y="14544"/>
                    <a:pt x="-26581" y="18875"/>
                  </a:cubicBezTo>
                  <a:cubicBezTo>
                    <a:pt x="-32980" y="23206"/>
                    <a:pt x="-39447" y="27449"/>
                    <a:pt x="-46038" y="31502"/>
                  </a:cubicBezTo>
                  <a:cubicBezTo>
                    <a:pt x="-52628" y="35555"/>
                    <a:pt x="-59343" y="39419"/>
                    <a:pt x="-66058" y="43282"/>
                  </a:cubicBezTo>
                  <a:cubicBezTo>
                    <a:pt x="-67774" y="44269"/>
                    <a:pt x="-69547" y="43775"/>
                    <a:pt x="-70271" y="42447"/>
                  </a:cubicBezTo>
                  <a:cubicBezTo>
                    <a:pt x="-70995" y="41119"/>
                    <a:pt x="-70421" y="39415"/>
                    <a:pt x="-68690" y="38453"/>
                  </a:cubicBezTo>
                  <a:cubicBezTo>
                    <a:pt x="-61998" y="34736"/>
                    <a:pt x="-55307" y="31018"/>
                    <a:pt x="-48722" y="27104"/>
                  </a:cubicBezTo>
                  <a:close/>
                </a:path>
              </a:pathLst>
            </a:custGeom>
            <a:solidFill>
              <a:srgbClr val="FFCD55"/>
            </a:solidFill>
            <a:ln w="1100" cap="rnd">
              <a:solidFill>
                <a:srgbClr val="FFCD55"/>
              </a:solidFill>
              <a:round/>
            </a:ln>
          </p:spPr>
        </p:sp>
        <p:sp>
          <p:nvSpPr>
            <p:cNvPr id="444" name="MMConnector"/>
            <p:cNvSpPr/>
            <p:nvPr/>
          </p:nvSpPr>
          <p:spPr>
            <a:xfrm>
              <a:off x="4084020" y="3709991"/>
              <a:ext cx="30602" cy="96972"/>
            </a:xfrm>
            <a:custGeom>
              <a:avLst/>
              <a:gdLst/>
              <a:pathLst>
                <a:path w="30602" fill="none" h="96972">
                  <a:moveTo>
                    <a:pt x="-15301" y="48486"/>
                  </a:moveTo>
                  <a:cubicBezTo>
                    <a:pt x="5636" y="48486"/>
                    <a:pt x="-14170" y="-48486"/>
                    <a:pt x="15301" y="-48486"/>
                  </a:cubicBezTo>
                </a:path>
              </a:pathLst>
            </a:custGeom>
            <a:noFill/>
            <a:ln w="2200" cap="rnd">
              <a:solidFill>
                <a:srgbClr val="FFCD55"/>
              </a:solidFill>
              <a:round/>
            </a:ln>
          </p:spPr>
        </p:sp>
        <p:sp>
          <p:nvSpPr>
            <p:cNvPr id="446" name="MMConnector"/>
            <p:cNvSpPr/>
            <p:nvPr/>
          </p:nvSpPr>
          <p:spPr>
            <a:xfrm>
              <a:off x="4357722" y="3630430"/>
              <a:ext cx="30602" cy="62150"/>
            </a:xfrm>
            <a:custGeom>
              <a:avLst/>
              <a:gdLst/>
              <a:pathLst>
                <a:path w="30602" fill="none" h="62150">
                  <a:moveTo>
                    <a:pt x="-15301" y="31075"/>
                  </a:moveTo>
                  <a:cubicBezTo>
                    <a:pt x="3510" y="31075"/>
                    <a:pt x="-9210" y="-31075"/>
                    <a:pt x="15301" y="-31075"/>
                  </a:cubicBezTo>
                </a:path>
              </a:pathLst>
            </a:custGeom>
            <a:noFill/>
            <a:ln w="2200" cap="rnd">
              <a:solidFill>
                <a:srgbClr val="FFCD55"/>
              </a:solidFill>
              <a:round/>
            </a:ln>
          </p:spPr>
        </p:sp>
        <p:sp>
          <p:nvSpPr>
            <p:cNvPr id="448" name="MMConnector"/>
            <p:cNvSpPr/>
            <p:nvPr/>
          </p:nvSpPr>
          <p:spPr>
            <a:xfrm>
              <a:off x="4357722" y="3645968"/>
              <a:ext cx="30602" cy="31075"/>
            </a:xfrm>
            <a:custGeom>
              <a:avLst/>
              <a:gdLst/>
              <a:pathLst>
                <a:path w="30602" fill="none" h="31075">
                  <a:moveTo>
                    <a:pt x="-15301" y="15538"/>
                  </a:moveTo>
                  <a:cubicBezTo>
                    <a:pt x="504" y="15538"/>
                    <a:pt x="-2197" y="-15537"/>
                    <a:pt x="15301" y="-15537"/>
                  </a:cubicBezTo>
                </a:path>
              </a:pathLst>
            </a:custGeom>
            <a:noFill/>
            <a:ln w="2200" cap="rnd">
              <a:solidFill>
                <a:srgbClr val="FFCD55"/>
              </a:solidFill>
              <a:round/>
            </a:ln>
          </p:spPr>
        </p:sp>
        <p:sp>
          <p:nvSpPr>
            <p:cNvPr id="450" name="MMConnector"/>
            <p:cNvSpPr/>
            <p:nvPr/>
          </p:nvSpPr>
          <p:spPr>
            <a:xfrm>
              <a:off x="4357722" y="3661505"/>
              <a:ext cx="30602" cy="1100"/>
            </a:xfrm>
            <a:custGeom>
              <a:avLst/>
              <a:gdLst/>
              <a:pathLst>
                <a:path w="30602" fill="none" h="1100">
                  <a:moveTo>
                    <a:pt x="-15301" y="0"/>
                  </a:moveTo>
                  <a:cubicBezTo>
                    <a:pt x="-3060" y="0"/>
                    <a:pt x="6120" y="0"/>
                    <a:pt x="15301" y="0"/>
                  </a:cubicBezTo>
                </a:path>
              </a:pathLst>
            </a:custGeom>
            <a:noFill/>
            <a:ln w="2200" cap="rnd">
              <a:solidFill>
                <a:srgbClr val="FFCD55"/>
              </a:solidFill>
              <a:round/>
            </a:ln>
          </p:spPr>
        </p:sp>
        <p:sp>
          <p:nvSpPr>
            <p:cNvPr id="452" name="MMConnector"/>
            <p:cNvSpPr/>
            <p:nvPr/>
          </p:nvSpPr>
          <p:spPr>
            <a:xfrm>
              <a:off x="4357722" y="3677043"/>
              <a:ext cx="30602" cy="31075"/>
            </a:xfrm>
            <a:custGeom>
              <a:avLst/>
              <a:gdLst/>
              <a:pathLst>
                <a:path w="30602" fill="none" h="31075">
                  <a:moveTo>
                    <a:pt x="-15301" y="-15537"/>
                  </a:moveTo>
                  <a:cubicBezTo>
                    <a:pt x="504" y="-15537"/>
                    <a:pt x="-2197" y="15538"/>
                    <a:pt x="15301" y="15538"/>
                  </a:cubicBezTo>
                </a:path>
              </a:pathLst>
            </a:custGeom>
            <a:noFill/>
            <a:ln w="2200" cap="rnd">
              <a:solidFill>
                <a:srgbClr val="FFCD55"/>
              </a:solidFill>
              <a:round/>
            </a:ln>
          </p:spPr>
        </p:sp>
        <p:sp>
          <p:nvSpPr>
            <p:cNvPr id="454" name="MMConnector"/>
            <p:cNvSpPr/>
            <p:nvPr/>
          </p:nvSpPr>
          <p:spPr>
            <a:xfrm>
              <a:off x="4357722" y="3692580"/>
              <a:ext cx="30602" cy="62150"/>
            </a:xfrm>
            <a:custGeom>
              <a:avLst/>
              <a:gdLst/>
              <a:pathLst>
                <a:path w="30602" fill="none" h="62150">
                  <a:moveTo>
                    <a:pt x="-15301" y="-31075"/>
                  </a:moveTo>
                  <a:cubicBezTo>
                    <a:pt x="3510" y="-31075"/>
                    <a:pt x="-9210" y="31075"/>
                    <a:pt x="15301" y="31075"/>
                  </a:cubicBezTo>
                </a:path>
              </a:pathLst>
            </a:custGeom>
            <a:noFill/>
            <a:ln w="2200" cap="rnd">
              <a:solidFill>
                <a:srgbClr val="FFCD55"/>
              </a:solidFill>
              <a:round/>
            </a:ln>
          </p:spPr>
        </p:sp>
        <p:sp>
          <p:nvSpPr>
            <p:cNvPr id="456" name="MMConnector"/>
            <p:cNvSpPr/>
            <p:nvPr/>
          </p:nvSpPr>
          <p:spPr>
            <a:xfrm>
              <a:off x="4084020" y="3806963"/>
              <a:ext cx="30602" cy="96972"/>
            </a:xfrm>
            <a:custGeom>
              <a:avLst/>
              <a:gdLst/>
              <a:pathLst>
                <a:path w="30602" fill="none" h="96972">
                  <a:moveTo>
                    <a:pt x="-15301" y="-48486"/>
                  </a:moveTo>
                  <a:cubicBezTo>
                    <a:pt x="5636" y="-48486"/>
                    <a:pt x="-14170" y="48486"/>
                    <a:pt x="15301" y="48486"/>
                  </a:cubicBezTo>
                </a:path>
              </a:pathLst>
            </a:custGeom>
            <a:noFill/>
            <a:ln w="2200" cap="rnd">
              <a:solidFill>
                <a:srgbClr val="FFCD55"/>
              </a:solidFill>
              <a:round/>
            </a:ln>
          </p:spPr>
        </p:sp>
        <p:sp>
          <p:nvSpPr>
            <p:cNvPr id="458" name="MMConnector"/>
            <p:cNvSpPr/>
            <p:nvPr/>
          </p:nvSpPr>
          <p:spPr>
            <a:xfrm>
              <a:off x="4372022" y="3813890"/>
              <a:ext cx="30602" cy="83119"/>
            </a:xfrm>
            <a:custGeom>
              <a:avLst/>
              <a:gdLst/>
              <a:pathLst>
                <a:path w="30602" fill="none" h="83119">
                  <a:moveTo>
                    <a:pt x="-15301" y="41559"/>
                  </a:moveTo>
                  <a:cubicBezTo>
                    <a:pt x="4978" y="41559"/>
                    <a:pt x="-12636" y="-41559"/>
                    <a:pt x="15301" y="-41559"/>
                  </a:cubicBezTo>
                </a:path>
              </a:pathLst>
            </a:custGeom>
            <a:noFill/>
            <a:ln w="2200" cap="rnd">
              <a:solidFill>
                <a:srgbClr val="FFCD55"/>
              </a:solidFill>
              <a:round/>
            </a:ln>
          </p:spPr>
        </p:sp>
        <p:sp>
          <p:nvSpPr>
            <p:cNvPr id="460" name="MMConnector"/>
            <p:cNvSpPr/>
            <p:nvPr/>
          </p:nvSpPr>
          <p:spPr>
            <a:xfrm>
              <a:off x="4372022" y="3844965"/>
              <a:ext cx="30602" cy="20969"/>
            </a:xfrm>
            <a:custGeom>
              <a:avLst/>
              <a:gdLst/>
              <a:pathLst>
                <a:path w="30602" fill="none" h="20969">
                  <a:moveTo>
                    <a:pt x="-15301" y="10484"/>
                  </a:moveTo>
                  <a:cubicBezTo>
                    <a:pt x="-620" y="10484"/>
                    <a:pt x="426" y="-10484"/>
                    <a:pt x="15301" y="-10484"/>
                  </a:cubicBezTo>
                </a:path>
              </a:pathLst>
            </a:custGeom>
            <a:noFill/>
            <a:ln w="2200" cap="rnd">
              <a:solidFill>
                <a:srgbClr val="FFCD55"/>
              </a:solidFill>
              <a:round/>
            </a:ln>
          </p:spPr>
        </p:sp>
        <p:sp>
          <p:nvSpPr>
            <p:cNvPr id="462" name="MMConnector"/>
            <p:cNvSpPr/>
            <p:nvPr/>
          </p:nvSpPr>
          <p:spPr>
            <a:xfrm>
              <a:off x="4490624" y="3818943"/>
              <a:ext cx="30602" cy="31075"/>
            </a:xfrm>
            <a:custGeom>
              <a:avLst/>
              <a:gdLst/>
              <a:pathLst>
                <a:path w="30602" fill="none" h="31075">
                  <a:moveTo>
                    <a:pt x="-15301" y="15538"/>
                  </a:moveTo>
                  <a:cubicBezTo>
                    <a:pt x="504" y="15538"/>
                    <a:pt x="-2197" y="-15537"/>
                    <a:pt x="15301" y="-15537"/>
                  </a:cubicBezTo>
                </a:path>
              </a:pathLst>
            </a:custGeom>
            <a:noFill/>
            <a:ln w="2200" cap="rnd">
              <a:solidFill>
                <a:srgbClr val="FFCD55"/>
              </a:solidFill>
              <a:round/>
            </a:ln>
          </p:spPr>
        </p:sp>
        <p:sp>
          <p:nvSpPr>
            <p:cNvPr id="464" name="MMConnector"/>
            <p:cNvSpPr/>
            <p:nvPr/>
          </p:nvSpPr>
          <p:spPr>
            <a:xfrm>
              <a:off x="4490624" y="3834480"/>
              <a:ext cx="30602" cy="1100"/>
            </a:xfrm>
            <a:custGeom>
              <a:avLst/>
              <a:gdLst/>
              <a:pathLst>
                <a:path w="30602" fill="none" h="1100">
                  <a:moveTo>
                    <a:pt x="-15301" y="0"/>
                  </a:moveTo>
                  <a:cubicBezTo>
                    <a:pt x="-3060" y="0"/>
                    <a:pt x="6120" y="0"/>
                    <a:pt x="15301" y="0"/>
                  </a:cubicBezTo>
                </a:path>
              </a:pathLst>
            </a:custGeom>
            <a:noFill/>
            <a:ln w="2200" cap="rnd">
              <a:solidFill>
                <a:srgbClr val="FFCD55"/>
              </a:solidFill>
              <a:round/>
            </a:ln>
          </p:spPr>
        </p:sp>
        <p:sp>
          <p:nvSpPr>
            <p:cNvPr id="466" name="MMConnector"/>
            <p:cNvSpPr/>
            <p:nvPr/>
          </p:nvSpPr>
          <p:spPr>
            <a:xfrm>
              <a:off x="4490624" y="3850018"/>
              <a:ext cx="30602" cy="31075"/>
            </a:xfrm>
            <a:custGeom>
              <a:avLst/>
              <a:gdLst/>
              <a:pathLst>
                <a:path w="30602" fill="none" h="31075">
                  <a:moveTo>
                    <a:pt x="-15301" y="-15537"/>
                  </a:moveTo>
                  <a:cubicBezTo>
                    <a:pt x="504" y="-15537"/>
                    <a:pt x="-2197" y="15538"/>
                    <a:pt x="15301" y="15538"/>
                  </a:cubicBezTo>
                </a:path>
              </a:pathLst>
            </a:custGeom>
            <a:noFill/>
            <a:ln w="2200" cap="rnd">
              <a:solidFill>
                <a:srgbClr val="FFCD55"/>
              </a:solidFill>
              <a:round/>
            </a:ln>
          </p:spPr>
        </p:sp>
        <p:sp>
          <p:nvSpPr>
            <p:cNvPr id="468" name="MMConnector"/>
            <p:cNvSpPr/>
            <p:nvPr/>
          </p:nvSpPr>
          <p:spPr>
            <a:xfrm>
              <a:off x="4372022" y="3897009"/>
              <a:ext cx="30602" cy="83119"/>
            </a:xfrm>
            <a:custGeom>
              <a:avLst/>
              <a:gdLst/>
              <a:pathLst>
                <a:path w="30602" fill="none" h="83119">
                  <a:moveTo>
                    <a:pt x="-15301" y="-41559"/>
                  </a:moveTo>
                  <a:cubicBezTo>
                    <a:pt x="4978" y="-41559"/>
                    <a:pt x="-12636" y="41559"/>
                    <a:pt x="15301" y="41559"/>
                  </a:cubicBezTo>
                </a:path>
              </a:pathLst>
            </a:custGeom>
            <a:noFill/>
            <a:ln w="2200" cap="rnd">
              <a:solidFill>
                <a:srgbClr val="FFCD55"/>
              </a:solidFill>
              <a:round/>
            </a:ln>
          </p:spPr>
        </p:sp>
        <p:sp>
          <p:nvSpPr>
            <p:cNvPr id="470" name="MMConnector"/>
            <p:cNvSpPr/>
            <p:nvPr/>
          </p:nvSpPr>
          <p:spPr>
            <a:xfrm>
              <a:off x="4510424" y="3926399"/>
              <a:ext cx="30602" cy="24338"/>
            </a:xfrm>
            <a:custGeom>
              <a:avLst/>
              <a:gdLst/>
              <a:pathLst>
                <a:path w="30602" fill="none" h="24338">
                  <a:moveTo>
                    <a:pt x="-15301" y="12169"/>
                  </a:moveTo>
                  <a:cubicBezTo>
                    <a:pt x="-239" y="12169"/>
                    <a:pt x="-461" y="-12169"/>
                    <a:pt x="15301" y="-12169"/>
                  </a:cubicBezTo>
                </a:path>
              </a:pathLst>
            </a:custGeom>
            <a:noFill/>
            <a:ln w="2200" cap="rnd">
              <a:solidFill>
                <a:srgbClr val="FFCD55"/>
              </a:solidFill>
              <a:round/>
            </a:ln>
          </p:spPr>
        </p:sp>
        <p:sp>
          <p:nvSpPr>
            <p:cNvPr id="472" name="MMConnector"/>
            <p:cNvSpPr/>
            <p:nvPr/>
          </p:nvSpPr>
          <p:spPr>
            <a:xfrm>
              <a:off x="4510424" y="3950737"/>
              <a:ext cx="30602" cy="24338"/>
            </a:xfrm>
            <a:custGeom>
              <a:avLst/>
              <a:gdLst/>
              <a:pathLst>
                <a:path w="30602" fill="none" h="24338">
                  <a:moveTo>
                    <a:pt x="-15301" y="-12169"/>
                  </a:moveTo>
                  <a:cubicBezTo>
                    <a:pt x="-239" y="-12169"/>
                    <a:pt x="-461" y="12169"/>
                    <a:pt x="15301" y="12169"/>
                  </a:cubicBezTo>
                </a:path>
              </a:pathLst>
            </a:custGeom>
            <a:noFill/>
            <a:ln w="2200" cap="rnd">
              <a:solidFill>
                <a:srgbClr val="FFCD55"/>
              </a:solidFill>
              <a:round/>
            </a:ln>
          </p:spPr>
        </p:sp>
        <p:sp>
          <p:nvSpPr>
            <p:cNvPr id="474" name="MMConnector"/>
            <p:cNvSpPr/>
            <p:nvPr/>
          </p:nvSpPr>
          <p:spPr>
            <a:xfrm>
              <a:off x="3648376" y="4342814"/>
              <a:ext cx="335311" cy="776952"/>
            </a:xfrm>
            <a:custGeom>
              <a:avLst/>
              <a:gdLst/>
              <a:pathLst>
                <a:path w="335311" h="776952">
                  <a:moveTo>
                    <a:pt x="-102411" y="-301318"/>
                  </a:moveTo>
                  <a:cubicBezTo>
                    <a:pt x="-91325" y="-278125"/>
                    <a:pt x="-83812" y="-253223"/>
                    <a:pt x="-77152" y="-228271"/>
                  </a:cubicBezTo>
                  <a:cubicBezTo>
                    <a:pt x="-70493" y="-203319"/>
                    <a:pt x="-64688" y="-178316"/>
                    <a:pt x="-59579" y="-153152"/>
                  </a:cubicBezTo>
                  <a:cubicBezTo>
                    <a:pt x="-54471" y="-127987"/>
                    <a:pt x="-50058" y="-102660"/>
                    <a:pt x="-45866" y="-77314"/>
                  </a:cubicBezTo>
                  <a:cubicBezTo>
                    <a:pt x="-41673" y="-51969"/>
                    <a:pt x="-37700" y="-26606"/>
                    <a:pt x="-33705" y="-1265"/>
                  </a:cubicBezTo>
                  <a:cubicBezTo>
                    <a:pt x="-29709" y="24077"/>
                    <a:pt x="-25691" y="49396"/>
                    <a:pt x="-21326" y="74709"/>
                  </a:cubicBezTo>
                  <a:cubicBezTo>
                    <a:pt x="-16960" y="100023"/>
                    <a:pt x="-12247" y="125330"/>
                    <a:pt x="-6949" y="150289"/>
                  </a:cubicBezTo>
                  <a:cubicBezTo>
                    <a:pt x="-1651" y="175247"/>
                    <a:pt x="4233" y="199856"/>
                    <a:pt x="11734" y="224861"/>
                  </a:cubicBezTo>
                  <a:cubicBezTo>
                    <a:pt x="19236" y="249867"/>
                    <a:pt x="28356" y="275269"/>
                    <a:pt x="38422" y="296833"/>
                  </a:cubicBezTo>
                  <a:cubicBezTo>
                    <a:pt x="48488" y="318398"/>
                    <a:pt x="59501" y="336126"/>
                    <a:pt x="69814" y="349441"/>
                  </a:cubicBezTo>
                  <a:cubicBezTo>
                    <a:pt x="80127" y="362757"/>
                    <a:pt x="89741" y="371661"/>
                    <a:pt x="96168" y="377160"/>
                  </a:cubicBezTo>
                  <a:cubicBezTo>
                    <a:pt x="102594" y="382659"/>
                    <a:pt x="105834" y="384753"/>
                    <a:pt x="108373" y="386408"/>
                  </a:cubicBezTo>
                  <a:cubicBezTo>
                    <a:pt x="110912" y="388063"/>
                    <a:pt x="112750" y="389280"/>
                    <a:pt x="114822" y="390540"/>
                  </a:cubicBezTo>
                  <a:cubicBezTo>
                    <a:pt x="116894" y="391799"/>
                    <a:pt x="119200" y="393101"/>
                    <a:pt x="121486" y="394313"/>
                  </a:cubicBezTo>
                  <a:cubicBezTo>
                    <a:pt x="123772" y="395525"/>
                    <a:pt x="126039" y="396647"/>
                    <a:pt x="128350" y="397710"/>
                  </a:cubicBezTo>
                  <a:cubicBezTo>
                    <a:pt x="130661" y="398774"/>
                    <a:pt x="133017" y="399780"/>
                    <a:pt x="135395" y="400717"/>
                  </a:cubicBezTo>
                  <a:cubicBezTo>
                    <a:pt x="137773" y="401655"/>
                    <a:pt x="140174" y="402524"/>
                    <a:pt x="142598" y="403325"/>
                  </a:cubicBezTo>
                  <a:cubicBezTo>
                    <a:pt x="145023" y="404127"/>
                    <a:pt x="147470" y="404863"/>
                    <a:pt x="149937" y="405531"/>
                  </a:cubicBezTo>
                  <a:cubicBezTo>
                    <a:pt x="152404" y="406199"/>
                    <a:pt x="154892" y="406799"/>
                    <a:pt x="157386" y="407334"/>
                  </a:cubicBezTo>
                  <a:cubicBezTo>
                    <a:pt x="159881" y="407869"/>
                    <a:pt x="162384" y="408338"/>
                    <a:pt x="164923" y="408743"/>
                  </a:cubicBezTo>
                  <a:cubicBezTo>
                    <a:pt x="167462" y="409148"/>
                    <a:pt x="170038" y="409489"/>
                    <a:pt x="172523" y="409768"/>
                  </a:cubicBezTo>
                  <a:cubicBezTo>
                    <a:pt x="175009" y="410048"/>
                    <a:pt x="177404" y="410265"/>
                    <a:pt x="180167" y="410424"/>
                  </a:cubicBezTo>
                  <a:cubicBezTo>
                    <a:pt x="182930" y="410582"/>
                    <a:pt x="186061" y="410681"/>
                    <a:pt x="187835" y="410726"/>
                  </a:cubicBezTo>
                  <a:cubicBezTo>
                    <a:pt x="189609" y="410770"/>
                    <a:pt x="190026" y="410761"/>
                    <a:pt x="190443" y="410751"/>
                  </a:cubicBezTo>
                  <a:cubicBezTo>
                    <a:pt x="190839" y="410742"/>
                    <a:pt x="191103" y="410999"/>
                    <a:pt x="191103" y="411301"/>
                  </a:cubicBezTo>
                  <a:cubicBezTo>
                    <a:pt x="191103" y="411604"/>
                    <a:pt x="190839" y="411840"/>
                    <a:pt x="190443" y="411851"/>
                  </a:cubicBezTo>
                  <a:cubicBezTo>
                    <a:pt x="190024" y="411863"/>
                    <a:pt x="189604" y="411875"/>
                    <a:pt x="187818" y="411838"/>
                  </a:cubicBezTo>
                  <a:cubicBezTo>
                    <a:pt x="186033" y="411802"/>
                    <a:pt x="182881" y="411718"/>
                    <a:pt x="180098" y="411572"/>
                  </a:cubicBezTo>
                  <a:cubicBezTo>
                    <a:pt x="177316" y="411426"/>
                    <a:pt x="174902" y="411219"/>
                    <a:pt x="172396" y="410950"/>
                  </a:cubicBezTo>
                  <a:cubicBezTo>
                    <a:pt x="169891" y="410681"/>
                    <a:pt x="167293" y="410350"/>
                    <a:pt x="164731" y="409955"/>
                  </a:cubicBezTo>
                  <a:cubicBezTo>
                    <a:pt x="162170" y="409559"/>
                    <a:pt x="159644" y="409098"/>
                    <a:pt x="157125" y="408571"/>
                  </a:cubicBezTo>
                  <a:cubicBezTo>
                    <a:pt x="154606" y="408044"/>
                    <a:pt x="152093" y="407450"/>
                    <a:pt x="149600" y="406788"/>
                  </a:cubicBezTo>
                  <a:cubicBezTo>
                    <a:pt x="147106" y="406126"/>
                    <a:pt x="144632" y="405396"/>
                    <a:pt x="142181" y="404598"/>
                  </a:cubicBezTo>
                  <a:cubicBezTo>
                    <a:pt x="139729" y="403801"/>
                    <a:pt x="137300" y="402935"/>
                    <a:pt x="134893" y="402000"/>
                  </a:cubicBezTo>
                  <a:cubicBezTo>
                    <a:pt x="132486" y="401065"/>
                    <a:pt x="130102" y="400061"/>
                    <a:pt x="127761" y="398997"/>
                  </a:cubicBezTo>
                  <a:cubicBezTo>
                    <a:pt x="125421" y="397934"/>
                    <a:pt x="123125" y="396812"/>
                    <a:pt x="120808" y="395599"/>
                  </a:cubicBezTo>
                  <a:cubicBezTo>
                    <a:pt x="118492" y="394385"/>
                    <a:pt x="116155" y="393081"/>
                    <a:pt x="114055" y="391818"/>
                  </a:cubicBezTo>
                  <a:cubicBezTo>
                    <a:pt x="111955" y="390556"/>
                    <a:pt x="110091" y="389335"/>
                    <a:pt x="107517" y="387675"/>
                  </a:cubicBezTo>
                  <a:cubicBezTo>
                    <a:pt x="104943" y="386015"/>
                    <a:pt x="101658" y="383915"/>
                    <a:pt x="95138" y="378391"/>
                  </a:cubicBezTo>
                  <a:cubicBezTo>
                    <a:pt x="88619" y="372867"/>
                    <a:pt x="78865" y="363920"/>
                    <a:pt x="68399" y="350543"/>
                  </a:cubicBezTo>
                  <a:cubicBezTo>
                    <a:pt x="57933" y="337167"/>
                    <a:pt x="46755" y="319362"/>
                    <a:pt x="36526" y="297727"/>
                  </a:cubicBezTo>
                  <a:cubicBezTo>
                    <a:pt x="26296" y="276092"/>
                    <a:pt x="17014" y="250626"/>
                    <a:pt x="9364" y="225572"/>
                  </a:cubicBezTo>
                  <a:cubicBezTo>
                    <a:pt x="1714" y="200517"/>
                    <a:pt x="-4305" y="175875"/>
                    <a:pt x="-9737" y="150891"/>
                  </a:cubicBezTo>
                  <a:cubicBezTo>
                    <a:pt x="-15169" y="125908"/>
                    <a:pt x="-20013" y="100585"/>
                    <a:pt x="-24508" y="75265"/>
                  </a:cubicBezTo>
                  <a:cubicBezTo>
                    <a:pt x="-29003" y="49946"/>
                    <a:pt x="-33148" y="24631"/>
                    <a:pt x="-37268" y="-694"/>
                  </a:cubicBezTo>
                  <a:cubicBezTo>
                    <a:pt x="-41389" y="-26018"/>
                    <a:pt x="-45484" y="-51353"/>
                    <a:pt x="-49797" y="-76652"/>
                  </a:cubicBezTo>
                  <a:cubicBezTo>
                    <a:pt x="-54111" y="-101951"/>
                    <a:pt x="-58643" y="-127215"/>
                    <a:pt x="-63857" y="-152282"/>
                  </a:cubicBezTo>
                  <a:cubicBezTo>
                    <a:pt x="-69071" y="-177349"/>
                    <a:pt x="-74968" y="-202219"/>
                    <a:pt x="-81721" y="-226996"/>
                  </a:cubicBezTo>
                  <a:cubicBezTo>
                    <a:pt x="-88475" y="-251774"/>
                    <a:pt x="-96086" y="-276460"/>
                    <a:pt x="-107096" y="-299249"/>
                  </a:cubicBezTo>
                  <a:cubicBezTo>
                    <a:pt x="-118106" y="-322039"/>
                    <a:pt x="-132515" y="-342932"/>
                    <a:pt x="-146924" y="-363825"/>
                  </a:cubicBezTo>
                  <a:cubicBezTo>
                    <a:pt x="-148048" y="-365455"/>
                    <a:pt x="-148190" y="-367115"/>
                    <a:pt x="-147058" y="-368119"/>
                  </a:cubicBezTo>
                  <a:cubicBezTo>
                    <a:pt x="-145927" y="-369123"/>
                    <a:pt x="-143927" y="-369112"/>
                    <a:pt x="-142811" y="-367477"/>
                  </a:cubicBezTo>
                  <a:cubicBezTo>
                    <a:pt x="-128154" y="-345994"/>
                    <a:pt x="-113496" y="-324510"/>
                    <a:pt x="-102411" y="-301318"/>
                  </a:cubicBezTo>
                  <a:close/>
                </a:path>
              </a:pathLst>
            </a:custGeom>
            <a:solidFill>
              <a:srgbClr val="F1A3DC"/>
            </a:solidFill>
            <a:ln w="1100" cap="rnd">
              <a:solidFill>
                <a:srgbClr val="F1A3DC"/>
              </a:solidFill>
              <a:round/>
            </a:ln>
          </p:spPr>
        </p:sp>
        <p:sp>
          <p:nvSpPr>
            <p:cNvPr id="476" name="MMConnector"/>
            <p:cNvSpPr/>
            <p:nvPr/>
          </p:nvSpPr>
          <p:spPr>
            <a:xfrm>
              <a:off x="4025720" y="4411929"/>
              <a:ext cx="30602" cy="684372"/>
            </a:xfrm>
            <a:custGeom>
              <a:avLst/>
              <a:gdLst/>
              <a:pathLst>
                <a:path w="30602" fill="none" h="684372">
                  <a:moveTo>
                    <a:pt x="-15301" y="342186"/>
                  </a:moveTo>
                  <a:cubicBezTo>
                    <a:pt x="6120" y="342186"/>
                    <a:pt x="-15301" y="-342186"/>
                    <a:pt x="15301" y="-342186"/>
                  </a:cubicBezTo>
                </a:path>
              </a:pathLst>
            </a:custGeom>
            <a:noFill/>
            <a:ln w="2200" cap="rnd">
              <a:solidFill>
                <a:srgbClr val="F1A3DC"/>
              </a:solidFill>
              <a:round/>
            </a:ln>
          </p:spPr>
        </p:sp>
        <p:sp>
          <p:nvSpPr>
            <p:cNvPr id="478" name="MMConnector"/>
            <p:cNvSpPr/>
            <p:nvPr/>
          </p:nvSpPr>
          <p:spPr>
            <a:xfrm>
              <a:off x="4314822" y="4046437"/>
              <a:ext cx="30602" cy="46613"/>
            </a:xfrm>
            <a:custGeom>
              <a:avLst/>
              <a:gdLst/>
              <a:pathLst>
                <a:path w="30602" fill="none" h="46613">
                  <a:moveTo>
                    <a:pt x="-15301" y="23306"/>
                  </a:moveTo>
                  <a:cubicBezTo>
                    <a:pt x="2110" y="23306"/>
                    <a:pt x="-5942" y="-23306"/>
                    <a:pt x="15301" y="-23306"/>
                  </a:cubicBezTo>
                </a:path>
              </a:pathLst>
            </a:custGeom>
            <a:noFill/>
            <a:ln w="2200" cap="rnd">
              <a:solidFill>
                <a:srgbClr val="F1A3DC"/>
              </a:solidFill>
              <a:round/>
            </a:ln>
          </p:spPr>
        </p:sp>
        <p:sp>
          <p:nvSpPr>
            <p:cNvPr id="480" name="MMConnector"/>
            <p:cNvSpPr/>
            <p:nvPr/>
          </p:nvSpPr>
          <p:spPr>
            <a:xfrm>
              <a:off x="4314822" y="4061974"/>
              <a:ext cx="30602" cy="15538"/>
            </a:xfrm>
            <a:custGeom>
              <a:avLst/>
              <a:gdLst/>
              <a:pathLst>
                <a:path w="30602" fill="none" h="15538">
                  <a:moveTo>
                    <a:pt x="-15301" y="7769"/>
                  </a:moveTo>
                  <a:cubicBezTo>
                    <a:pt x="-1242" y="7769"/>
                    <a:pt x="1878" y="-7769"/>
                    <a:pt x="15301" y="-7769"/>
                  </a:cubicBezTo>
                </a:path>
              </a:pathLst>
            </a:custGeom>
            <a:noFill/>
            <a:ln w="2200" cap="rnd">
              <a:solidFill>
                <a:srgbClr val="F1A3DC"/>
              </a:solidFill>
              <a:round/>
            </a:ln>
          </p:spPr>
        </p:sp>
        <p:sp>
          <p:nvSpPr>
            <p:cNvPr id="482" name="MMConnector"/>
            <p:cNvSpPr/>
            <p:nvPr/>
          </p:nvSpPr>
          <p:spPr>
            <a:xfrm>
              <a:off x="4314822" y="4077512"/>
              <a:ext cx="30602" cy="15538"/>
            </a:xfrm>
            <a:custGeom>
              <a:avLst/>
              <a:gdLst/>
              <a:pathLst>
                <a:path w="30602" fill="none" h="15538">
                  <a:moveTo>
                    <a:pt x="-15301" y="-7769"/>
                  </a:moveTo>
                  <a:cubicBezTo>
                    <a:pt x="-1242" y="-7769"/>
                    <a:pt x="1878" y="7769"/>
                    <a:pt x="15301" y="7769"/>
                  </a:cubicBezTo>
                </a:path>
              </a:pathLst>
            </a:custGeom>
            <a:noFill/>
            <a:ln w="2200" cap="rnd">
              <a:solidFill>
                <a:srgbClr val="F1A3DC"/>
              </a:solidFill>
              <a:round/>
            </a:ln>
          </p:spPr>
        </p:sp>
        <p:sp>
          <p:nvSpPr>
            <p:cNvPr id="484" name="MMConnector"/>
            <p:cNvSpPr/>
            <p:nvPr/>
          </p:nvSpPr>
          <p:spPr>
            <a:xfrm>
              <a:off x="4314822" y="4093049"/>
              <a:ext cx="30602" cy="46613"/>
            </a:xfrm>
            <a:custGeom>
              <a:avLst/>
              <a:gdLst/>
              <a:pathLst>
                <a:path w="30602" fill="none" h="46613">
                  <a:moveTo>
                    <a:pt x="-15301" y="-23306"/>
                  </a:moveTo>
                  <a:cubicBezTo>
                    <a:pt x="2110" y="-23306"/>
                    <a:pt x="-5942" y="23306"/>
                    <a:pt x="15301" y="23306"/>
                  </a:cubicBezTo>
                </a:path>
              </a:pathLst>
            </a:custGeom>
            <a:noFill/>
            <a:ln w="2200" cap="rnd">
              <a:solidFill>
                <a:srgbClr val="F1A3DC"/>
              </a:solidFill>
              <a:round/>
            </a:ln>
          </p:spPr>
        </p:sp>
        <p:sp>
          <p:nvSpPr>
            <p:cNvPr id="486" name="MMConnector"/>
            <p:cNvSpPr/>
            <p:nvPr/>
          </p:nvSpPr>
          <p:spPr>
            <a:xfrm>
              <a:off x="4025720" y="4632032"/>
              <a:ext cx="30602" cy="244166"/>
            </a:xfrm>
            <a:custGeom>
              <a:avLst/>
              <a:gdLst/>
              <a:pathLst>
                <a:path w="30602" fill="none" h="244166">
                  <a:moveTo>
                    <a:pt x="-15301" y="122083"/>
                  </a:moveTo>
                  <a:cubicBezTo>
                    <a:pt x="6120" y="122083"/>
                    <a:pt x="-15301" y="-122083"/>
                    <a:pt x="15301" y="-122083"/>
                  </a:cubicBezTo>
                </a:path>
              </a:pathLst>
            </a:custGeom>
            <a:noFill/>
            <a:ln w="2200" cap="rnd">
              <a:solidFill>
                <a:srgbClr val="F1A3DC"/>
              </a:solidFill>
              <a:round/>
            </a:ln>
          </p:spPr>
        </p:sp>
        <p:sp>
          <p:nvSpPr>
            <p:cNvPr id="489" name="MMConnector"/>
            <p:cNvSpPr/>
            <p:nvPr/>
          </p:nvSpPr>
          <p:spPr>
            <a:xfrm>
              <a:off x="4281822" y="4407409"/>
              <a:ext cx="30602" cy="205081"/>
            </a:xfrm>
            <a:custGeom>
              <a:avLst/>
              <a:gdLst/>
              <a:pathLst>
                <a:path w="30602" fill="none" h="205081">
                  <a:moveTo>
                    <a:pt x="-15301" y="102541"/>
                  </a:moveTo>
                  <a:cubicBezTo>
                    <a:pt x="6120" y="102541"/>
                    <a:pt x="-15301" y="-102541"/>
                    <a:pt x="15301" y="-102541"/>
                  </a:cubicBezTo>
                </a:path>
              </a:pathLst>
            </a:custGeom>
            <a:noFill/>
            <a:ln w="2200" cap="rnd">
              <a:solidFill>
                <a:srgbClr val="F1A3DC"/>
              </a:solidFill>
              <a:round/>
            </a:ln>
          </p:spPr>
        </p:sp>
        <p:sp>
          <p:nvSpPr>
            <p:cNvPr id="492" name="MMConnector"/>
            <p:cNvSpPr/>
            <p:nvPr/>
          </p:nvSpPr>
          <p:spPr>
            <a:xfrm>
              <a:off x="4727124" y="4233918"/>
              <a:ext cx="30602" cy="141900"/>
            </a:xfrm>
            <a:custGeom>
              <a:avLst/>
              <a:gdLst/>
              <a:pathLst>
                <a:path w="30602" fill="none" h="141900">
                  <a:moveTo>
                    <a:pt x="-15301" y="70950"/>
                  </a:moveTo>
                  <a:cubicBezTo>
                    <a:pt x="6120" y="70950"/>
                    <a:pt x="-15301" y="-70950"/>
                    <a:pt x="15301" y="-70950"/>
                  </a:cubicBezTo>
                </a:path>
              </a:pathLst>
            </a:custGeom>
            <a:noFill/>
            <a:ln w="2200" cap="rnd">
              <a:solidFill>
                <a:srgbClr val="F1A3DC"/>
              </a:solidFill>
              <a:round/>
            </a:ln>
          </p:spPr>
        </p:sp>
        <p:sp>
          <p:nvSpPr>
            <p:cNvPr id="494" name="MMConnector"/>
            <p:cNvSpPr/>
            <p:nvPr/>
          </p:nvSpPr>
          <p:spPr>
            <a:xfrm>
              <a:off x="4824826" y="4155199"/>
              <a:ext cx="30602" cy="15538"/>
            </a:xfrm>
            <a:custGeom>
              <a:avLst/>
              <a:gdLst/>
              <a:pathLst>
                <a:path w="30602" fill="none" h="15538">
                  <a:moveTo>
                    <a:pt x="-15301" y="7769"/>
                  </a:moveTo>
                  <a:cubicBezTo>
                    <a:pt x="-1242" y="7769"/>
                    <a:pt x="1878" y="-7769"/>
                    <a:pt x="15301" y="-7769"/>
                  </a:cubicBezTo>
                </a:path>
              </a:pathLst>
            </a:custGeom>
            <a:noFill/>
            <a:ln w="2200" cap="rnd">
              <a:solidFill>
                <a:srgbClr val="F1A3DC"/>
              </a:solidFill>
              <a:round/>
            </a:ln>
          </p:spPr>
        </p:sp>
        <p:sp>
          <p:nvSpPr>
            <p:cNvPr id="496" name="MMConnector"/>
            <p:cNvSpPr/>
            <p:nvPr/>
          </p:nvSpPr>
          <p:spPr>
            <a:xfrm>
              <a:off x="4824826" y="4170737"/>
              <a:ext cx="30602" cy="15538"/>
            </a:xfrm>
            <a:custGeom>
              <a:avLst/>
              <a:gdLst/>
              <a:pathLst>
                <a:path w="30602" fill="none" h="15538">
                  <a:moveTo>
                    <a:pt x="-15301" y="-7769"/>
                  </a:moveTo>
                  <a:cubicBezTo>
                    <a:pt x="-1242" y="-7769"/>
                    <a:pt x="1878" y="7769"/>
                    <a:pt x="15301" y="7769"/>
                  </a:cubicBezTo>
                </a:path>
              </a:pathLst>
            </a:custGeom>
            <a:noFill/>
            <a:ln w="2200" cap="rnd">
              <a:solidFill>
                <a:srgbClr val="F1A3DC"/>
              </a:solidFill>
              <a:round/>
            </a:ln>
          </p:spPr>
        </p:sp>
        <p:sp>
          <p:nvSpPr>
            <p:cNvPr id="498" name="MMConnector"/>
            <p:cNvSpPr/>
            <p:nvPr/>
          </p:nvSpPr>
          <p:spPr>
            <a:xfrm>
              <a:off x="4727124" y="4272762"/>
              <a:ext cx="30602" cy="64213"/>
            </a:xfrm>
            <a:custGeom>
              <a:avLst/>
              <a:gdLst/>
              <a:pathLst>
                <a:path w="30602" fill="none" h="64213">
                  <a:moveTo>
                    <a:pt x="-15301" y="32106"/>
                  </a:moveTo>
                  <a:cubicBezTo>
                    <a:pt x="3677" y="32106"/>
                    <a:pt x="-9600" y="-32106"/>
                    <a:pt x="15301" y="-32106"/>
                  </a:cubicBezTo>
                </a:path>
              </a:pathLst>
            </a:custGeom>
            <a:noFill/>
            <a:ln w="2200" cap="rnd">
              <a:solidFill>
                <a:srgbClr val="F1A3DC"/>
              </a:solidFill>
              <a:round/>
            </a:ln>
          </p:spPr>
        </p:sp>
        <p:sp>
          <p:nvSpPr>
            <p:cNvPr id="500" name="MMConnector"/>
            <p:cNvSpPr/>
            <p:nvPr/>
          </p:nvSpPr>
          <p:spPr>
            <a:xfrm>
              <a:off x="4877626" y="4225118"/>
              <a:ext cx="30602" cy="31075"/>
            </a:xfrm>
            <a:custGeom>
              <a:avLst/>
              <a:gdLst/>
              <a:pathLst>
                <a:path w="30602" fill="none" h="31075">
                  <a:moveTo>
                    <a:pt x="-15301" y="15538"/>
                  </a:moveTo>
                  <a:cubicBezTo>
                    <a:pt x="504" y="15538"/>
                    <a:pt x="-2197" y="-15537"/>
                    <a:pt x="15301" y="-15537"/>
                  </a:cubicBezTo>
                </a:path>
              </a:pathLst>
            </a:custGeom>
            <a:noFill/>
            <a:ln w="2200" cap="rnd">
              <a:solidFill>
                <a:srgbClr val="F1A3DC"/>
              </a:solidFill>
              <a:round/>
            </a:ln>
          </p:spPr>
        </p:sp>
        <p:sp>
          <p:nvSpPr>
            <p:cNvPr id="502" name="MMConnector"/>
            <p:cNvSpPr/>
            <p:nvPr/>
          </p:nvSpPr>
          <p:spPr>
            <a:xfrm>
              <a:off x="4877626" y="4240655"/>
              <a:ext cx="30602" cy="1100"/>
            </a:xfrm>
            <a:custGeom>
              <a:avLst/>
              <a:gdLst/>
              <a:pathLst>
                <a:path w="30602" fill="none" h="1100">
                  <a:moveTo>
                    <a:pt x="-15301" y="0"/>
                  </a:moveTo>
                  <a:cubicBezTo>
                    <a:pt x="-3060" y="0"/>
                    <a:pt x="6120" y="0"/>
                    <a:pt x="15301" y="0"/>
                  </a:cubicBezTo>
                </a:path>
              </a:pathLst>
            </a:custGeom>
            <a:noFill/>
            <a:ln w="2200" cap="rnd">
              <a:solidFill>
                <a:srgbClr val="F1A3DC"/>
              </a:solidFill>
              <a:round/>
            </a:ln>
          </p:spPr>
        </p:sp>
        <p:sp>
          <p:nvSpPr>
            <p:cNvPr id="504" name="MMConnector"/>
            <p:cNvSpPr/>
            <p:nvPr/>
          </p:nvSpPr>
          <p:spPr>
            <a:xfrm>
              <a:off x="4877626" y="4256193"/>
              <a:ext cx="30602" cy="31075"/>
            </a:xfrm>
            <a:custGeom>
              <a:avLst/>
              <a:gdLst/>
              <a:pathLst>
                <a:path w="30602" fill="none" h="31075">
                  <a:moveTo>
                    <a:pt x="-15301" y="-15537"/>
                  </a:moveTo>
                  <a:cubicBezTo>
                    <a:pt x="504" y="-15537"/>
                    <a:pt x="-2197" y="15538"/>
                    <a:pt x="15301" y="15538"/>
                  </a:cubicBezTo>
                </a:path>
              </a:pathLst>
            </a:custGeom>
            <a:noFill/>
            <a:ln w="2200" cap="rnd">
              <a:solidFill>
                <a:srgbClr val="F1A3DC"/>
              </a:solidFill>
              <a:round/>
            </a:ln>
          </p:spPr>
        </p:sp>
        <p:sp>
          <p:nvSpPr>
            <p:cNvPr id="506" name="MMConnector"/>
            <p:cNvSpPr/>
            <p:nvPr/>
          </p:nvSpPr>
          <p:spPr>
            <a:xfrm>
              <a:off x="4727124" y="4316005"/>
              <a:ext cx="30602" cy="22275"/>
            </a:xfrm>
            <a:custGeom>
              <a:avLst/>
              <a:gdLst/>
              <a:pathLst>
                <a:path w="30602" fill="none" h="22275">
                  <a:moveTo>
                    <a:pt x="-15301" y="-11137"/>
                  </a:moveTo>
                  <a:cubicBezTo>
                    <a:pt x="-472" y="-11137"/>
                    <a:pt x="80" y="11138"/>
                    <a:pt x="15301" y="11138"/>
                  </a:cubicBezTo>
                </a:path>
              </a:pathLst>
            </a:custGeom>
            <a:noFill/>
            <a:ln w="2200" cap="rnd">
              <a:solidFill>
                <a:srgbClr val="F1A3DC"/>
              </a:solidFill>
              <a:round/>
            </a:ln>
          </p:spPr>
        </p:sp>
        <p:sp>
          <p:nvSpPr>
            <p:cNvPr id="508" name="MMConnector"/>
            <p:cNvSpPr/>
            <p:nvPr/>
          </p:nvSpPr>
          <p:spPr>
            <a:xfrm>
              <a:off x="4906226" y="4314974"/>
              <a:ext cx="30602" cy="24338"/>
            </a:xfrm>
            <a:custGeom>
              <a:avLst/>
              <a:gdLst/>
              <a:pathLst>
                <a:path w="30602" fill="none" h="24338">
                  <a:moveTo>
                    <a:pt x="-15301" y="12169"/>
                  </a:moveTo>
                  <a:cubicBezTo>
                    <a:pt x="-239" y="12169"/>
                    <a:pt x="-461" y="-12169"/>
                    <a:pt x="15301" y="-12169"/>
                  </a:cubicBezTo>
                </a:path>
              </a:pathLst>
            </a:custGeom>
            <a:noFill/>
            <a:ln w="2200" cap="rnd">
              <a:solidFill>
                <a:srgbClr val="F1A3DC"/>
              </a:solidFill>
              <a:round/>
            </a:ln>
          </p:spPr>
        </p:sp>
        <p:sp>
          <p:nvSpPr>
            <p:cNvPr id="510" name="MMConnector"/>
            <p:cNvSpPr/>
            <p:nvPr/>
          </p:nvSpPr>
          <p:spPr>
            <a:xfrm>
              <a:off x="4906226" y="4339312"/>
              <a:ext cx="30602" cy="24338"/>
            </a:xfrm>
            <a:custGeom>
              <a:avLst/>
              <a:gdLst/>
              <a:pathLst>
                <a:path w="30602" fill="none" h="24338">
                  <a:moveTo>
                    <a:pt x="-15301" y="-12169"/>
                  </a:moveTo>
                  <a:cubicBezTo>
                    <a:pt x="-239" y="-12169"/>
                    <a:pt x="-461" y="12169"/>
                    <a:pt x="15301" y="12169"/>
                  </a:cubicBezTo>
                </a:path>
              </a:pathLst>
            </a:custGeom>
            <a:noFill/>
            <a:ln w="2200" cap="rnd">
              <a:solidFill>
                <a:srgbClr val="F1A3DC"/>
              </a:solidFill>
              <a:round/>
            </a:ln>
          </p:spPr>
        </p:sp>
        <p:sp>
          <p:nvSpPr>
            <p:cNvPr id="512" name="MMConnector"/>
            <p:cNvSpPr/>
            <p:nvPr/>
          </p:nvSpPr>
          <p:spPr>
            <a:xfrm>
              <a:off x="4727124" y="4375818"/>
              <a:ext cx="30602" cy="141900"/>
            </a:xfrm>
            <a:custGeom>
              <a:avLst/>
              <a:gdLst/>
              <a:pathLst>
                <a:path w="30602" fill="none" h="141900">
                  <a:moveTo>
                    <a:pt x="-15301" y="-70950"/>
                  </a:moveTo>
                  <a:cubicBezTo>
                    <a:pt x="6120" y="-70950"/>
                    <a:pt x="-15301" y="70950"/>
                    <a:pt x="15301" y="70950"/>
                  </a:cubicBezTo>
                </a:path>
              </a:pathLst>
            </a:custGeom>
            <a:noFill/>
            <a:ln w="2200" cap="rnd">
              <a:solidFill>
                <a:srgbClr val="F1A3DC"/>
              </a:solidFill>
              <a:round/>
            </a:ln>
          </p:spPr>
        </p:sp>
        <p:sp>
          <p:nvSpPr>
            <p:cNvPr id="514" name="MMConnector"/>
            <p:cNvSpPr/>
            <p:nvPr/>
          </p:nvSpPr>
          <p:spPr>
            <a:xfrm>
              <a:off x="4833626" y="4423462"/>
              <a:ext cx="30602" cy="46613"/>
            </a:xfrm>
            <a:custGeom>
              <a:avLst/>
              <a:gdLst/>
              <a:pathLst>
                <a:path w="30602" fill="none" h="46613">
                  <a:moveTo>
                    <a:pt x="-15301" y="23306"/>
                  </a:moveTo>
                  <a:cubicBezTo>
                    <a:pt x="2110" y="23306"/>
                    <a:pt x="-5942" y="-23306"/>
                    <a:pt x="15301" y="-23306"/>
                  </a:cubicBezTo>
                </a:path>
              </a:pathLst>
            </a:custGeom>
            <a:noFill/>
            <a:ln w="2200" cap="rnd">
              <a:solidFill>
                <a:srgbClr val="F1A3DC"/>
              </a:solidFill>
              <a:round/>
            </a:ln>
          </p:spPr>
        </p:sp>
        <p:sp>
          <p:nvSpPr>
            <p:cNvPr id="516" name="MMConnector"/>
            <p:cNvSpPr/>
            <p:nvPr/>
          </p:nvSpPr>
          <p:spPr>
            <a:xfrm>
              <a:off x="4833626" y="4438999"/>
              <a:ext cx="30602" cy="15538"/>
            </a:xfrm>
            <a:custGeom>
              <a:avLst/>
              <a:gdLst/>
              <a:pathLst>
                <a:path w="30602" fill="none" h="15538">
                  <a:moveTo>
                    <a:pt x="-15301" y="7769"/>
                  </a:moveTo>
                  <a:cubicBezTo>
                    <a:pt x="-1242" y="7769"/>
                    <a:pt x="1878" y="-7769"/>
                    <a:pt x="15301" y="-7769"/>
                  </a:cubicBezTo>
                </a:path>
              </a:pathLst>
            </a:custGeom>
            <a:noFill/>
            <a:ln w="2200" cap="rnd">
              <a:solidFill>
                <a:srgbClr val="F1A3DC"/>
              </a:solidFill>
              <a:round/>
            </a:ln>
          </p:spPr>
        </p:sp>
        <p:sp>
          <p:nvSpPr>
            <p:cNvPr id="518" name="MMConnector"/>
            <p:cNvSpPr/>
            <p:nvPr/>
          </p:nvSpPr>
          <p:spPr>
            <a:xfrm>
              <a:off x="4833626" y="4454537"/>
              <a:ext cx="30602" cy="15538"/>
            </a:xfrm>
            <a:custGeom>
              <a:avLst/>
              <a:gdLst/>
              <a:pathLst>
                <a:path w="30602" fill="none" h="15538">
                  <a:moveTo>
                    <a:pt x="-15301" y="-7769"/>
                  </a:moveTo>
                  <a:cubicBezTo>
                    <a:pt x="-1242" y="-7769"/>
                    <a:pt x="1878" y="7769"/>
                    <a:pt x="15301" y="7769"/>
                  </a:cubicBezTo>
                </a:path>
              </a:pathLst>
            </a:custGeom>
            <a:noFill/>
            <a:ln w="2200" cap="rnd">
              <a:solidFill>
                <a:srgbClr val="F1A3DC"/>
              </a:solidFill>
              <a:round/>
            </a:ln>
          </p:spPr>
        </p:sp>
        <p:sp>
          <p:nvSpPr>
            <p:cNvPr id="520" name="MMConnector"/>
            <p:cNvSpPr/>
            <p:nvPr/>
          </p:nvSpPr>
          <p:spPr>
            <a:xfrm>
              <a:off x="4833626" y="4470074"/>
              <a:ext cx="30602" cy="46613"/>
            </a:xfrm>
            <a:custGeom>
              <a:avLst/>
              <a:gdLst/>
              <a:pathLst>
                <a:path w="30602" fill="none" h="46613">
                  <a:moveTo>
                    <a:pt x="-15301" y="-23306"/>
                  </a:moveTo>
                  <a:cubicBezTo>
                    <a:pt x="2110" y="-23306"/>
                    <a:pt x="-5942" y="23306"/>
                    <a:pt x="15301" y="23306"/>
                  </a:cubicBezTo>
                </a:path>
              </a:pathLst>
            </a:custGeom>
            <a:noFill/>
            <a:ln w="2200" cap="rnd">
              <a:solidFill>
                <a:srgbClr val="F1A3DC"/>
              </a:solidFill>
              <a:round/>
            </a:ln>
          </p:spPr>
        </p:sp>
        <p:sp>
          <p:nvSpPr>
            <p:cNvPr id="522" name="MMConnector"/>
            <p:cNvSpPr/>
            <p:nvPr/>
          </p:nvSpPr>
          <p:spPr>
            <a:xfrm>
              <a:off x="4281822" y="4549309"/>
              <a:ext cx="30602" cy="78719"/>
            </a:xfrm>
            <a:custGeom>
              <a:avLst/>
              <a:gdLst/>
              <a:pathLst>
                <a:path w="30602" fill="none" h="78719">
                  <a:moveTo>
                    <a:pt x="-15301" y="-39359"/>
                  </a:moveTo>
                  <a:cubicBezTo>
                    <a:pt x="4715" y="-39359"/>
                    <a:pt x="-12022" y="39359"/>
                    <a:pt x="15301" y="39359"/>
                  </a:cubicBezTo>
                </a:path>
              </a:pathLst>
            </a:custGeom>
            <a:noFill/>
            <a:ln w="2200" cap="rnd">
              <a:solidFill>
                <a:srgbClr val="F1A3DC"/>
              </a:solidFill>
              <a:round/>
            </a:ln>
          </p:spPr>
        </p:sp>
        <p:sp>
          <p:nvSpPr>
            <p:cNvPr id="525" name="MMConnector"/>
            <p:cNvSpPr/>
            <p:nvPr/>
          </p:nvSpPr>
          <p:spPr>
            <a:xfrm>
              <a:off x="4542324" y="4556562"/>
              <a:ext cx="30602" cy="64213"/>
            </a:xfrm>
            <a:custGeom>
              <a:avLst/>
              <a:gdLst/>
              <a:pathLst>
                <a:path w="30602" fill="none" h="64213">
                  <a:moveTo>
                    <a:pt x="-15301" y="32106"/>
                  </a:moveTo>
                  <a:cubicBezTo>
                    <a:pt x="3677" y="32106"/>
                    <a:pt x="-9600" y="-32106"/>
                    <a:pt x="15301" y="-32106"/>
                  </a:cubicBezTo>
                </a:path>
              </a:pathLst>
            </a:custGeom>
            <a:noFill/>
            <a:ln w="2200" cap="rnd">
              <a:solidFill>
                <a:srgbClr val="F1A3DC"/>
              </a:solidFill>
              <a:round/>
            </a:ln>
          </p:spPr>
        </p:sp>
        <p:sp>
          <p:nvSpPr>
            <p:cNvPr id="527" name="MMConnector"/>
            <p:cNvSpPr/>
            <p:nvPr/>
          </p:nvSpPr>
          <p:spPr>
            <a:xfrm>
              <a:off x="4542324" y="4580899"/>
              <a:ext cx="30602" cy="15538"/>
            </a:xfrm>
            <a:custGeom>
              <a:avLst/>
              <a:gdLst/>
              <a:pathLst>
                <a:path w="30602" fill="none" h="15538">
                  <a:moveTo>
                    <a:pt x="-15301" y="7769"/>
                  </a:moveTo>
                  <a:cubicBezTo>
                    <a:pt x="-1242" y="7769"/>
                    <a:pt x="1878" y="-7769"/>
                    <a:pt x="15301" y="-7769"/>
                  </a:cubicBezTo>
                </a:path>
              </a:pathLst>
            </a:custGeom>
            <a:noFill/>
            <a:ln w="2200" cap="rnd">
              <a:solidFill>
                <a:srgbClr val="F1A3DC"/>
              </a:solidFill>
              <a:round/>
            </a:ln>
          </p:spPr>
        </p:sp>
        <p:sp>
          <p:nvSpPr>
            <p:cNvPr id="529" name="MMConnector"/>
            <p:cNvSpPr/>
            <p:nvPr/>
          </p:nvSpPr>
          <p:spPr>
            <a:xfrm>
              <a:off x="4542324" y="4605237"/>
              <a:ext cx="30602" cy="33138"/>
            </a:xfrm>
            <a:custGeom>
              <a:avLst/>
              <a:gdLst/>
              <a:pathLst>
                <a:path w="30602" fill="none" h="33138">
                  <a:moveTo>
                    <a:pt x="-15301" y="-16569"/>
                  </a:moveTo>
                  <a:cubicBezTo>
                    <a:pt x="727" y="-16569"/>
                    <a:pt x="-2717" y="16569"/>
                    <a:pt x="15301" y="16569"/>
                  </a:cubicBezTo>
                </a:path>
              </a:pathLst>
            </a:custGeom>
            <a:noFill/>
            <a:ln w="2200" cap="rnd">
              <a:solidFill>
                <a:srgbClr val="F1A3DC"/>
              </a:solidFill>
              <a:round/>
            </a:ln>
          </p:spPr>
        </p:sp>
        <p:sp>
          <p:nvSpPr>
            <p:cNvPr id="531" name="MMConnector"/>
            <p:cNvSpPr/>
            <p:nvPr/>
          </p:nvSpPr>
          <p:spPr>
            <a:xfrm>
              <a:off x="4542324" y="4620774"/>
              <a:ext cx="30602" cy="64213"/>
            </a:xfrm>
            <a:custGeom>
              <a:avLst/>
              <a:gdLst/>
              <a:pathLst>
                <a:path w="30602" fill="none" h="64213">
                  <a:moveTo>
                    <a:pt x="-15301" y="-32106"/>
                  </a:moveTo>
                  <a:cubicBezTo>
                    <a:pt x="3677" y="-32106"/>
                    <a:pt x="-9600" y="32106"/>
                    <a:pt x="15301" y="32106"/>
                  </a:cubicBezTo>
                </a:path>
              </a:pathLst>
            </a:custGeom>
            <a:noFill/>
            <a:ln w="2200" cap="rnd">
              <a:solidFill>
                <a:srgbClr val="F1A3DC"/>
              </a:solidFill>
              <a:round/>
            </a:ln>
          </p:spPr>
        </p:sp>
        <p:sp>
          <p:nvSpPr>
            <p:cNvPr id="533" name="MMConnector"/>
            <p:cNvSpPr/>
            <p:nvPr/>
          </p:nvSpPr>
          <p:spPr>
            <a:xfrm>
              <a:off x="4281822" y="4612490"/>
              <a:ext cx="30602" cy="205081"/>
            </a:xfrm>
            <a:custGeom>
              <a:avLst/>
              <a:gdLst/>
              <a:pathLst>
                <a:path w="30602" fill="none" h="205081">
                  <a:moveTo>
                    <a:pt x="-15301" y="-102541"/>
                  </a:moveTo>
                  <a:cubicBezTo>
                    <a:pt x="6120" y="-102541"/>
                    <a:pt x="-15301" y="102541"/>
                    <a:pt x="15301" y="102541"/>
                  </a:cubicBezTo>
                </a:path>
              </a:pathLst>
            </a:custGeom>
            <a:noFill/>
            <a:ln w="2200" cap="rnd">
              <a:solidFill>
                <a:srgbClr val="F1A3DC"/>
              </a:solidFill>
              <a:round/>
            </a:ln>
          </p:spPr>
        </p:sp>
        <p:sp>
          <p:nvSpPr>
            <p:cNvPr id="535" name="MMConnector"/>
            <p:cNvSpPr/>
            <p:nvPr/>
          </p:nvSpPr>
          <p:spPr>
            <a:xfrm>
              <a:off x="4877824" y="4699493"/>
              <a:ext cx="30602" cy="31075"/>
            </a:xfrm>
            <a:custGeom>
              <a:avLst/>
              <a:gdLst/>
              <a:pathLst>
                <a:path w="30602" fill="none" h="31075">
                  <a:moveTo>
                    <a:pt x="-15301" y="15538"/>
                  </a:moveTo>
                  <a:cubicBezTo>
                    <a:pt x="504" y="15538"/>
                    <a:pt x="-2197" y="-15537"/>
                    <a:pt x="15301" y="-15537"/>
                  </a:cubicBezTo>
                </a:path>
              </a:pathLst>
            </a:custGeom>
            <a:noFill/>
            <a:ln w="2200" cap="rnd">
              <a:solidFill>
                <a:srgbClr val="F1A3DC"/>
              </a:solidFill>
              <a:round/>
            </a:ln>
          </p:spPr>
        </p:sp>
        <p:sp>
          <p:nvSpPr>
            <p:cNvPr id="537" name="MMConnector"/>
            <p:cNvSpPr/>
            <p:nvPr/>
          </p:nvSpPr>
          <p:spPr>
            <a:xfrm>
              <a:off x="4877824" y="4715030"/>
              <a:ext cx="30602" cy="1100"/>
            </a:xfrm>
            <a:custGeom>
              <a:avLst/>
              <a:gdLst/>
              <a:pathLst>
                <a:path w="30602" fill="none" h="1100">
                  <a:moveTo>
                    <a:pt x="-15301" y="0"/>
                  </a:moveTo>
                  <a:cubicBezTo>
                    <a:pt x="-3060" y="0"/>
                    <a:pt x="6120" y="0"/>
                    <a:pt x="15301" y="0"/>
                  </a:cubicBezTo>
                </a:path>
              </a:pathLst>
            </a:custGeom>
            <a:noFill/>
            <a:ln w="2200" cap="rnd">
              <a:solidFill>
                <a:srgbClr val="F1A3DC"/>
              </a:solidFill>
              <a:round/>
            </a:ln>
          </p:spPr>
        </p:sp>
        <p:sp>
          <p:nvSpPr>
            <p:cNvPr id="539" name="MMConnector"/>
            <p:cNvSpPr/>
            <p:nvPr/>
          </p:nvSpPr>
          <p:spPr>
            <a:xfrm>
              <a:off x="4877824" y="4730568"/>
              <a:ext cx="30602" cy="31075"/>
            </a:xfrm>
            <a:custGeom>
              <a:avLst/>
              <a:gdLst/>
              <a:pathLst>
                <a:path w="30602" fill="none" h="31075">
                  <a:moveTo>
                    <a:pt x="-15301" y="-15537"/>
                  </a:moveTo>
                  <a:cubicBezTo>
                    <a:pt x="504" y="-15537"/>
                    <a:pt x="-2197" y="15538"/>
                    <a:pt x="15301" y="15538"/>
                  </a:cubicBezTo>
                </a:path>
              </a:pathLst>
            </a:custGeom>
            <a:noFill/>
            <a:ln w="2200" cap="rnd">
              <a:solidFill>
                <a:srgbClr val="F1A3DC"/>
              </a:solidFill>
              <a:round/>
            </a:ln>
          </p:spPr>
        </p:sp>
        <p:sp>
          <p:nvSpPr>
            <p:cNvPr id="541" name="MMConnector"/>
            <p:cNvSpPr/>
            <p:nvPr/>
          </p:nvSpPr>
          <p:spPr>
            <a:xfrm>
              <a:off x="4025720" y="4808754"/>
              <a:ext cx="30602" cy="109278"/>
            </a:xfrm>
            <a:custGeom>
              <a:avLst/>
              <a:gdLst/>
              <a:pathLst>
                <a:path w="30602" fill="none" h="109278">
                  <a:moveTo>
                    <a:pt x="-15301" y="-54639"/>
                  </a:moveTo>
                  <a:cubicBezTo>
                    <a:pt x="5990" y="-54639"/>
                    <a:pt x="-14998" y="54639"/>
                    <a:pt x="15301" y="54639"/>
                  </a:cubicBezTo>
                </a:path>
              </a:pathLst>
            </a:custGeom>
            <a:noFill/>
            <a:ln w="2200" cap="rnd">
              <a:solidFill>
                <a:srgbClr val="F1A3DC"/>
              </a:solidFill>
              <a:round/>
            </a:ln>
          </p:spPr>
        </p:sp>
        <p:sp>
          <p:nvSpPr>
            <p:cNvPr id="543" name="MMConnector"/>
            <p:cNvSpPr/>
            <p:nvPr/>
          </p:nvSpPr>
          <p:spPr>
            <a:xfrm>
              <a:off x="4150922" y="4829087"/>
              <a:ext cx="30602" cy="68613"/>
            </a:xfrm>
            <a:custGeom>
              <a:avLst/>
              <a:gdLst/>
              <a:pathLst>
                <a:path w="30602" fill="none" h="68613">
                  <a:moveTo>
                    <a:pt x="-15301" y="34306"/>
                  </a:moveTo>
                  <a:cubicBezTo>
                    <a:pt x="4018" y="34306"/>
                    <a:pt x="-10396" y="-34306"/>
                    <a:pt x="15301" y="-34306"/>
                  </a:cubicBezTo>
                </a:path>
              </a:pathLst>
            </a:custGeom>
            <a:noFill/>
            <a:ln w="2200" cap="rnd">
              <a:solidFill>
                <a:srgbClr val="F1A3DC"/>
              </a:solidFill>
              <a:round/>
            </a:ln>
          </p:spPr>
        </p:sp>
        <p:sp>
          <p:nvSpPr>
            <p:cNvPr id="545" name="MMConnector"/>
            <p:cNvSpPr/>
            <p:nvPr/>
          </p:nvSpPr>
          <p:spPr>
            <a:xfrm>
              <a:off x="4150922" y="4897699"/>
              <a:ext cx="30602" cy="68613"/>
            </a:xfrm>
            <a:custGeom>
              <a:avLst/>
              <a:gdLst/>
              <a:pathLst>
                <a:path w="30602" fill="none" h="68613">
                  <a:moveTo>
                    <a:pt x="-15301" y="-34306"/>
                  </a:moveTo>
                  <a:cubicBezTo>
                    <a:pt x="4018" y="-34306"/>
                    <a:pt x="-10396" y="34306"/>
                    <a:pt x="15301" y="34306"/>
                  </a:cubicBezTo>
                </a:path>
              </a:pathLst>
            </a:custGeom>
            <a:noFill/>
            <a:ln w="2200" cap="rnd">
              <a:solidFill>
                <a:srgbClr val="F1A3DC"/>
              </a:solidFill>
              <a:round/>
            </a:ln>
          </p:spPr>
        </p:sp>
        <p:sp>
          <p:nvSpPr>
            <p:cNvPr id="547" name="MMConnector"/>
            <p:cNvSpPr/>
            <p:nvPr/>
          </p:nvSpPr>
          <p:spPr>
            <a:xfrm>
              <a:off x="4248624" y="4912068"/>
              <a:ext cx="30602" cy="39875"/>
            </a:xfrm>
            <a:custGeom>
              <a:avLst/>
              <a:gdLst/>
              <a:pathLst>
                <a:path w="30602" fill="none" h="39875">
                  <a:moveTo>
                    <a:pt x="-15301" y="19938"/>
                  </a:moveTo>
                  <a:cubicBezTo>
                    <a:pt x="1435" y="19938"/>
                    <a:pt x="-4369" y="-19937"/>
                    <a:pt x="15301" y="-19937"/>
                  </a:cubicBezTo>
                </a:path>
              </a:pathLst>
            </a:custGeom>
            <a:noFill/>
            <a:ln w="2200" cap="rnd">
              <a:solidFill>
                <a:srgbClr val="F1A3DC"/>
              </a:solidFill>
              <a:round/>
            </a:ln>
          </p:spPr>
        </p:sp>
        <p:sp>
          <p:nvSpPr>
            <p:cNvPr id="549" name="MMConnector"/>
            <p:cNvSpPr/>
            <p:nvPr/>
          </p:nvSpPr>
          <p:spPr>
            <a:xfrm>
              <a:off x="4619126" y="4867793"/>
              <a:ext cx="30602" cy="48675"/>
            </a:xfrm>
            <a:custGeom>
              <a:avLst/>
              <a:gdLst/>
              <a:pathLst>
                <a:path w="30602" fill="none" h="48675">
                  <a:moveTo>
                    <a:pt x="-15301" y="24338"/>
                  </a:moveTo>
                  <a:cubicBezTo>
                    <a:pt x="2309" y="24338"/>
                    <a:pt x="-6407" y="-24337"/>
                    <a:pt x="15301" y="-24337"/>
                  </a:cubicBezTo>
                </a:path>
              </a:pathLst>
            </a:custGeom>
            <a:noFill/>
            <a:ln w="2200" cap="rnd">
              <a:solidFill>
                <a:srgbClr val="F1A3DC"/>
              </a:solidFill>
              <a:round/>
            </a:ln>
          </p:spPr>
        </p:sp>
        <p:sp>
          <p:nvSpPr>
            <p:cNvPr id="551" name="MMConnector"/>
            <p:cNvSpPr/>
            <p:nvPr/>
          </p:nvSpPr>
          <p:spPr>
            <a:xfrm>
              <a:off x="4619126" y="4892130"/>
              <a:ext cx="30602" cy="1100"/>
            </a:xfrm>
            <a:custGeom>
              <a:avLst/>
              <a:gdLst/>
              <a:pathLst>
                <a:path w="30602" fill="none" h="1100">
                  <a:moveTo>
                    <a:pt x="-15301" y="0"/>
                  </a:moveTo>
                  <a:cubicBezTo>
                    <a:pt x="-3060" y="0"/>
                    <a:pt x="6120" y="0"/>
                    <a:pt x="15301" y="0"/>
                  </a:cubicBezTo>
                </a:path>
              </a:pathLst>
            </a:custGeom>
            <a:noFill/>
            <a:ln w="2200" cap="rnd">
              <a:solidFill>
                <a:srgbClr val="F1A3DC"/>
              </a:solidFill>
              <a:round/>
            </a:ln>
          </p:spPr>
        </p:sp>
        <p:sp>
          <p:nvSpPr>
            <p:cNvPr id="553" name="MMConnector"/>
            <p:cNvSpPr/>
            <p:nvPr/>
          </p:nvSpPr>
          <p:spPr>
            <a:xfrm>
              <a:off x="4619126" y="4916468"/>
              <a:ext cx="30602" cy="48675"/>
            </a:xfrm>
            <a:custGeom>
              <a:avLst/>
              <a:gdLst/>
              <a:pathLst>
                <a:path w="30602" fill="none" h="48675">
                  <a:moveTo>
                    <a:pt x="-15301" y="-24337"/>
                  </a:moveTo>
                  <a:cubicBezTo>
                    <a:pt x="2309" y="-24337"/>
                    <a:pt x="-6407" y="24338"/>
                    <a:pt x="15301" y="24338"/>
                  </a:cubicBezTo>
                </a:path>
              </a:pathLst>
            </a:custGeom>
            <a:noFill/>
            <a:ln w="2200" cap="rnd">
              <a:solidFill>
                <a:srgbClr val="F1A3DC"/>
              </a:solidFill>
              <a:round/>
            </a:ln>
          </p:spPr>
        </p:sp>
        <p:sp>
          <p:nvSpPr>
            <p:cNvPr id="555" name="MMConnector"/>
            <p:cNvSpPr/>
            <p:nvPr/>
          </p:nvSpPr>
          <p:spPr>
            <a:xfrm>
              <a:off x="4248624" y="4951943"/>
              <a:ext cx="30602" cy="39875"/>
            </a:xfrm>
            <a:custGeom>
              <a:avLst/>
              <a:gdLst/>
              <a:pathLst>
                <a:path w="30602" fill="none" h="39875">
                  <a:moveTo>
                    <a:pt x="-15301" y="-19937"/>
                  </a:moveTo>
                  <a:cubicBezTo>
                    <a:pt x="1435" y="-19937"/>
                    <a:pt x="-4369" y="19938"/>
                    <a:pt x="15301" y="19938"/>
                  </a:cubicBezTo>
                </a:path>
              </a:pathLst>
            </a:custGeom>
            <a:noFill/>
            <a:ln w="2200" cap="rnd">
              <a:solidFill>
                <a:srgbClr val="F1A3DC"/>
              </a:solidFill>
              <a:round/>
            </a:ln>
          </p:spPr>
        </p:sp>
        <p:sp>
          <p:nvSpPr>
            <p:cNvPr id="557" name="MMConnector"/>
            <p:cNvSpPr/>
            <p:nvPr/>
          </p:nvSpPr>
          <p:spPr>
            <a:xfrm>
              <a:off x="4631226" y="4971880"/>
              <a:ext cx="30602" cy="1100"/>
            </a:xfrm>
            <a:custGeom>
              <a:avLst/>
              <a:gdLst/>
              <a:pathLst>
                <a:path w="30602" fill="none" h="1100">
                  <a:moveTo>
                    <a:pt x="-15301" y="0"/>
                  </a:moveTo>
                  <a:cubicBezTo>
                    <a:pt x="-3060" y="0"/>
                    <a:pt x="6120" y="0"/>
                    <a:pt x="15301" y="0"/>
                  </a:cubicBezTo>
                </a:path>
              </a:pathLst>
            </a:custGeom>
            <a:noFill/>
            <a:ln w="2200" cap="rnd">
              <a:solidFill>
                <a:srgbClr val="F1A3DC"/>
              </a:solidFill>
              <a:round/>
            </a:ln>
          </p:spPr>
        </p:sp>
        <p:sp>
          <p:nvSpPr>
            <p:cNvPr id="559" name="MMConnector"/>
            <p:cNvSpPr/>
            <p:nvPr/>
          </p:nvSpPr>
          <p:spPr>
            <a:xfrm>
              <a:off x="4025720" y="4927863"/>
              <a:ext cx="30602" cy="347497"/>
            </a:xfrm>
            <a:custGeom>
              <a:avLst/>
              <a:gdLst/>
              <a:pathLst>
                <a:path w="30602" fill="none" h="347497">
                  <a:moveTo>
                    <a:pt x="-15301" y="-173748"/>
                  </a:moveTo>
                  <a:cubicBezTo>
                    <a:pt x="6120" y="-173748"/>
                    <a:pt x="-15301" y="173748"/>
                    <a:pt x="15301" y="173748"/>
                  </a:cubicBezTo>
                </a:path>
              </a:pathLst>
            </a:custGeom>
            <a:noFill/>
            <a:ln w="2200" cap="rnd">
              <a:solidFill>
                <a:srgbClr val="F1A3DC"/>
              </a:solidFill>
              <a:round/>
            </a:ln>
          </p:spPr>
        </p:sp>
        <p:sp>
          <p:nvSpPr>
            <p:cNvPr id="561" name="MMConnector"/>
            <p:cNvSpPr/>
            <p:nvPr/>
          </p:nvSpPr>
          <p:spPr>
            <a:xfrm>
              <a:off x="4330222" y="5060052"/>
              <a:ext cx="30602" cy="83119"/>
            </a:xfrm>
            <a:custGeom>
              <a:avLst/>
              <a:gdLst/>
              <a:pathLst>
                <a:path w="30602" fill="none" h="83119">
                  <a:moveTo>
                    <a:pt x="-15301" y="41559"/>
                  </a:moveTo>
                  <a:cubicBezTo>
                    <a:pt x="4978" y="41559"/>
                    <a:pt x="-12636" y="-41559"/>
                    <a:pt x="15301" y="-41559"/>
                  </a:cubicBezTo>
                </a:path>
              </a:pathLst>
            </a:custGeom>
            <a:noFill/>
            <a:ln w="2200" cap="rnd">
              <a:solidFill>
                <a:srgbClr val="F1A3DC"/>
              </a:solidFill>
              <a:round/>
            </a:ln>
          </p:spPr>
        </p:sp>
        <p:sp>
          <p:nvSpPr>
            <p:cNvPr id="563" name="MMConnector"/>
            <p:cNvSpPr/>
            <p:nvPr/>
          </p:nvSpPr>
          <p:spPr>
            <a:xfrm>
              <a:off x="4558824" y="5010724"/>
              <a:ext cx="30602" cy="15538"/>
            </a:xfrm>
            <a:custGeom>
              <a:avLst/>
              <a:gdLst/>
              <a:pathLst>
                <a:path w="30602" fill="none" h="15538">
                  <a:moveTo>
                    <a:pt x="-15301" y="7769"/>
                  </a:moveTo>
                  <a:cubicBezTo>
                    <a:pt x="-1242" y="7769"/>
                    <a:pt x="1878" y="-7769"/>
                    <a:pt x="15301" y="-7769"/>
                  </a:cubicBezTo>
                </a:path>
              </a:pathLst>
            </a:custGeom>
            <a:noFill/>
            <a:ln w="2200" cap="rnd">
              <a:solidFill>
                <a:srgbClr val="F1A3DC"/>
              </a:solidFill>
              <a:round/>
            </a:ln>
          </p:spPr>
        </p:sp>
        <p:sp>
          <p:nvSpPr>
            <p:cNvPr id="565" name="MMConnector"/>
            <p:cNvSpPr/>
            <p:nvPr/>
          </p:nvSpPr>
          <p:spPr>
            <a:xfrm>
              <a:off x="4558824" y="5026262"/>
              <a:ext cx="30602" cy="15538"/>
            </a:xfrm>
            <a:custGeom>
              <a:avLst/>
              <a:gdLst/>
              <a:pathLst>
                <a:path w="30602" fill="none" h="15538">
                  <a:moveTo>
                    <a:pt x="-15301" y="-7769"/>
                  </a:moveTo>
                  <a:cubicBezTo>
                    <a:pt x="-1242" y="-7769"/>
                    <a:pt x="1878" y="7769"/>
                    <a:pt x="15301" y="7769"/>
                  </a:cubicBezTo>
                </a:path>
              </a:pathLst>
            </a:custGeom>
            <a:noFill/>
            <a:ln w="2200" cap="rnd">
              <a:solidFill>
                <a:srgbClr val="F1A3DC"/>
              </a:solidFill>
              <a:round/>
            </a:ln>
          </p:spPr>
        </p:sp>
        <p:sp>
          <p:nvSpPr>
            <p:cNvPr id="567" name="MMConnector"/>
            <p:cNvSpPr/>
            <p:nvPr/>
          </p:nvSpPr>
          <p:spPr>
            <a:xfrm>
              <a:off x="4330222" y="5143171"/>
              <a:ext cx="30602" cy="83119"/>
            </a:xfrm>
            <a:custGeom>
              <a:avLst/>
              <a:gdLst/>
              <a:pathLst>
                <a:path w="30602" fill="none" h="83119">
                  <a:moveTo>
                    <a:pt x="-15301" y="-41559"/>
                  </a:moveTo>
                  <a:cubicBezTo>
                    <a:pt x="4978" y="-41559"/>
                    <a:pt x="-12636" y="41559"/>
                    <a:pt x="15301" y="41559"/>
                  </a:cubicBezTo>
                </a:path>
              </a:pathLst>
            </a:custGeom>
            <a:noFill/>
            <a:ln w="2200" cap="rnd">
              <a:solidFill>
                <a:srgbClr val="F1A3DC"/>
              </a:solidFill>
              <a:round/>
            </a:ln>
          </p:spPr>
        </p:sp>
        <p:sp>
          <p:nvSpPr>
            <p:cNvPr id="569" name="MMConnector"/>
            <p:cNvSpPr/>
            <p:nvPr/>
          </p:nvSpPr>
          <p:spPr>
            <a:xfrm>
              <a:off x="4521424" y="5124918"/>
              <a:ext cx="30602" cy="119625"/>
            </a:xfrm>
            <a:custGeom>
              <a:avLst/>
              <a:gdLst/>
              <a:pathLst>
                <a:path w="30602" fill="none" h="119625">
                  <a:moveTo>
                    <a:pt x="-15301" y="59813"/>
                  </a:moveTo>
                  <a:cubicBezTo>
                    <a:pt x="6115" y="59813"/>
                    <a:pt x="-15287" y="-59812"/>
                    <a:pt x="15301" y="-59812"/>
                  </a:cubicBezTo>
                </a:path>
              </a:pathLst>
            </a:custGeom>
            <a:noFill/>
            <a:ln w="2200" cap="rnd">
              <a:solidFill>
                <a:srgbClr val="F1A3DC"/>
              </a:solidFill>
              <a:round/>
            </a:ln>
          </p:spPr>
        </p:sp>
        <p:sp>
          <p:nvSpPr>
            <p:cNvPr id="571" name="MMConnector"/>
            <p:cNvSpPr/>
            <p:nvPr/>
          </p:nvSpPr>
          <p:spPr>
            <a:xfrm>
              <a:off x="4715926" y="5065105"/>
              <a:ext cx="30602" cy="1100"/>
            </a:xfrm>
            <a:custGeom>
              <a:avLst/>
              <a:gdLst/>
              <a:pathLst>
                <a:path w="30602" fill="none" h="1100">
                  <a:moveTo>
                    <a:pt x="-15301" y="0"/>
                  </a:moveTo>
                  <a:cubicBezTo>
                    <a:pt x="-3060" y="0"/>
                    <a:pt x="6120" y="0"/>
                    <a:pt x="15301" y="0"/>
                  </a:cubicBezTo>
                </a:path>
              </a:pathLst>
            </a:custGeom>
            <a:noFill/>
            <a:ln w="2200" cap="rnd">
              <a:solidFill>
                <a:srgbClr val="F1A3DC"/>
              </a:solidFill>
              <a:round/>
            </a:ln>
          </p:spPr>
        </p:sp>
        <p:sp>
          <p:nvSpPr>
            <p:cNvPr id="573" name="MMConnector"/>
            <p:cNvSpPr/>
            <p:nvPr/>
          </p:nvSpPr>
          <p:spPr>
            <a:xfrm>
              <a:off x="4521424" y="5170362"/>
              <a:ext cx="30602" cy="28738"/>
            </a:xfrm>
            <a:custGeom>
              <a:avLst/>
              <a:gdLst/>
              <a:pathLst>
                <a:path w="30602" fill="none" h="28738">
                  <a:moveTo>
                    <a:pt x="-15301" y="14369"/>
                  </a:moveTo>
                  <a:cubicBezTo>
                    <a:pt x="249" y="14369"/>
                    <a:pt x="-1601" y="-14369"/>
                    <a:pt x="15301" y="-14369"/>
                  </a:cubicBezTo>
                </a:path>
              </a:pathLst>
            </a:custGeom>
            <a:noFill/>
            <a:ln w="2200" cap="rnd">
              <a:solidFill>
                <a:srgbClr val="F1A3DC"/>
              </a:solidFill>
              <a:round/>
            </a:ln>
          </p:spPr>
        </p:sp>
        <p:sp>
          <p:nvSpPr>
            <p:cNvPr id="575" name="MMConnector"/>
            <p:cNvSpPr/>
            <p:nvPr/>
          </p:nvSpPr>
          <p:spPr>
            <a:xfrm>
              <a:off x="4744526" y="5126087"/>
              <a:ext cx="30602" cy="59813"/>
            </a:xfrm>
            <a:custGeom>
              <a:avLst/>
              <a:gdLst/>
              <a:pathLst>
                <a:path w="30602" fill="none" h="59813">
                  <a:moveTo>
                    <a:pt x="-15301" y="29906"/>
                  </a:moveTo>
                  <a:cubicBezTo>
                    <a:pt x="3315" y="29906"/>
                    <a:pt x="-8754" y="-29906"/>
                    <a:pt x="15301" y="-29906"/>
                  </a:cubicBezTo>
                </a:path>
              </a:pathLst>
            </a:custGeom>
            <a:noFill/>
            <a:ln w="2200" cap="rnd">
              <a:solidFill>
                <a:srgbClr val="F1A3DC"/>
              </a:solidFill>
              <a:round/>
            </a:ln>
          </p:spPr>
        </p:sp>
        <p:sp>
          <p:nvSpPr>
            <p:cNvPr id="577" name="MMConnector"/>
            <p:cNvSpPr/>
            <p:nvPr/>
          </p:nvSpPr>
          <p:spPr>
            <a:xfrm>
              <a:off x="4915928" y="5096180"/>
              <a:ext cx="30602" cy="1100"/>
            </a:xfrm>
            <a:custGeom>
              <a:avLst/>
              <a:gdLst/>
              <a:pathLst>
                <a:path w="30602" fill="none" h="1100">
                  <a:moveTo>
                    <a:pt x="-15301" y="0"/>
                  </a:moveTo>
                  <a:cubicBezTo>
                    <a:pt x="-3060" y="0"/>
                    <a:pt x="6120" y="0"/>
                    <a:pt x="15301" y="0"/>
                  </a:cubicBezTo>
                </a:path>
              </a:pathLst>
            </a:custGeom>
            <a:noFill/>
            <a:ln w="2200" cap="rnd">
              <a:solidFill>
                <a:srgbClr val="F1A3DC"/>
              </a:solidFill>
              <a:round/>
            </a:ln>
          </p:spPr>
        </p:sp>
        <p:sp>
          <p:nvSpPr>
            <p:cNvPr id="579" name="MMConnector"/>
            <p:cNvSpPr/>
            <p:nvPr/>
          </p:nvSpPr>
          <p:spPr>
            <a:xfrm>
              <a:off x="4744526" y="5150424"/>
              <a:ext cx="30602" cy="11138"/>
            </a:xfrm>
            <a:custGeom>
              <a:avLst/>
              <a:gdLst/>
              <a:pathLst>
                <a:path w="30602" fill="none" h="11138">
                  <a:moveTo>
                    <a:pt x="-15301" y="5569"/>
                  </a:moveTo>
                  <a:cubicBezTo>
                    <a:pt x="-1753" y="5569"/>
                    <a:pt x="3069" y="-5569"/>
                    <a:pt x="15301" y="-5569"/>
                  </a:cubicBezTo>
                </a:path>
              </a:pathLst>
            </a:custGeom>
            <a:noFill/>
            <a:ln w="2200" cap="rnd">
              <a:solidFill>
                <a:srgbClr val="F1A3DC"/>
              </a:solidFill>
              <a:round/>
            </a:ln>
          </p:spPr>
        </p:sp>
        <p:sp>
          <p:nvSpPr>
            <p:cNvPr id="581" name="MMConnector"/>
            <p:cNvSpPr/>
            <p:nvPr/>
          </p:nvSpPr>
          <p:spPr>
            <a:xfrm>
              <a:off x="5002828" y="5144855"/>
              <a:ext cx="30602" cy="1100"/>
            </a:xfrm>
            <a:custGeom>
              <a:avLst/>
              <a:gdLst/>
              <a:pathLst>
                <a:path w="30602" fill="none" h="1100">
                  <a:moveTo>
                    <a:pt x="-15301" y="0"/>
                  </a:moveTo>
                  <a:cubicBezTo>
                    <a:pt x="-3060" y="0"/>
                    <a:pt x="6120" y="0"/>
                    <a:pt x="15301" y="0"/>
                  </a:cubicBezTo>
                </a:path>
              </a:pathLst>
            </a:custGeom>
            <a:noFill/>
            <a:ln w="2200" cap="rnd">
              <a:solidFill>
                <a:srgbClr val="F1A3DC"/>
              </a:solidFill>
              <a:round/>
            </a:ln>
          </p:spPr>
        </p:sp>
        <p:sp>
          <p:nvSpPr>
            <p:cNvPr id="583" name="MMConnector"/>
            <p:cNvSpPr/>
            <p:nvPr/>
          </p:nvSpPr>
          <p:spPr>
            <a:xfrm>
              <a:off x="4744526" y="5185899"/>
              <a:ext cx="30602" cy="59813"/>
            </a:xfrm>
            <a:custGeom>
              <a:avLst/>
              <a:gdLst/>
              <a:pathLst>
                <a:path w="30602" fill="none" h="59813">
                  <a:moveTo>
                    <a:pt x="-15301" y="-29906"/>
                  </a:moveTo>
                  <a:cubicBezTo>
                    <a:pt x="3315" y="-29906"/>
                    <a:pt x="-8754" y="29906"/>
                    <a:pt x="15301" y="29906"/>
                  </a:cubicBezTo>
                </a:path>
              </a:pathLst>
            </a:custGeom>
            <a:noFill/>
            <a:ln w="2200" cap="rnd">
              <a:solidFill>
                <a:srgbClr val="F1A3DC"/>
              </a:solidFill>
              <a:round/>
            </a:ln>
          </p:spPr>
        </p:sp>
        <p:sp>
          <p:nvSpPr>
            <p:cNvPr id="585" name="MMConnector"/>
            <p:cNvSpPr/>
            <p:nvPr/>
          </p:nvSpPr>
          <p:spPr>
            <a:xfrm>
              <a:off x="4837828" y="5195868"/>
              <a:ext cx="30602" cy="39875"/>
            </a:xfrm>
            <a:custGeom>
              <a:avLst/>
              <a:gdLst/>
              <a:pathLst>
                <a:path w="30602" fill="none" h="39875">
                  <a:moveTo>
                    <a:pt x="-15301" y="19938"/>
                  </a:moveTo>
                  <a:cubicBezTo>
                    <a:pt x="1435" y="19938"/>
                    <a:pt x="-4369" y="-19937"/>
                    <a:pt x="15301" y="-19937"/>
                  </a:cubicBezTo>
                </a:path>
              </a:pathLst>
            </a:custGeom>
            <a:noFill/>
            <a:ln w="2200" cap="rnd">
              <a:solidFill>
                <a:srgbClr val="F1A3DC"/>
              </a:solidFill>
              <a:round/>
            </a:ln>
          </p:spPr>
        </p:sp>
        <p:sp>
          <p:nvSpPr>
            <p:cNvPr id="587" name="MMConnector"/>
            <p:cNvSpPr/>
            <p:nvPr/>
          </p:nvSpPr>
          <p:spPr>
            <a:xfrm>
              <a:off x="4837828" y="5220205"/>
              <a:ext cx="30602" cy="8800"/>
            </a:xfrm>
            <a:custGeom>
              <a:avLst/>
              <a:gdLst/>
              <a:pathLst>
                <a:path w="30602" fill="none" h="8800">
                  <a:moveTo>
                    <a:pt x="-15301" y="-4400"/>
                  </a:moveTo>
                  <a:cubicBezTo>
                    <a:pt x="-2026" y="-4400"/>
                    <a:pt x="3707" y="4400"/>
                    <a:pt x="15301" y="4400"/>
                  </a:cubicBezTo>
                </a:path>
              </a:pathLst>
            </a:custGeom>
            <a:noFill/>
            <a:ln w="2200" cap="rnd">
              <a:solidFill>
                <a:srgbClr val="F1A3DC"/>
              </a:solidFill>
              <a:round/>
            </a:ln>
          </p:spPr>
        </p:sp>
        <p:sp>
          <p:nvSpPr>
            <p:cNvPr id="589" name="MMConnector"/>
            <p:cNvSpPr/>
            <p:nvPr/>
          </p:nvSpPr>
          <p:spPr>
            <a:xfrm>
              <a:off x="4837828" y="5235743"/>
              <a:ext cx="30602" cy="39875"/>
            </a:xfrm>
            <a:custGeom>
              <a:avLst/>
              <a:gdLst/>
              <a:pathLst>
                <a:path w="30602" fill="none" h="39875">
                  <a:moveTo>
                    <a:pt x="-15301" y="-19937"/>
                  </a:moveTo>
                  <a:cubicBezTo>
                    <a:pt x="1435" y="-19937"/>
                    <a:pt x="-4369" y="19938"/>
                    <a:pt x="15301" y="19938"/>
                  </a:cubicBezTo>
                </a:path>
              </a:pathLst>
            </a:custGeom>
            <a:noFill/>
            <a:ln w="2200" cap="rnd">
              <a:solidFill>
                <a:srgbClr val="F1A3DC"/>
              </a:solidFill>
              <a:round/>
            </a:ln>
          </p:spPr>
        </p:sp>
        <p:sp>
          <p:nvSpPr>
            <p:cNvPr id="591" name="MMConnector"/>
            <p:cNvSpPr/>
            <p:nvPr/>
          </p:nvSpPr>
          <p:spPr>
            <a:xfrm>
              <a:off x="4521424" y="5244543"/>
              <a:ext cx="30602" cy="119625"/>
            </a:xfrm>
            <a:custGeom>
              <a:avLst/>
              <a:gdLst/>
              <a:pathLst>
                <a:path w="30602" fill="none" h="119625">
                  <a:moveTo>
                    <a:pt x="-15301" y="-59812"/>
                  </a:moveTo>
                  <a:cubicBezTo>
                    <a:pt x="6115" y="-59812"/>
                    <a:pt x="-15287" y="59813"/>
                    <a:pt x="15301" y="59813"/>
                  </a:cubicBezTo>
                </a:path>
              </a:pathLst>
            </a:custGeom>
            <a:noFill/>
            <a:ln w="2200" cap="rnd">
              <a:solidFill>
                <a:srgbClr val="F1A3DC"/>
              </a:solidFill>
              <a:round/>
            </a:ln>
          </p:spPr>
        </p:sp>
        <p:sp>
          <p:nvSpPr>
            <p:cNvPr id="593" name="MMConnector"/>
            <p:cNvSpPr/>
            <p:nvPr/>
          </p:nvSpPr>
          <p:spPr>
            <a:xfrm>
              <a:off x="5117426" y="5304355"/>
              <a:ext cx="30602" cy="1100"/>
            </a:xfrm>
            <a:custGeom>
              <a:avLst/>
              <a:gdLst/>
              <a:pathLst>
                <a:path w="30602" fill="none" h="1100">
                  <a:moveTo>
                    <a:pt x="-15301" y="0"/>
                  </a:moveTo>
                  <a:cubicBezTo>
                    <a:pt x="-3060" y="0"/>
                    <a:pt x="6120" y="0"/>
                    <a:pt x="15301" y="0"/>
                  </a:cubicBezTo>
                </a:path>
              </a:pathLst>
            </a:custGeom>
            <a:noFill/>
            <a:ln w="2200" cap="rnd">
              <a:solidFill>
                <a:srgbClr val="F1A3DC"/>
              </a:solidFill>
              <a:round/>
            </a:ln>
          </p:spPr>
        </p:sp>
        <p:sp>
          <p:nvSpPr>
            <p:cNvPr id="595" name="MMConnector"/>
            <p:cNvSpPr/>
            <p:nvPr/>
          </p:nvSpPr>
          <p:spPr>
            <a:xfrm>
              <a:off x="4025720" y="5061341"/>
              <a:ext cx="30602" cy="614453"/>
            </a:xfrm>
            <a:custGeom>
              <a:avLst/>
              <a:gdLst/>
              <a:pathLst>
                <a:path w="30602" fill="none" h="614453">
                  <a:moveTo>
                    <a:pt x="-15301" y="-307227"/>
                  </a:moveTo>
                  <a:cubicBezTo>
                    <a:pt x="6120" y="-307227"/>
                    <a:pt x="-15301" y="307227"/>
                    <a:pt x="15301" y="307227"/>
                  </a:cubicBezTo>
                </a:path>
              </a:pathLst>
            </a:custGeom>
            <a:noFill/>
            <a:ln w="2200" cap="rnd">
              <a:solidFill>
                <a:srgbClr val="F1A3DC"/>
              </a:solidFill>
              <a:round/>
            </a:ln>
          </p:spPr>
        </p:sp>
        <p:sp>
          <p:nvSpPr>
            <p:cNvPr id="597" name="MMConnector"/>
            <p:cNvSpPr/>
            <p:nvPr/>
          </p:nvSpPr>
          <p:spPr>
            <a:xfrm>
              <a:off x="4345622" y="5360799"/>
              <a:ext cx="30602" cy="15538"/>
            </a:xfrm>
            <a:custGeom>
              <a:avLst/>
              <a:gdLst/>
              <a:pathLst>
                <a:path w="30602" fill="none" h="15538">
                  <a:moveTo>
                    <a:pt x="-15301" y="7769"/>
                  </a:moveTo>
                  <a:cubicBezTo>
                    <a:pt x="-1242" y="7769"/>
                    <a:pt x="1878" y="-7769"/>
                    <a:pt x="15301" y="-7769"/>
                  </a:cubicBezTo>
                </a:path>
              </a:pathLst>
            </a:custGeom>
            <a:noFill/>
            <a:ln w="2200" cap="rnd">
              <a:solidFill>
                <a:srgbClr val="F1A3DC"/>
              </a:solidFill>
              <a:round/>
            </a:ln>
          </p:spPr>
        </p:sp>
        <p:sp>
          <p:nvSpPr>
            <p:cNvPr id="599" name="MMConnector"/>
            <p:cNvSpPr/>
            <p:nvPr/>
          </p:nvSpPr>
          <p:spPr>
            <a:xfrm>
              <a:off x="4345622" y="5376337"/>
              <a:ext cx="30602" cy="15538"/>
            </a:xfrm>
            <a:custGeom>
              <a:avLst/>
              <a:gdLst/>
              <a:pathLst>
                <a:path w="30602" fill="none" h="15538">
                  <a:moveTo>
                    <a:pt x="-15301" y="-7769"/>
                  </a:moveTo>
                  <a:cubicBezTo>
                    <a:pt x="-1242" y="-7769"/>
                    <a:pt x="1878" y="7769"/>
                    <a:pt x="15301" y="7769"/>
                  </a:cubicBezTo>
                </a:path>
              </a:pathLst>
            </a:custGeom>
            <a:noFill/>
            <a:ln w="2200" cap="rnd">
              <a:solidFill>
                <a:srgbClr val="F1A3DC"/>
              </a:solidFill>
              <a:round/>
            </a:ln>
          </p:spPr>
        </p:sp>
        <p:sp>
          <p:nvSpPr>
            <p:cNvPr id="601" name="MMConnector"/>
            <p:cNvSpPr/>
            <p:nvPr/>
          </p:nvSpPr>
          <p:spPr>
            <a:xfrm>
              <a:off x="4025720" y="5096301"/>
              <a:ext cx="30602" cy="684372"/>
            </a:xfrm>
            <a:custGeom>
              <a:avLst/>
              <a:gdLst/>
              <a:pathLst>
                <a:path w="30602" fill="none" h="684372">
                  <a:moveTo>
                    <a:pt x="-15301" y="-342186"/>
                  </a:moveTo>
                  <a:cubicBezTo>
                    <a:pt x="6120" y="-342186"/>
                    <a:pt x="-15301" y="342186"/>
                    <a:pt x="15301" y="342186"/>
                  </a:cubicBezTo>
                </a:path>
              </a:pathLst>
            </a:custGeom>
            <a:noFill/>
            <a:ln w="2200" cap="rnd">
              <a:solidFill>
                <a:srgbClr val="F1A3DC"/>
              </a:solidFill>
              <a:round/>
            </a:ln>
          </p:spPr>
        </p:sp>
        <p:sp>
          <p:nvSpPr>
            <p:cNvPr id="603" name="MMConnector"/>
            <p:cNvSpPr/>
            <p:nvPr/>
          </p:nvSpPr>
          <p:spPr>
            <a:xfrm>
              <a:off x="4148722" y="5426834"/>
              <a:ext cx="30602" cy="23306"/>
            </a:xfrm>
            <a:custGeom>
              <a:avLst/>
              <a:gdLst/>
              <a:pathLst>
                <a:path w="30602" fill="none" h="23306">
                  <a:moveTo>
                    <a:pt x="-15301" y="11653"/>
                  </a:moveTo>
                  <a:cubicBezTo>
                    <a:pt x="-355" y="11653"/>
                    <a:pt x="-191" y="-11653"/>
                    <a:pt x="15301" y="-11653"/>
                  </a:cubicBezTo>
                </a:path>
              </a:pathLst>
            </a:custGeom>
            <a:noFill/>
            <a:ln w="2200" cap="rnd">
              <a:solidFill>
                <a:srgbClr val="F1A3DC"/>
              </a:solidFill>
              <a:round/>
            </a:ln>
          </p:spPr>
        </p:sp>
        <p:sp>
          <p:nvSpPr>
            <p:cNvPr id="605" name="MMConnector"/>
            <p:cNvSpPr/>
            <p:nvPr/>
          </p:nvSpPr>
          <p:spPr>
            <a:xfrm>
              <a:off x="4148722" y="5450140"/>
              <a:ext cx="30602" cy="23306"/>
            </a:xfrm>
            <a:custGeom>
              <a:avLst/>
              <a:gdLst/>
              <a:pathLst>
                <a:path w="30602" fill="none" h="23306">
                  <a:moveTo>
                    <a:pt x="-15301" y="-11653"/>
                  </a:moveTo>
                  <a:cubicBezTo>
                    <a:pt x="-355" y="-11653"/>
                    <a:pt x="-191" y="11653"/>
                    <a:pt x="15301" y="11653"/>
                  </a:cubicBezTo>
                </a:path>
              </a:pathLst>
            </a:custGeom>
            <a:noFill/>
            <a:ln w="2200" cap="rnd">
              <a:solidFill>
                <a:srgbClr val="F1A3DC"/>
              </a:solidFill>
              <a:round/>
            </a:ln>
          </p:spPr>
        </p:sp>
        <p:sp>
          <p:nvSpPr>
            <p:cNvPr id="607" name="MMConnector"/>
            <p:cNvSpPr/>
            <p:nvPr/>
          </p:nvSpPr>
          <p:spPr>
            <a:xfrm>
              <a:off x="4497224" y="5461793"/>
              <a:ext cx="30602" cy="1100"/>
            </a:xfrm>
            <a:custGeom>
              <a:avLst/>
              <a:gdLst/>
              <a:pathLst>
                <a:path w="30602" fill="none" h="1100">
                  <a:moveTo>
                    <a:pt x="-15301" y="0"/>
                  </a:moveTo>
                  <a:cubicBezTo>
                    <a:pt x="-3060" y="0"/>
                    <a:pt x="6120" y="0"/>
                    <a:pt x="15301" y="0"/>
                  </a:cubicBezTo>
                </a:path>
              </a:pathLst>
            </a:custGeom>
            <a:noFill/>
            <a:ln w="2200" cap="rnd">
              <a:solidFill>
                <a:srgbClr val="F1A3DC"/>
              </a:solidFill>
              <a:round/>
            </a:ln>
          </p:spPr>
        </p:sp>
        <p:sp>
          <p:nvSpPr>
            <p:cNvPr id="609" name="MMConnector"/>
            <p:cNvSpPr/>
            <p:nvPr/>
          </p:nvSpPr>
          <p:spPr>
            <a:xfrm>
              <a:off x="4599326" y="5454024"/>
              <a:ext cx="30602" cy="15538"/>
            </a:xfrm>
            <a:custGeom>
              <a:avLst/>
              <a:gdLst/>
              <a:pathLst>
                <a:path w="30602" fill="none" h="15538">
                  <a:moveTo>
                    <a:pt x="-15301" y="7769"/>
                  </a:moveTo>
                  <a:cubicBezTo>
                    <a:pt x="-1242" y="7769"/>
                    <a:pt x="1878" y="-7769"/>
                    <a:pt x="15301" y="-7769"/>
                  </a:cubicBezTo>
                </a:path>
              </a:pathLst>
            </a:custGeom>
            <a:noFill/>
            <a:ln w="2200" cap="rnd">
              <a:solidFill>
                <a:srgbClr val="F1A3DC"/>
              </a:solidFill>
              <a:round/>
            </a:ln>
          </p:spPr>
        </p:sp>
        <p:sp>
          <p:nvSpPr>
            <p:cNvPr id="611" name="MMConnector"/>
            <p:cNvSpPr/>
            <p:nvPr/>
          </p:nvSpPr>
          <p:spPr>
            <a:xfrm>
              <a:off x="4599326" y="5469562"/>
              <a:ext cx="30602" cy="15538"/>
            </a:xfrm>
            <a:custGeom>
              <a:avLst/>
              <a:gdLst/>
              <a:pathLst>
                <a:path w="30602" fill="none" h="15538">
                  <a:moveTo>
                    <a:pt x="-15301" y="-7769"/>
                  </a:moveTo>
                  <a:cubicBezTo>
                    <a:pt x="-1242" y="-7769"/>
                    <a:pt x="1878" y="7769"/>
                    <a:pt x="15301" y="7769"/>
                  </a:cubicBezTo>
                </a:path>
              </a:pathLst>
            </a:custGeom>
            <a:noFill/>
            <a:ln w="2200" cap="rnd">
              <a:solidFill>
                <a:srgbClr val="F1A3DC"/>
              </a:solidFill>
              <a:round/>
            </a:ln>
          </p:spPr>
        </p:sp>
        <p:sp>
          <p:nvSpPr>
            <p:cNvPr id="613" name="MMConnector"/>
            <p:cNvSpPr/>
            <p:nvPr/>
          </p:nvSpPr>
          <p:spPr>
            <a:xfrm>
              <a:off x="3648376" y="4870212"/>
              <a:ext cx="351903" cy="1831749"/>
            </a:xfrm>
            <a:custGeom>
              <a:avLst/>
              <a:gdLst/>
              <a:pathLst>
                <a:path w="351903" h="1831749">
                  <a:moveTo>
                    <a:pt x="-90932" y="-666358"/>
                  </a:moveTo>
                  <a:cubicBezTo>
                    <a:pt x="-75567" y="-588649"/>
                    <a:pt x="-71281" y="-508491"/>
                    <a:pt x="-66867" y="-428745"/>
                  </a:cubicBezTo>
                  <a:cubicBezTo>
                    <a:pt x="-62453" y="-348998"/>
                    <a:pt x="-57912" y="-269664"/>
                    <a:pt x="-54302" y="-190328"/>
                  </a:cubicBezTo>
                  <a:cubicBezTo>
                    <a:pt x="-50692" y="-110992"/>
                    <a:pt x="-48013" y="-31654"/>
                    <a:pt x="-44569" y="48174"/>
                  </a:cubicBezTo>
                  <a:cubicBezTo>
                    <a:pt x="-41125" y="128001"/>
                    <a:pt x="-36915" y="208319"/>
                    <a:pt x="-32211" y="286515"/>
                  </a:cubicBezTo>
                  <a:cubicBezTo>
                    <a:pt x="-27507" y="364711"/>
                    <a:pt x="-22308" y="440785"/>
                    <a:pt x="-10621" y="524128"/>
                  </a:cubicBezTo>
                  <a:cubicBezTo>
                    <a:pt x="1065" y="607471"/>
                    <a:pt x="19238" y="698082"/>
                    <a:pt x="32778" y="750617"/>
                  </a:cubicBezTo>
                  <a:cubicBezTo>
                    <a:pt x="46318" y="803152"/>
                    <a:pt x="55224" y="817610"/>
                    <a:pt x="61870" y="829956"/>
                  </a:cubicBezTo>
                  <a:cubicBezTo>
                    <a:pt x="68515" y="842301"/>
                    <a:pt x="72901" y="852534"/>
                    <a:pt x="79879" y="863865"/>
                  </a:cubicBezTo>
                  <a:cubicBezTo>
                    <a:pt x="86857" y="875195"/>
                    <a:pt x="96428" y="887625"/>
                    <a:pt x="102466" y="894836"/>
                  </a:cubicBezTo>
                  <a:cubicBezTo>
                    <a:pt x="108504" y="902047"/>
                    <a:pt x="111009" y="904039"/>
                    <a:pt x="113123" y="905861"/>
                  </a:cubicBezTo>
                  <a:cubicBezTo>
                    <a:pt x="115237" y="907682"/>
                    <a:pt x="116959" y="909333"/>
                    <a:pt x="118843" y="910963"/>
                  </a:cubicBezTo>
                  <a:cubicBezTo>
                    <a:pt x="120727" y="912593"/>
                    <a:pt x="122773" y="914202"/>
                    <a:pt x="124833" y="915741"/>
                  </a:cubicBezTo>
                  <a:cubicBezTo>
                    <a:pt x="126893" y="917281"/>
                    <a:pt x="128967" y="918751"/>
                    <a:pt x="131094" y="920155"/>
                  </a:cubicBezTo>
                  <a:cubicBezTo>
                    <a:pt x="133221" y="921560"/>
                    <a:pt x="135400" y="922899"/>
                    <a:pt x="137620" y="924163"/>
                  </a:cubicBezTo>
                  <a:cubicBezTo>
                    <a:pt x="139840" y="925427"/>
                    <a:pt x="142100" y="926615"/>
                    <a:pt x="144399" y="927722"/>
                  </a:cubicBezTo>
                  <a:cubicBezTo>
                    <a:pt x="146698" y="928829"/>
                    <a:pt x="149036" y="929856"/>
                    <a:pt x="151410" y="930796"/>
                  </a:cubicBezTo>
                  <a:cubicBezTo>
                    <a:pt x="153784" y="931735"/>
                    <a:pt x="156195" y="932589"/>
                    <a:pt x="158626" y="933352"/>
                  </a:cubicBezTo>
                  <a:cubicBezTo>
                    <a:pt x="161056" y="934115"/>
                    <a:pt x="163507" y="934788"/>
                    <a:pt x="166010" y="935369"/>
                  </a:cubicBezTo>
                  <a:cubicBezTo>
                    <a:pt x="168513" y="935950"/>
                    <a:pt x="171069" y="936438"/>
                    <a:pt x="173524" y="936836"/>
                  </a:cubicBezTo>
                  <a:cubicBezTo>
                    <a:pt x="175980" y="937234"/>
                    <a:pt x="178334" y="937541"/>
                    <a:pt x="181127" y="937754"/>
                  </a:cubicBezTo>
                  <a:cubicBezTo>
                    <a:pt x="183920" y="937967"/>
                    <a:pt x="187152" y="938085"/>
                    <a:pt x="188778" y="938136"/>
                  </a:cubicBezTo>
                  <a:cubicBezTo>
                    <a:pt x="190404" y="938186"/>
                    <a:pt x="190423" y="938168"/>
                    <a:pt x="190443" y="938150"/>
                  </a:cubicBezTo>
                  <a:cubicBezTo>
                    <a:pt x="190735" y="937882"/>
                    <a:pt x="191103" y="938397"/>
                    <a:pt x="191103" y="938700"/>
                  </a:cubicBezTo>
                  <a:cubicBezTo>
                    <a:pt x="191103" y="939002"/>
                    <a:pt x="190733" y="938980"/>
                    <a:pt x="190443" y="939250"/>
                  </a:cubicBezTo>
                  <a:cubicBezTo>
                    <a:pt x="190423" y="939268"/>
                    <a:pt x="190404" y="939286"/>
                    <a:pt x="188762" y="939239"/>
                  </a:cubicBezTo>
                  <a:cubicBezTo>
                    <a:pt x="187120" y="939192"/>
                    <a:pt x="183856" y="939080"/>
                    <a:pt x="181034" y="938872"/>
                  </a:cubicBezTo>
                  <a:cubicBezTo>
                    <a:pt x="178212" y="938663"/>
                    <a:pt x="175831" y="938358"/>
                    <a:pt x="173349" y="937961"/>
                  </a:cubicBezTo>
                  <a:cubicBezTo>
                    <a:pt x="170866" y="937565"/>
                    <a:pt x="168281" y="937077"/>
                    <a:pt x="165748" y="936496"/>
                  </a:cubicBezTo>
                  <a:cubicBezTo>
                    <a:pt x="163216" y="935914"/>
                    <a:pt x="160736" y="935239"/>
                    <a:pt x="158276" y="934473"/>
                  </a:cubicBezTo>
                  <a:cubicBezTo>
                    <a:pt x="155816" y="933707"/>
                    <a:pt x="153376" y="932849"/>
                    <a:pt x="150973" y="931904"/>
                  </a:cubicBezTo>
                  <a:cubicBezTo>
                    <a:pt x="148569" y="930959"/>
                    <a:pt x="146203" y="929927"/>
                    <a:pt x="143875" y="928812"/>
                  </a:cubicBezTo>
                  <a:cubicBezTo>
                    <a:pt x="141548" y="927698"/>
                    <a:pt x="139261" y="926502"/>
                    <a:pt x="137014" y="925230"/>
                  </a:cubicBezTo>
                  <a:cubicBezTo>
                    <a:pt x="134768" y="923957"/>
                    <a:pt x="132562" y="922609"/>
                    <a:pt x="130410" y="921195"/>
                  </a:cubicBezTo>
                  <a:cubicBezTo>
                    <a:pt x="128258" y="919781"/>
                    <a:pt x="126160" y="918301"/>
                    <a:pt x="124076" y="916751"/>
                  </a:cubicBezTo>
                  <a:cubicBezTo>
                    <a:pt x="121993" y="915201"/>
                    <a:pt x="119923" y="913581"/>
                    <a:pt x="118018" y="911941"/>
                  </a:cubicBezTo>
                  <a:cubicBezTo>
                    <a:pt x="116114" y="910301"/>
                    <a:pt x="114373" y="908640"/>
                    <a:pt x="112236" y="906807"/>
                  </a:cubicBezTo>
                  <a:cubicBezTo>
                    <a:pt x="110098" y="904973"/>
                    <a:pt x="107565" y="902967"/>
                    <a:pt x="101468" y="895719"/>
                  </a:cubicBezTo>
                  <a:cubicBezTo>
                    <a:pt x="95371" y="888471"/>
                    <a:pt x="85711" y="875981"/>
                    <a:pt x="78669" y="864608"/>
                  </a:cubicBezTo>
                  <a:cubicBezTo>
                    <a:pt x="71626" y="853234"/>
                    <a:pt x="67200" y="842976"/>
                    <a:pt x="60502" y="830592"/>
                  </a:cubicBezTo>
                  <a:cubicBezTo>
                    <a:pt x="53804" y="818208"/>
                    <a:pt x="44833" y="803699"/>
                    <a:pt x="31146" y="751098"/>
                  </a:cubicBezTo>
                  <a:cubicBezTo>
                    <a:pt x="17459" y="698497"/>
                    <a:pt x="-944" y="607804"/>
                    <a:pt x="-12833" y="524408"/>
                  </a:cubicBezTo>
                  <a:cubicBezTo>
                    <a:pt x="-24721" y="441012"/>
                    <a:pt x="-30096" y="364913"/>
                    <a:pt x="-34979" y="286699"/>
                  </a:cubicBezTo>
                  <a:cubicBezTo>
                    <a:pt x="-39863" y="208485"/>
                    <a:pt x="-44256" y="128155"/>
                    <a:pt x="-47885" y="48319"/>
                  </a:cubicBezTo>
                  <a:cubicBezTo>
                    <a:pt x="-51514" y="-31517"/>
                    <a:pt x="-54380" y="-110860"/>
                    <a:pt x="-58163" y="-190159"/>
                  </a:cubicBezTo>
                  <a:cubicBezTo>
                    <a:pt x="-61945" y="-269459"/>
                    <a:pt x="-66645" y="-348714"/>
                    <a:pt x="-71266" y="-428439"/>
                  </a:cubicBezTo>
                  <a:cubicBezTo>
                    <a:pt x="-75888" y="-508165"/>
                    <a:pt x="-80431" y="-588359"/>
                    <a:pt x="-95831" y="-665616"/>
                  </a:cubicBezTo>
                  <a:cubicBezTo>
                    <a:pt x="-111230" y="-742873"/>
                    <a:pt x="-137485" y="-817192"/>
                    <a:pt x="-163740" y="-891512"/>
                  </a:cubicBezTo>
                  <a:cubicBezTo>
                    <a:pt x="-164400" y="-893379"/>
                    <a:pt x="-164560" y="-894940"/>
                    <a:pt x="-163306" y="-895786"/>
                  </a:cubicBezTo>
                  <a:cubicBezTo>
                    <a:pt x="-162052" y="-896631"/>
                    <a:pt x="-159837" y="-896455"/>
                    <a:pt x="-159180" y="-894587"/>
                  </a:cubicBezTo>
                  <a:cubicBezTo>
                    <a:pt x="-132738" y="-819327"/>
                    <a:pt x="-106296" y="-744067"/>
                    <a:pt x="-90932" y="-666358"/>
                  </a:cubicBezTo>
                  <a:close/>
                </a:path>
              </a:pathLst>
            </a:custGeom>
            <a:solidFill>
              <a:srgbClr val="6CC9E5"/>
            </a:solidFill>
            <a:ln w="1100" cap="rnd">
              <a:solidFill>
                <a:srgbClr val="6CC9E5"/>
              </a:solidFill>
              <a:round/>
            </a:ln>
          </p:spPr>
        </p:sp>
        <p:sp>
          <p:nvSpPr>
            <p:cNvPr id="615" name="MMConnector"/>
            <p:cNvSpPr/>
            <p:nvPr/>
          </p:nvSpPr>
          <p:spPr>
            <a:xfrm>
              <a:off x="4084020" y="5706371"/>
              <a:ext cx="30602" cy="205081"/>
            </a:xfrm>
            <a:custGeom>
              <a:avLst/>
              <a:gdLst/>
              <a:pathLst>
                <a:path w="30602" fill="none" h="205081">
                  <a:moveTo>
                    <a:pt x="-15301" y="102541"/>
                  </a:moveTo>
                  <a:cubicBezTo>
                    <a:pt x="6120" y="102541"/>
                    <a:pt x="-15301" y="-102541"/>
                    <a:pt x="15301" y="-102541"/>
                  </a:cubicBezTo>
                </a:path>
              </a:pathLst>
            </a:custGeom>
            <a:noFill/>
            <a:ln w="2200" cap="rnd">
              <a:solidFill>
                <a:srgbClr val="6CC9E5"/>
              </a:solidFill>
              <a:round/>
            </a:ln>
          </p:spPr>
        </p:sp>
        <p:sp>
          <p:nvSpPr>
            <p:cNvPr id="617" name="MMConnector"/>
            <p:cNvSpPr/>
            <p:nvPr/>
          </p:nvSpPr>
          <p:spPr>
            <a:xfrm>
              <a:off x="4414922" y="5588293"/>
              <a:ext cx="30602" cy="31075"/>
            </a:xfrm>
            <a:custGeom>
              <a:avLst/>
              <a:gdLst/>
              <a:pathLst>
                <a:path w="30602" fill="none" h="31075">
                  <a:moveTo>
                    <a:pt x="-15301" y="15538"/>
                  </a:moveTo>
                  <a:cubicBezTo>
                    <a:pt x="504" y="15538"/>
                    <a:pt x="-2197" y="-15537"/>
                    <a:pt x="15301" y="-15537"/>
                  </a:cubicBezTo>
                </a:path>
              </a:pathLst>
            </a:custGeom>
            <a:noFill/>
            <a:ln w="2200" cap="rnd">
              <a:solidFill>
                <a:srgbClr val="6CC9E5"/>
              </a:solidFill>
              <a:round/>
            </a:ln>
          </p:spPr>
        </p:sp>
        <p:sp>
          <p:nvSpPr>
            <p:cNvPr id="619" name="MMConnector"/>
            <p:cNvSpPr/>
            <p:nvPr/>
          </p:nvSpPr>
          <p:spPr>
            <a:xfrm>
              <a:off x="4414922" y="5603830"/>
              <a:ext cx="30602" cy="1100"/>
            </a:xfrm>
            <a:custGeom>
              <a:avLst/>
              <a:gdLst/>
              <a:pathLst>
                <a:path w="30602" fill="none" h="1100">
                  <a:moveTo>
                    <a:pt x="-15301" y="0"/>
                  </a:moveTo>
                  <a:cubicBezTo>
                    <a:pt x="-3060" y="0"/>
                    <a:pt x="6120" y="0"/>
                    <a:pt x="15301" y="0"/>
                  </a:cubicBezTo>
                </a:path>
              </a:pathLst>
            </a:custGeom>
            <a:noFill/>
            <a:ln w="2200" cap="rnd">
              <a:solidFill>
                <a:srgbClr val="6CC9E5"/>
              </a:solidFill>
              <a:round/>
            </a:ln>
          </p:spPr>
        </p:sp>
        <p:sp>
          <p:nvSpPr>
            <p:cNvPr id="621" name="MMConnector"/>
            <p:cNvSpPr/>
            <p:nvPr/>
          </p:nvSpPr>
          <p:spPr>
            <a:xfrm>
              <a:off x="4414922" y="5619368"/>
              <a:ext cx="30602" cy="31075"/>
            </a:xfrm>
            <a:custGeom>
              <a:avLst/>
              <a:gdLst/>
              <a:pathLst>
                <a:path w="30602" fill="none" h="31075">
                  <a:moveTo>
                    <a:pt x="-15301" y="-15537"/>
                  </a:moveTo>
                  <a:cubicBezTo>
                    <a:pt x="504" y="-15537"/>
                    <a:pt x="-2197" y="15538"/>
                    <a:pt x="15301" y="15538"/>
                  </a:cubicBezTo>
                </a:path>
              </a:pathLst>
            </a:custGeom>
            <a:noFill/>
            <a:ln w="2200" cap="rnd">
              <a:solidFill>
                <a:srgbClr val="6CC9E5"/>
              </a:solidFill>
              <a:round/>
            </a:ln>
          </p:spPr>
        </p:sp>
        <p:sp>
          <p:nvSpPr>
            <p:cNvPr id="623" name="MMConnector"/>
            <p:cNvSpPr/>
            <p:nvPr/>
          </p:nvSpPr>
          <p:spPr>
            <a:xfrm>
              <a:off x="4084020" y="5798943"/>
              <a:ext cx="30602" cy="19938"/>
            </a:xfrm>
            <a:custGeom>
              <a:avLst/>
              <a:gdLst/>
              <a:pathLst>
                <a:path w="30602" fill="none" h="19938">
                  <a:moveTo>
                    <a:pt x="-15301" y="9969"/>
                  </a:moveTo>
                  <a:cubicBezTo>
                    <a:pt x="-737" y="9969"/>
                    <a:pt x="699" y="-9969"/>
                    <a:pt x="15301" y="-9969"/>
                  </a:cubicBezTo>
                </a:path>
              </a:pathLst>
            </a:custGeom>
            <a:noFill/>
            <a:ln w="2200" cap="rnd">
              <a:solidFill>
                <a:srgbClr val="6CC9E5"/>
              </a:solidFill>
              <a:round/>
            </a:ln>
          </p:spPr>
        </p:sp>
        <p:sp>
          <p:nvSpPr>
            <p:cNvPr id="625" name="MMConnector"/>
            <p:cNvSpPr/>
            <p:nvPr/>
          </p:nvSpPr>
          <p:spPr>
            <a:xfrm>
              <a:off x="4306022" y="5747415"/>
              <a:ext cx="30602" cy="83119"/>
            </a:xfrm>
            <a:custGeom>
              <a:avLst/>
              <a:gdLst/>
              <a:pathLst>
                <a:path w="30602" fill="none" h="83119">
                  <a:moveTo>
                    <a:pt x="-15301" y="41559"/>
                  </a:moveTo>
                  <a:cubicBezTo>
                    <a:pt x="4978" y="41559"/>
                    <a:pt x="-12636" y="-41559"/>
                    <a:pt x="15301" y="-41559"/>
                  </a:cubicBezTo>
                </a:path>
              </a:pathLst>
            </a:custGeom>
            <a:noFill/>
            <a:ln w="2200" cap="rnd">
              <a:solidFill>
                <a:srgbClr val="6CC9E5"/>
              </a:solidFill>
              <a:round/>
            </a:ln>
          </p:spPr>
        </p:sp>
        <p:sp>
          <p:nvSpPr>
            <p:cNvPr id="628" name="MMConnector"/>
            <p:cNvSpPr/>
            <p:nvPr/>
          </p:nvSpPr>
          <p:spPr>
            <a:xfrm>
              <a:off x="4926224" y="5685918"/>
              <a:ext cx="30602" cy="39875"/>
            </a:xfrm>
            <a:custGeom>
              <a:avLst/>
              <a:gdLst/>
              <a:pathLst>
                <a:path w="30602" fill="none" h="39875">
                  <a:moveTo>
                    <a:pt x="-15301" y="19938"/>
                  </a:moveTo>
                  <a:cubicBezTo>
                    <a:pt x="1435" y="19938"/>
                    <a:pt x="-4369" y="-19937"/>
                    <a:pt x="15301" y="-19937"/>
                  </a:cubicBezTo>
                </a:path>
              </a:pathLst>
            </a:custGeom>
            <a:noFill/>
            <a:ln w="2200" cap="rnd">
              <a:solidFill>
                <a:srgbClr val="6CC9E5"/>
              </a:solidFill>
              <a:round/>
            </a:ln>
          </p:spPr>
        </p:sp>
        <p:sp>
          <p:nvSpPr>
            <p:cNvPr id="630" name="MMConnector"/>
            <p:cNvSpPr/>
            <p:nvPr/>
          </p:nvSpPr>
          <p:spPr>
            <a:xfrm>
              <a:off x="4926224" y="5701455"/>
              <a:ext cx="30602" cy="8800"/>
            </a:xfrm>
            <a:custGeom>
              <a:avLst/>
              <a:gdLst/>
              <a:pathLst>
                <a:path w="30602" fill="none" h="8800">
                  <a:moveTo>
                    <a:pt x="-15301" y="4400"/>
                  </a:moveTo>
                  <a:cubicBezTo>
                    <a:pt x="-2026" y="4400"/>
                    <a:pt x="3707" y="-4400"/>
                    <a:pt x="15301" y="-4400"/>
                  </a:cubicBezTo>
                </a:path>
              </a:pathLst>
            </a:custGeom>
            <a:noFill/>
            <a:ln w="2200" cap="rnd">
              <a:solidFill>
                <a:srgbClr val="6CC9E5"/>
              </a:solidFill>
              <a:round/>
            </a:ln>
          </p:spPr>
        </p:sp>
        <p:sp>
          <p:nvSpPr>
            <p:cNvPr id="632" name="MMConnector"/>
            <p:cNvSpPr/>
            <p:nvPr/>
          </p:nvSpPr>
          <p:spPr>
            <a:xfrm>
              <a:off x="4926224" y="5725793"/>
              <a:ext cx="30602" cy="39875"/>
            </a:xfrm>
            <a:custGeom>
              <a:avLst/>
              <a:gdLst/>
              <a:pathLst>
                <a:path w="30602" fill="none" h="39875">
                  <a:moveTo>
                    <a:pt x="-15301" y="-19937"/>
                  </a:moveTo>
                  <a:cubicBezTo>
                    <a:pt x="1435" y="-19937"/>
                    <a:pt x="-4369" y="19938"/>
                    <a:pt x="15301" y="19938"/>
                  </a:cubicBezTo>
                </a:path>
              </a:pathLst>
            </a:custGeom>
            <a:noFill/>
            <a:ln w="2200" cap="rnd">
              <a:solidFill>
                <a:srgbClr val="6CC9E5"/>
              </a:solidFill>
              <a:round/>
            </a:ln>
          </p:spPr>
        </p:sp>
        <p:sp>
          <p:nvSpPr>
            <p:cNvPr id="634" name="MMConnector"/>
            <p:cNvSpPr/>
            <p:nvPr/>
          </p:nvSpPr>
          <p:spPr>
            <a:xfrm>
              <a:off x="4306022" y="5790659"/>
              <a:ext cx="30602" cy="3369"/>
            </a:xfrm>
            <a:custGeom>
              <a:avLst/>
              <a:gdLst/>
              <a:pathLst>
                <a:path w="30602" fill="none" h="3369">
                  <a:moveTo>
                    <a:pt x="-15301" y="-1684"/>
                  </a:moveTo>
                  <a:cubicBezTo>
                    <a:pt x="-2663" y="-1684"/>
                    <a:pt x="5195" y="1684"/>
                    <a:pt x="15301" y="1684"/>
                  </a:cubicBezTo>
                </a:path>
              </a:pathLst>
            </a:custGeom>
            <a:noFill/>
            <a:ln w="2200" cap="rnd">
              <a:solidFill>
                <a:srgbClr val="6CC9E5"/>
              </a:solidFill>
              <a:round/>
            </a:ln>
          </p:spPr>
        </p:sp>
        <p:sp>
          <p:nvSpPr>
            <p:cNvPr id="636" name="MMConnector"/>
            <p:cNvSpPr/>
            <p:nvPr/>
          </p:nvSpPr>
          <p:spPr>
            <a:xfrm>
              <a:off x="4443324" y="5784574"/>
              <a:ext cx="30602" cy="15538"/>
            </a:xfrm>
            <a:custGeom>
              <a:avLst/>
              <a:gdLst/>
              <a:pathLst>
                <a:path w="30602" fill="none" h="15538">
                  <a:moveTo>
                    <a:pt x="-15301" y="7769"/>
                  </a:moveTo>
                  <a:cubicBezTo>
                    <a:pt x="-1242" y="7769"/>
                    <a:pt x="1878" y="-7769"/>
                    <a:pt x="15301" y="-7769"/>
                  </a:cubicBezTo>
                </a:path>
              </a:pathLst>
            </a:custGeom>
            <a:noFill/>
            <a:ln w="2200" cap="rnd">
              <a:solidFill>
                <a:srgbClr val="6CC9E5"/>
              </a:solidFill>
              <a:round/>
            </a:ln>
          </p:spPr>
        </p:sp>
        <p:sp>
          <p:nvSpPr>
            <p:cNvPr id="638" name="MMConnector"/>
            <p:cNvSpPr/>
            <p:nvPr/>
          </p:nvSpPr>
          <p:spPr>
            <a:xfrm>
              <a:off x="4443324" y="5800112"/>
              <a:ext cx="30602" cy="15538"/>
            </a:xfrm>
            <a:custGeom>
              <a:avLst/>
              <a:gdLst/>
              <a:pathLst>
                <a:path w="30602" fill="none" h="15538">
                  <a:moveTo>
                    <a:pt x="-15301" y="-7769"/>
                  </a:moveTo>
                  <a:cubicBezTo>
                    <a:pt x="-1242" y="-7769"/>
                    <a:pt x="1878" y="7769"/>
                    <a:pt x="15301" y="7769"/>
                  </a:cubicBezTo>
                </a:path>
              </a:pathLst>
            </a:custGeom>
            <a:noFill/>
            <a:ln w="2200" cap="rnd">
              <a:solidFill>
                <a:srgbClr val="6CC9E5"/>
              </a:solidFill>
              <a:round/>
            </a:ln>
          </p:spPr>
        </p:sp>
        <p:sp>
          <p:nvSpPr>
            <p:cNvPr id="640" name="MMConnector"/>
            <p:cNvSpPr/>
            <p:nvPr/>
          </p:nvSpPr>
          <p:spPr>
            <a:xfrm>
              <a:off x="4306022" y="5830534"/>
              <a:ext cx="30602" cy="83119"/>
            </a:xfrm>
            <a:custGeom>
              <a:avLst/>
              <a:gdLst/>
              <a:pathLst>
                <a:path w="30602" fill="none" h="83119">
                  <a:moveTo>
                    <a:pt x="-15301" y="-41559"/>
                  </a:moveTo>
                  <a:cubicBezTo>
                    <a:pt x="4978" y="-41559"/>
                    <a:pt x="-12636" y="41559"/>
                    <a:pt x="15301" y="41559"/>
                  </a:cubicBezTo>
                </a:path>
              </a:pathLst>
            </a:custGeom>
            <a:noFill/>
            <a:ln w="2200" cap="rnd">
              <a:solidFill>
                <a:srgbClr val="6CC9E5"/>
              </a:solidFill>
              <a:round/>
            </a:ln>
          </p:spPr>
        </p:sp>
        <p:sp>
          <p:nvSpPr>
            <p:cNvPr id="642" name="MMConnector"/>
            <p:cNvSpPr/>
            <p:nvPr/>
          </p:nvSpPr>
          <p:spPr>
            <a:xfrm>
              <a:off x="4420224" y="5864324"/>
              <a:ext cx="30602" cy="15538"/>
            </a:xfrm>
            <a:custGeom>
              <a:avLst/>
              <a:gdLst/>
              <a:pathLst>
                <a:path w="30602" fill="none" h="15538">
                  <a:moveTo>
                    <a:pt x="-15301" y="7769"/>
                  </a:moveTo>
                  <a:cubicBezTo>
                    <a:pt x="-1242" y="7769"/>
                    <a:pt x="1878" y="-7769"/>
                    <a:pt x="15301" y="-7769"/>
                  </a:cubicBezTo>
                </a:path>
              </a:pathLst>
            </a:custGeom>
            <a:noFill/>
            <a:ln w="2200" cap="rnd">
              <a:solidFill>
                <a:srgbClr val="6CC9E5"/>
              </a:solidFill>
              <a:round/>
            </a:ln>
          </p:spPr>
        </p:sp>
        <p:sp>
          <p:nvSpPr>
            <p:cNvPr id="644" name="MMConnector"/>
            <p:cNvSpPr/>
            <p:nvPr/>
          </p:nvSpPr>
          <p:spPr>
            <a:xfrm>
              <a:off x="4420224" y="5879862"/>
              <a:ext cx="30602" cy="15538"/>
            </a:xfrm>
            <a:custGeom>
              <a:avLst/>
              <a:gdLst/>
              <a:pathLst>
                <a:path w="30602" fill="none" h="15538">
                  <a:moveTo>
                    <a:pt x="-15301" y="-7769"/>
                  </a:moveTo>
                  <a:cubicBezTo>
                    <a:pt x="-1242" y="-7769"/>
                    <a:pt x="1878" y="7769"/>
                    <a:pt x="15301" y="7769"/>
                  </a:cubicBezTo>
                </a:path>
              </a:pathLst>
            </a:custGeom>
            <a:noFill/>
            <a:ln w="2200" cap="rnd">
              <a:solidFill>
                <a:srgbClr val="6CC9E5"/>
              </a:solidFill>
              <a:round/>
            </a:ln>
          </p:spPr>
        </p:sp>
        <p:sp>
          <p:nvSpPr>
            <p:cNvPr id="646" name="MMConnector"/>
            <p:cNvSpPr/>
            <p:nvPr/>
          </p:nvSpPr>
          <p:spPr>
            <a:xfrm>
              <a:off x="4084020" y="5911452"/>
              <a:ext cx="30602" cy="205081"/>
            </a:xfrm>
            <a:custGeom>
              <a:avLst/>
              <a:gdLst/>
              <a:pathLst>
                <a:path w="30602" fill="none" h="205081">
                  <a:moveTo>
                    <a:pt x="-15301" y="-102541"/>
                  </a:moveTo>
                  <a:cubicBezTo>
                    <a:pt x="6120" y="-102541"/>
                    <a:pt x="-15301" y="102541"/>
                    <a:pt x="15301" y="102541"/>
                  </a:cubicBezTo>
                </a:path>
              </a:pathLst>
            </a:custGeom>
            <a:noFill/>
            <a:ln w="2200" cap="rnd">
              <a:solidFill>
                <a:srgbClr val="6CC9E5"/>
              </a:solidFill>
              <a:round/>
            </a:ln>
          </p:spPr>
        </p:sp>
        <p:sp>
          <p:nvSpPr>
            <p:cNvPr id="649" name="MMConnector"/>
            <p:cNvSpPr/>
            <p:nvPr/>
          </p:nvSpPr>
          <p:spPr>
            <a:xfrm>
              <a:off x="4704222" y="5975149"/>
              <a:ext cx="30602" cy="77688"/>
            </a:xfrm>
            <a:custGeom>
              <a:avLst/>
              <a:gdLst/>
              <a:pathLst>
                <a:path w="30602" fill="none" h="77688">
                  <a:moveTo>
                    <a:pt x="-15301" y="38844"/>
                  </a:moveTo>
                  <a:cubicBezTo>
                    <a:pt x="4650" y="38844"/>
                    <a:pt x="-11869" y="-38844"/>
                    <a:pt x="15301" y="-38844"/>
                  </a:cubicBezTo>
                </a:path>
              </a:pathLst>
            </a:custGeom>
            <a:noFill/>
            <a:ln w="2200" cap="rnd">
              <a:solidFill>
                <a:srgbClr val="6CC9E5"/>
              </a:solidFill>
              <a:round/>
            </a:ln>
          </p:spPr>
        </p:sp>
        <p:sp>
          <p:nvSpPr>
            <p:cNvPr id="651" name="MMConnector"/>
            <p:cNvSpPr/>
            <p:nvPr/>
          </p:nvSpPr>
          <p:spPr>
            <a:xfrm>
              <a:off x="4704222" y="5990687"/>
              <a:ext cx="30602" cy="46613"/>
            </a:xfrm>
            <a:custGeom>
              <a:avLst/>
              <a:gdLst/>
              <a:pathLst>
                <a:path w="30602" fill="none" h="46613">
                  <a:moveTo>
                    <a:pt x="-15301" y="23306"/>
                  </a:moveTo>
                  <a:cubicBezTo>
                    <a:pt x="2110" y="23306"/>
                    <a:pt x="-5942" y="-23306"/>
                    <a:pt x="15301" y="-23306"/>
                  </a:cubicBezTo>
                </a:path>
              </a:pathLst>
            </a:custGeom>
            <a:noFill/>
            <a:ln w="2200" cap="rnd">
              <a:solidFill>
                <a:srgbClr val="6CC9E5"/>
              </a:solidFill>
              <a:round/>
            </a:ln>
          </p:spPr>
        </p:sp>
        <p:sp>
          <p:nvSpPr>
            <p:cNvPr id="653" name="MMConnector"/>
            <p:cNvSpPr/>
            <p:nvPr/>
          </p:nvSpPr>
          <p:spPr>
            <a:xfrm>
              <a:off x="4704222" y="6006224"/>
              <a:ext cx="30602" cy="15538"/>
            </a:xfrm>
            <a:custGeom>
              <a:avLst/>
              <a:gdLst/>
              <a:pathLst>
                <a:path w="30602" fill="none" h="15538">
                  <a:moveTo>
                    <a:pt x="-15301" y="7769"/>
                  </a:moveTo>
                  <a:cubicBezTo>
                    <a:pt x="-1242" y="7769"/>
                    <a:pt x="1878" y="-7769"/>
                    <a:pt x="15301" y="-7769"/>
                  </a:cubicBezTo>
                </a:path>
              </a:pathLst>
            </a:custGeom>
            <a:noFill/>
            <a:ln w="2200" cap="rnd">
              <a:solidFill>
                <a:srgbClr val="6CC9E5"/>
              </a:solidFill>
              <a:round/>
            </a:ln>
          </p:spPr>
        </p:sp>
        <p:sp>
          <p:nvSpPr>
            <p:cNvPr id="655" name="MMConnector"/>
            <p:cNvSpPr/>
            <p:nvPr/>
          </p:nvSpPr>
          <p:spPr>
            <a:xfrm>
              <a:off x="4704222" y="6021762"/>
              <a:ext cx="30602" cy="15538"/>
            </a:xfrm>
            <a:custGeom>
              <a:avLst/>
              <a:gdLst/>
              <a:pathLst>
                <a:path w="30602" fill="none" h="15538">
                  <a:moveTo>
                    <a:pt x="-15301" y="-7769"/>
                  </a:moveTo>
                  <a:cubicBezTo>
                    <a:pt x="-1242" y="-7769"/>
                    <a:pt x="1878" y="7769"/>
                    <a:pt x="15301" y="7769"/>
                  </a:cubicBezTo>
                </a:path>
              </a:pathLst>
            </a:custGeom>
            <a:noFill/>
            <a:ln w="2200" cap="rnd">
              <a:solidFill>
                <a:srgbClr val="6CC9E5"/>
              </a:solidFill>
              <a:round/>
            </a:ln>
          </p:spPr>
        </p:sp>
        <p:sp>
          <p:nvSpPr>
            <p:cNvPr id="657" name="MMConnector"/>
            <p:cNvSpPr/>
            <p:nvPr/>
          </p:nvSpPr>
          <p:spPr>
            <a:xfrm>
              <a:off x="4704222" y="6037299"/>
              <a:ext cx="30602" cy="46613"/>
            </a:xfrm>
            <a:custGeom>
              <a:avLst/>
              <a:gdLst/>
              <a:pathLst>
                <a:path w="30602" fill="none" h="46613">
                  <a:moveTo>
                    <a:pt x="-15301" y="-23306"/>
                  </a:moveTo>
                  <a:cubicBezTo>
                    <a:pt x="2110" y="-23306"/>
                    <a:pt x="-5942" y="23306"/>
                    <a:pt x="15301" y="23306"/>
                  </a:cubicBezTo>
                </a:path>
              </a:pathLst>
            </a:custGeom>
            <a:noFill/>
            <a:ln w="2200" cap="rnd">
              <a:solidFill>
                <a:srgbClr val="6CC9E5"/>
              </a:solidFill>
              <a:round/>
            </a:ln>
          </p:spPr>
        </p:sp>
        <p:sp>
          <p:nvSpPr>
            <p:cNvPr id="659" name="MMConnector"/>
            <p:cNvSpPr/>
            <p:nvPr/>
          </p:nvSpPr>
          <p:spPr>
            <a:xfrm>
              <a:off x="4704222" y="6052837"/>
              <a:ext cx="30602" cy="77688"/>
            </a:xfrm>
            <a:custGeom>
              <a:avLst/>
              <a:gdLst/>
              <a:pathLst>
                <a:path w="30602" fill="none" h="77688">
                  <a:moveTo>
                    <a:pt x="-15301" y="-38844"/>
                  </a:moveTo>
                  <a:cubicBezTo>
                    <a:pt x="4650" y="-38844"/>
                    <a:pt x="-11869" y="38844"/>
                    <a:pt x="15301" y="38844"/>
                  </a:cubicBezTo>
                </a:path>
              </a:pathLst>
            </a:custGeom>
            <a:noFill/>
            <a:ln w="2200" cap="rnd">
              <a:solidFill>
                <a:srgbClr val="6CC9E5"/>
              </a:solidFill>
              <a:round/>
            </a:ln>
          </p:spPr>
        </p:sp>
        <p:sp>
          <p:nvSpPr>
            <p:cNvPr id="661" name="MMConnector"/>
            <p:cNvSpPr/>
            <p:nvPr/>
          </p:nvSpPr>
          <p:spPr>
            <a:xfrm>
              <a:off x="3648376" y="5256106"/>
              <a:ext cx="355858" cy="2603537"/>
            </a:xfrm>
            <a:custGeom>
              <a:avLst/>
              <a:gdLst/>
              <a:pathLst>
                <a:path w="355858" h="2603537">
                  <a:moveTo>
                    <a:pt x="-91140" y="-973581"/>
                  </a:moveTo>
                  <a:cubicBezTo>
                    <a:pt x="-75242" y="-869909"/>
                    <a:pt x="-71444" y="-764104"/>
                    <a:pt x="-67275" y="-658685"/>
                  </a:cubicBezTo>
                  <a:cubicBezTo>
                    <a:pt x="-63106" y="-553266"/>
                    <a:pt x="-58565" y="-448232"/>
                    <a:pt x="-55087" y="-343182"/>
                  </a:cubicBezTo>
                  <a:cubicBezTo>
                    <a:pt x="-51609" y="-238132"/>
                    <a:pt x="-49194" y="-133066"/>
                    <a:pt x="-46389" y="-27596"/>
                  </a:cubicBezTo>
                  <a:cubicBezTo>
                    <a:pt x="-43585" y="77875"/>
                    <a:pt x="-40391" y="183750"/>
                    <a:pt x="-36557" y="287933"/>
                  </a:cubicBezTo>
                  <a:cubicBezTo>
                    <a:pt x="-32722" y="392117"/>
                    <a:pt x="-28247" y="494610"/>
                    <a:pt x="-20859" y="603195"/>
                  </a:cubicBezTo>
                  <a:cubicBezTo>
                    <a:pt x="-13471" y="711780"/>
                    <a:pt x="-3170" y="826458"/>
                    <a:pt x="9028" y="917344"/>
                  </a:cubicBezTo>
                  <a:cubicBezTo>
                    <a:pt x="21225" y="1008231"/>
                    <a:pt x="35320" y="1075326"/>
                    <a:pt x="47284" y="1121465"/>
                  </a:cubicBezTo>
                  <a:cubicBezTo>
                    <a:pt x="59249" y="1167605"/>
                    <a:pt x="69085" y="1192787"/>
                    <a:pt x="75704" y="1209220"/>
                  </a:cubicBezTo>
                  <a:cubicBezTo>
                    <a:pt x="82323" y="1225654"/>
                    <a:pt x="85725" y="1233338"/>
                    <a:pt x="91751" y="1244129"/>
                  </a:cubicBezTo>
                  <a:cubicBezTo>
                    <a:pt x="97776" y="1254921"/>
                    <a:pt x="106425" y="1268819"/>
                    <a:pt x="111874" y="1276789"/>
                  </a:cubicBezTo>
                  <a:cubicBezTo>
                    <a:pt x="117324" y="1284758"/>
                    <a:pt x="119575" y="1286799"/>
                    <a:pt x="121488" y="1288746"/>
                  </a:cubicBezTo>
                  <a:cubicBezTo>
                    <a:pt x="123401" y="1290694"/>
                    <a:pt x="124977" y="1292548"/>
                    <a:pt x="126705" y="1294366"/>
                  </a:cubicBezTo>
                  <a:cubicBezTo>
                    <a:pt x="128433" y="1296184"/>
                    <a:pt x="130315" y="1297967"/>
                    <a:pt x="132221" y="1299687"/>
                  </a:cubicBezTo>
                  <a:cubicBezTo>
                    <a:pt x="134127" y="1301407"/>
                    <a:pt x="136058" y="1303065"/>
                    <a:pt x="138051" y="1304654"/>
                  </a:cubicBezTo>
                  <a:cubicBezTo>
                    <a:pt x="140044" y="1306244"/>
                    <a:pt x="142099" y="1307765"/>
                    <a:pt x="144207" y="1309205"/>
                  </a:cubicBezTo>
                  <a:cubicBezTo>
                    <a:pt x="146314" y="1310645"/>
                    <a:pt x="148474" y="1312003"/>
                    <a:pt x="150689" y="1313268"/>
                  </a:cubicBezTo>
                  <a:cubicBezTo>
                    <a:pt x="152904" y="1314533"/>
                    <a:pt x="155174" y="1315705"/>
                    <a:pt x="157486" y="1316770"/>
                  </a:cubicBezTo>
                  <a:cubicBezTo>
                    <a:pt x="159799" y="1317836"/>
                    <a:pt x="162153" y="1318796"/>
                    <a:pt x="164570" y="1319641"/>
                  </a:cubicBezTo>
                  <a:cubicBezTo>
                    <a:pt x="166987" y="1320485"/>
                    <a:pt x="169466" y="1321214"/>
                    <a:pt x="171894" y="1321819"/>
                  </a:cubicBezTo>
                  <a:cubicBezTo>
                    <a:pt x="174323" y="1322425"/>
                    <a:pt x="176700" y="1322907"/>
                    <a:pt x="179397" y="1323266"/>
                  </a:cubicBezTo>
                  <a:cubicBezTo>
                    <a:pt x="182095" y="1323624"/>
                    <a:pt x="185113" y="1323859"/>
                    <a:pt x="187008" y="1323968"/>
                  </a:cubicBezTo>
                  <a:cubicBezTo>
                    <a:pt x="188902" y="1324077"/>
                    <a:pt x="189673" y="1324060"/>
                    <a:pt x="190443" y="1324043"/>
                  </a:cubicBezTo>
                  <a:cubicBezTo>
                    <a:pt x="190839" y="1324035"/>
                    <a:pt x="191103" y="1324291"/>
                    <a:pt x="191103" y="1324593"/>
                  </a:cubicBezTo>
                  <a:cubicBezTo>
                    <a:pt x="191103" y="1324896"/>
                    <a:pt x="190839" y="1325134"/>
                    <a:pt x="190443" y="1325143"/>
                  </a:cubicBezTo>
                  <a:cubicBezTo>
                    <a:pt x="189662" y="1325161"/>
                    <a:pt x="188882" y="1325180"/>
                    <a:pt x="186961" y="1325072"/>
                  </a:cubicBezTo>
                  <a:cubicBezTo>
                    <a:pt x="185040" y="1324965"/>
                    <a:pt x="181978" y="1324732"/>
                    <a:pt x="179241" y="1324373"/>
                  </a:cubicBezTo>
                  <a:cubicBezTo>
                    <a:pt x="176504" y="1324014"/>
                    <a:pt x="174091" y="1323528"/>
                    <a:pt x="171627" y="1322918"/>
                  </a:cubicBezTo>
                  <a:cubicBezTo>
                    <a:pt x="169162" y="1322307"/>
                    <a:pt x="166645" y="1321572"/>
                    <a:pt x="164192" y="1320720"/>
                  </a:cubicBezTo>
                  <a:cubicBezTo>
                    <a:pt x="161739" y="1319868"/>
                    <a:pt x="159350" y="1318898"/>
                    <a:pt x="157004" y="1317821"/>
                  </a:cubicBezTo>
                  <a:cubicBezTo>
                    <a:pt x="154658" y="1316744"/>
                    <a:pt x="152356" y="1315561"/>
                    <a:pt x="150110" y="1314283"/>
                  </a:cubicBezTo>
                  <a:cubicBezTo>
                    <a:pt x="147865" y="1313006"/>
                    <a:pt x="145676" y="1311634"/>
                    <a:pt x="143541" y="1310181"/>
                  </a:cubicBezTo>
                  <a:cubicBezTo>
                    <a:pt x="141406" y="1308727"/>
                    <a:pt x="139325" y="1307192"/>
                    <a:pt x="137308" y="1305589"/>
                  </a:cubicBezTo>
                  <a:cubicBezTo>
                    <a:pt x="135291" y="1303986"/>
                    <a:pt x="133337" y="1302314"/>
                    <a:pt x="131410" y="1300581"/>
                  </a:cubicBezTo>
                  <a:cubicBezTo>
                    <a:pt x="129482" y="1298847"/>
                    <a:pt x="127581" y="1297050"/>
                    <a:pt x="125835" y="1295220"/>
                  </a:cubicBezTo>
                  <a:cubicBezTo>
                    <a:pt x="124088" y="1293389"/>
                    <a:pt x="122498" y="1291523"/>
                    <a:pt x="120565" y="1289562"/>
                  </a:cubicBezTo>
                  <a:cubicBezTo>
                    <a:pt x="118632" y="1287600"/>
                    <a:pt x="116358" y="1285542"/>
                    <a:pt x="110863" y="1277535"/>
                  </a:cubicBezTo>
                  <a:cubicBezTo>
                    <a:pt x="105368" y="1269528"/>
                    <a:pt x="96652" y="1255572"/>
                    <a:pt x="90582" y="1244743"/>
                  </a:cubicBezTo>
                  <a:cubicBezTo>
                    <a:pt x="84511" y="1233913"/>
                    <a:pt x="81086" y="1226210"/>
                    <a:pt x="74422" y="1209742"/>
                  </a:cubicBezTo>
                  <a:cubicBezTo>
                    <a:pt x="67759" y="1193275"/>
                    <a:pt x="57859" y="1168043"/>
                    <a:pt x="45800" y="1121856"/>
                  </a:cubicBezTo>
                  <a:cubicBezTo>
                    <a:pt x="33741" y="1075668"/>
                    <a:pt x="19524" y="1008524"/>
                    <a:pt x="7169" y="917598"/>
                  </a:cubicBezTo>
                  <a:cubicBezTo>
                    <a:pt x="-5186" y="826672"/>
                    <a:pt x="-15679" y="711963"/>
                    <a:pt x="-23248" y="603355"/>
                  </a:cubicBezTo>
                  <a:cubicBezTo>
                    <a:pt x="-30816" y="494747"/>
                    <a:pt x="-35461" y="392238"/>
                    <a:pt x="-39466" y="288045"/>
                  </a:cubicBezTo>
                  <a:cubicBezTo>
                    <a:pt x="-43471" y="183852"/>
                    <a:pt x="-46837" y="77974"/>
                    <a:pt x="-49817" y="-27500"/>
                  </a:cubicBezTo>
                  <a:cubicBezTo>
                    <a:pt x="-52796" y="-132974"/>
                    <a:pt x="-55389" y="-238044"/>
                    <a:pt x="-59032" y="-343059"/>
                  </a:cubicBezTo>
                  <a:cubicBezTo>
                    <a:pt x="-62675" y="-448074"/>
                    <a:pt x="-67368" y="-553034"/>
                    <a:pt x="-71734" y="-658455"/>
                  </a:cubicBezTo>
                  <a:cubicBezTo>
                    <a:pt x="-76099" y="-763876"/>
                    <a:pt x="-80136" y="-869757"/>
                    <a:pt x="-96091" y="-973019"/>
                  </a:cubicBezTo>
                  <a:cubicBezTo>
                    <a:pt x="-112046" y="-1076280"/>
                    <a:pt x="-139919" y="-1176920"/>
                    <a:pt x="-167792" y="-1277561"/>
                  </a:cubicBezTo>
                  <a:cubicBezTo>
                    <a:pt x="-168320" y="-1279469"/>
                    <a:pt x="-168382" y="-1281035"/>
                    <a:pt x="-167074" y="-1281796"/>
                  </a:cubicBezTo>
                  <a:cubicBezTo>
                    <a:pt x="-165767" y="-1282556"/>
                    <a:pt x="-163564" y="-1282235"/>
                    <a:pt x="-163038" y="-1280326"/>
                  </a:cubicBezTo>
                  <a:cubicBezTo>
                    <a:pt x="-135038" y="-1178789"/>
                    <a:pt x="-107039" y="-1077252"/>
                    <a:pt x="-91140" y="-973581"/>
                  </a:cubicBezTo>
                  <a:close/>
                </a:path>
              </a:pathLst>
            </a:custGeom>
            <a:solidFill>
              <a:srgbClr val="80CF70"/>
            </a:solidFill>
            <a:ln w="1100" cap="rnd">
              <a:solidFill>
                <a:srgbClr val="80CF70"/>
              </a:solidFill>
              <a:round/>
            </a:ln>
          </p:spPr>
        </p:sp>
        <p:sp>
          <p:nvSpPr>
            <p:cNvPr id="663" name="MMConnector"/>
            <p:cNvSpPr/>
            <p:nvPr/>
          </p:nvSpPr>
          <p:spPr>
            <a:xfrm>
              <a:off x="3996020" y="6391671"/>
              <a:ext cx="30602" cy="378056"/>
            </a:xfrm>
            <a:custGeom>
              <a:avLst/>
              <a:gdLst/>
              <a:pathLst>
                <a:path w="30602" fill="none" h="378056">
                  <a:moveTo>
                    <a:pt x="-15301" y="189028"/>
                  </a:moveTo>
                  <a:cubicBezTo>
                    <a:pt x="6120" y="189028"/>
                    <a:pt x="-15301" y="-189028"/>
                    <a:pt x="15301" y="-189028"/>
                  </a:cubicBezTo>
                </a:path>
              </a:pathLst>
            </a:custGeom>
            <a:noFill/>
            <a:ln w="2200" cap="rnd">
              <a:solidFill>
                <a:srgbClr val="80CF70"/>
              </a:solidFill>
              <a:round/>
            </a:ln>
          </p:spPr>
        </p:sp>
        <p:sp>
          <p:nvSpPr>
            <p:cNvPr id="665" name="MMConnector"/>
            <p:cNvSpPr/>
            <p:nvPr/>
          </p:nvSpPr>
          <p:spPr>
            <a:xfrm>
              <a:off x="4273022" y="6186074"/>
              <a:ext cx="30602" cy="33138"/>
            </a:xfrm>
            <a:custGeom>
              <a:avLst/>
              <a:gdLst/>
              <a:pathLst>
                <a:path w="30602" fill="none" h="33138">
                  <a:moveTo>
                    <a:pt x="-15301" y="16569"/>
                  </a:moveTo>
                  <a:cubicBezTo>
                    <a:pt x="727" y="16569"/>
                    <a:pt x="-2717" y="-16569"/>
                    <a:pt x="15301" y="-16569"/>
                  </a:cubicBezTo>
                </a:path>
              </a:pathLst>
            </a:custGeom>
            <a:noFill/>
            <a:ln w="2200" cap="rnd">
              <a:solidFill>
                <a:srgbClr val="80CF70"/>
              </a:solidFill>
              <a:round/>
            </a:ln>
          </p:spPr>
        </p:sp>
        <p:sp>
          <p:nvSpPr>
            <p:cNvPr id="667" name="MMConnector"/>
            <p:cNvSpPr/>
            <p:nvPr/>
          </p:nvSpPr>
          <p:spPr>
            <a:xfrm>
              <a:off x="4273022" y="6219212"/>
              <a:ext cx="30602" cy="33138"/>
            </a:xfrm>
            <a:custGeom>
              <a:avLst/>
              <a:gdLst/>
              <a:pathLst>
                <a:path w="30602" fill="none" h="33138">
                  <a:moveTo>
                    <a:pt x="-15301" y="-16569"/>
                  </a:moveTo>
                  <a:cubicBezTo>
                    <a:pt x="727" y="-16569"/>
                    <a:pt x="-2717" y="16569"/>
                    <a:pt x="15301" y="16569"/>
                  </a:cubicBezTo>
                </a:path>
              </a:pathLst>
            </a:custGeom>
            <a:noFill/>
            <a:ln w="2200" cap="rnd">
              <a:solidFill>
                <a:srgbClr val="80CF70"/>
              </a:solidFill>
              <a:round/>
            </a:ln>
          </p:spPr>
        </p:sp>
        <p:sp>
          <p:nvSpPr>
            <p:cNvPr id="669" name="MMConnector"/>
            <p:cNvSpPr/>
            <p:nvPr/>
          </p:nvSpPr>
          <p:spPr>
            <a:xfrm>
              <a:off x="3996020" y="6431546"/>
              <a:ext cx="30602" cy="298306"/>
            </a:xfrm>
            <a:custGeom>
              <a:avLst/>
              <a:gdLst/>
              <a:pathLst>
                <a:path w="30602" fill="none" h="298306">
                  <a:moveTo>
                    <a:pt x="-15301" y="149153"/>
                  </a:moveTo>
                  <a:cubicBezTo>
                    <a:pt x="6120" y="149153"/>
                    <a:pt x="-15301" y="-149153"/>
                    <a:pt x="15301" y="-149153"/>
                  </a:cubicBezTo>
                </a:path>
              </a:pathLst>
            </a:custGeom>
            <a:noFill/>
            <a:ln w="2200" cap="rnd">
              <a:solidFill>
                <a:srgbClr val="80CF70"/>
              </a:solidFill>
              <a:round/>
            </a:ln>
          </p:spPr>
        </p:sp>
        <p:sp>
          <p:nvSpPr>
            <p:cNvPr id="671" name="MMConnector"/>
            <p:cNvSpPr/>
            <p:nvPr/>
          </p:nvSpPr>
          <p:spPr>
            <a:xfrm>
              <a:off x="4277422" y="6274624"/>
              <a:ext cx="30602" cy="15538"/>
            </a:xfrm>
            <a:custGeom>
              <a:avLst/>
              <a:gdLst/>
              <a:pathLst>
                <a:path w="30602" fill="none" h="15538">
                  <a:moveTo>
                    <a:pt x="-15301" y="7769"/>
                  </a:moveTo>
                  <a:cubicBezTo>
                    <a:pt x="-1242" y="7769"/>
                    <a:pt x="1878" y="-7769"/>
                    <a:pt x="15301" y="-7769"/>
                  </a:cubicBezTo>
                </a:path>
              </a:pathLst>
            </a:custGeom>
            <a:noFill/>
            <a:ln w="2200" cap="rnd">
              <a:solidFill>
                <a:srgbClr val="80CF70"/>
              </a:solidFill>
              <a:round/>
            </a:ln>
          </p:spPr>
        </p:sp>
        <p:sp>
          <p:nvSpPr>
            <p:cNvPr id="673" name="MMConnector"/>
            <p:cNvSpPr/>
            <p:nvPr/>
          </p:nvSpPr>
          <p:spPr>
            <a:xfrm>
              <a:off x="4277422" y="6290162"/>
              <a:ext cx="30602" cy="15538"/>
            </a:xfrm>
            <a:custGeom>
              <a:avLst/>
              <a:gdLst/>
              <a:pathLst>
                <a:path w="30602" fill="none" h="15538">
                  <a:moveTo>
                    <a:pt x="-15301" y="-7769"/>
                  </a:moveTo>
                  <a:cubicBezTo>
                    <a:pt x="-1242" y="-7769"/>
                    <a:pt x="1878" y="7769"/>
                    <a:pt x="15301" y="7769"/>
                  </a:cubicBezTo>
                </a:path>
              </a:pathLst>
            </a:custGeom>
            <a:noFill/>
            <a:ln w="2200" cap="rnd">
              <a:solidFill>
                <a:srgbClr val="80CF70"/>
              </a:solidFill>
              <a:round/>
            </a:ln>
          </p:spPr>
        </p:sp>
        <p:sp>
          <p:nvSpPr>
            <p:cNvPr id="675" name="MMConnector"/>
            <p:cNvSpPr/>
            <p:nvPr/>
          </p:nvSpPr>
          <p:spPr>
            <a:xfrm>
              <a:off x="3996020" y="6494727"/>
              <a:ext cx="30602" cy="171944"/>
            </a:xfrm>
            <a:custGeom>
              <a:avLst/>
              <a:gdLst/>
              <a:pathLst>
                <a:path w="30602" fill="none" h="171944">
                  <a:moveTo>
                    <a:pt x="-15301" y="85972"/>
                  </a:moveTo>
                  <a:cubicBezTo>
                    <a:pt x="6120" y="85972"/>
                    <a:pt x="-15301" y="-85972"/>
                    <a:pt x="15301" y="-85972"/>
                  </a:cubicBezTo>
                </a:path>
              </a:pathLst>
            </a:custGeom>
            <a:noFill/>
            <a:ln w="2200" cap="rnd">
              <a:solidFill>
                <a:srgbClr val="80CF70"/>
              </a:solidFill>
              <a:round/>
            </a:ln>
          </p:spPr>
        </p:sp>
        <p:sp>
          <p:nvSpPr>
            <p:cNvPr id="678" name="MMConnector"/>
            <p:cNvSpPr/>
            <p:nvPr/>
          </p:nvSpPr>
          <p:spPr>
            <a:xfrm>
              <a:off x="4419322" y="6368880"/>
              <a:ext cx="30602" cy="79750"/>
            </a:xfrm>
            <a:custGeom>
              <a:avLst/>
              <a:gdLst/>
              <a:pathLst>
                <a:path w="30602" fill="none" h="79750">
                  <a:moveTo>
                    <a:pt x="-15301" y="39875"/>
                  </a:moveTo>
                  <a:cubicBezTo>
                    <a:pt x="4779" y="39875"/>
                    <a:pt x="-12171" y="-39875"/>
                    <a:pt x="15301" y="-39875"/>
                  </a:cubicBezTo>
                </a:path>
              </a:pathLst>
            </a:custGeom>
            <a:noFill/>
            <a:ln w="2200" cap="rnd">
              <a:solidFill>
                <a:srgbClr val="80CF70"/>
              </a:solidFill>
              <a:round/>
            </a:ln>
          </p:spPr>
        </p:sp>
        <p:sp>
          <p:nvSpPr>
            <p:cNvPr id="680" name="MMConnector"/>
            <p:cNvSpPr/>
            <p:nvPr/>
          </p:nvSpPr>
          <p:spPr>
            <a:xfrm>
              <a:off x="4419322" y="6384418"/>
              <a:ext cx="30602" cy="48675"/>
            </a:xfrm>
            <a:custGeom>
              <a:avLst/>
              <a:gdLst/>
              <a:pathLst>
                <a:path w="30602" fill="none" h="48675">
                  <a:moveTo>
                    <a:pt x="-15301" y="24338"/>
                  </a:moveTo>
                  <a:cubicBezTo>
                    <a:pt x="2309" y="24338"/>
                    <a:pt x="-6407" y="-24337"/>
                    <a:pt x="15301" y="-24337"/>
                  </a:cubicBezTo>
                </a:path>
              </a:pathLst>
            </a:custGeom>
            <a:noFill/>
            <a:ln w="2200" cap="rnd">
              <a:solidFill>
                <a:srgbClr val="80CF70"/>
              </a:solidFill>
              <a:round/>
            </a:ln>
          </p:spPr>
        </p:sp>
        <p:sp>
          <p:nvSpPr>
            <p:cNvPr id="682" name="MMConnector"/>
            <p:cNvSpPr/>
            <p:nvPr/>
          </p:nvSpPr>
          <p:spPr>
            <a:xfrm>
              <a:off x="4419322" y="6399955"/>
              <a:ext cx="30602" cy="17600"/>
            </a:xfrm>
            <a:custGeom>
              <a:avLst/>
              <a:gdLst/>
              <a:pathLst>
                <a:path w="30602" fill="none" h="17600">
                  <a:moveTo>
                    <a:pt x="-15301" y="8800"/>
                  </a:moveTo>
                  <a:cubicBezTo>
                    <a:pt x="-1004" y="8800"/>
                    <a:pt x="1323" y="-8800"/>
                    <a:pt x="15301" y="-8800"/>
                  </a:cubicBezTo>
                </a:path>
              </a:pathLst>
            </a:custGeom>
            <a:noFill/>
            <a:ln w="2200" cap="rnd">
              <a:solidFill>
                <a:srgbClr val="80CF70"/>
              </a:solidFill>
              <a:round/>
            </a:ln>
          </p:spPr>
        </p:sp>
        <p:sp>
          <p:nvSpPr>
            <p:cNvPr id="684" name="MMConnector"/>
            <p:cNvSpPr/>
            <p:nvPr/>
          </p:nvSpPr>
          <p:spPr>
            <a:xfrm>
              <a:off x="4419322" y="6433093"/>
              <a:ext cx="30602" cy="48675"/>
            </a:xfrm>
            <a:custGeom>
              <a:avLst/>
              <a:gdLst/>
              <a:pathLst>
                <a:path w="30602" fill="none" h="48675">
                  <a:moveTo>
                    <a:pt x="-15301" y="-24337"/>
                  </a:moveTo>
                  <a:cubicBezTo>
                    <a:pt x="2309" y="-24337"/>
                    <a:pt x="-6407" y="24338"/>
                    <a:pt x="15301" y="24338"/>
                  </a:cubicBezTo>
                </a:path>
              </a:pathLst>
            </a:custGeom>
            <a:noFill/>
            <a:ln w="2200" cap="rnd">
              <a:solidFill>
                <a:srgbClr val="80CF70"/>
              </a:solidFill>
              <a:round/>
            </a:ln>
          </p:spPr>
        </p:sp>
        <p:sp>
          <p:nvSpPr>
            <p:cNvPr id="686" name="MMConnector"/>
            <p:cNvSpPr/>
            <p:nvPr/>
          </p:nvSpPr>
          <p:spPr>
            <a:xfrm>
              <a:off x="4419322" y="6448630"/>
              <a:ext cx="30602" cy="79750"/>
            </a:xfrm>
            <a:custGeom>
              <a:avLst/>
              <a:gdLst/>
              <a:pathLst>
                <a:path w="30602" fill="none" h="79750">
                  <a:moveTo>
                    <a:pt x="-15301" y="-39875"/>
                  </a:moveTo>
                  <a:cubicBezTo>
                    <a:pt x="4779" y="-39875"/>
                    <a:pt x="-12171" y="39875"/>
                    <a:pt x="15301" y="39875"/>
                  </a:cubicBezTo>
                </a:path>
              </a:pathLst>
            </a:custGeom>
            <a:noFill/>
            <a:ln w="2200" cap="rnd">
              <a:solidFill>
                <a:srgbClr val="80CF70"/>
              </a:solidFill>
              <a:round/>
            </a:ln>
          </p:spPr>
        </p:sp>
        <p:sp>
          <p:nvSpPr>
            <p:cNvPr id="688" name="MMConnector"/>
            <p:cNvSpPr/>
            <p:nvPr/>
          </p:nvSpPr>
          <p:spPr>
            <a:xfrm>
              <a:off x="3996020" y="6578877"/>
              <a:ext cx="30602" cy="3644"/>
            </a:xfrm>
            <a:custGeom>
              <a:avLst/>
              <a:gdLst/>
              <a:pathLst>
                <a:path w="30602" fill="none" h="3644">
                  <a:moveTo>
                    <a:pt x="-15301" y="1822"/>
                  </a:moveTo>
                  <a:cubicBezTo>
                    <a:pt x="-2631" y="1822"/>
                    <a:pt x="5119" y="-1822"/>
                    <a:pt x="15301" y="-1822"/>
                  </a:cubicBezTo>
                </a:path>
              </a:pathLst>
            </a:custGeom>
            <a:noFill/>
            <a:ln w="2200" cap="rnd">
              <a:solidFill>
                <a:srgbClr val="80CF70"/>
              </a:solidFill>
              <a:round/>
            </a:ln>
          </p:spPr>
        </p:sp>
        <p:sp>
          <p:nvSpPr>
            <p:cNvPr id="690" name="MMConnector"/>
            <p:cNvSpPr/>
            <p:nvPr/>
          </p:nvSpPr>
          <p:spPr>
            <a:xfrm>
              <a:off x="4237822" y="6557118"/>
              <a:ext cx="30602" cy="39875"/>
            </a:xfrm>
            <a:custGeom>
              <a:avLst/>
              <a:gdLst/>
              <a:pathLst>
                <a:path w="30602" fill="none" h="39875">
                  <a:moveTo>
                    <a:pt x="-15301" y="19938"/>
                  </a:moveTo>
                  <a:cubicBezTo>
                    <a:pt x="1435" y="19938"/>
                    <a:pt x="-4369" y="-19937"/>
                    <a:pt x="15301" y="-19937"/>
                  </a:cubicBezTo>
                </a:path>
              </a:pathLst>
            </a:custGeom>
            <a:noFill/>
            <a:ln w="2200" cap="rnd">
              <a:solidFill>
                <a:srgbClr val="80CF70"/>
              </a:solidFill>
              <a:round/>
            </a:ln>
          </p:spPr>
        </p:sp>
        <p:sp>
          <p:nvSpPr>
            <p:cNvPr id="692" name="MMConnector"/>
            <p:cNvSpPr/>
            <p:nvPr/>
          </p:nvSpPr>
          <p:spPr>
            <a:xfrm>
              <a:off x="4833824" y="6537180"/>
              <a:ext cx="30602" cy="1100"/>
            </a:xfrm>
            <a:custGeom>
              <a:avLst/>
              <a:gdLst/>
              <a:pathLst>
                <a:path w="30602" fill="none" h="1100">
                  <a:moveTo>
                    <a:pt x="-15301" y="0"/>
                  </a:moveTo>
                  <a:cubicBezTo>
                    <a:pt x="-3060" y="0"/>
                    <a:pt x="6120" y="0"/>
                    <a:pt x="15301" y="0"/>
                  </a:cubicBezTo>
                </a:path>
              </a:pathLst>
            </a:custGeom>
            <a:noFill/>
            <a:ln w="2200" cap="rnd">
              <a:solidFill>
                <a:srgbClr val="80CF70"/>
              </a:solidFill>
              <a:round/>
            </a:ln>
          </p:spPr>
        </p:sp>
        <p:sp>
          <p:nvSpPr>
            <p:cNvPr id="694" name="MMConnector"/>
            <p:cNvSpPr/>
            <p:nvPr/>
          </p:nvSpPr>
          <p:spPr>
            <a:xfrm>
              <a:off x="4237822" y="6581455"/>
              <a:ext cx="30602" cy="8800"/>
            </a:xfrm>
            <a:custGeom>
              <a:avLst/>
              <a:gdLst/>
              <a:pathLst>
                <a:path w="30602" fill="none" h="8800">
                  <a:moveTo>
                    <a:pt x="-15301" y="-4400"/>
                  </a:moveTo>
                  <a:cubicBezTo>
                    <a:pt x="-2026" y="-4400"/>
                    <a:pt x="3707" y="4400"/>
                    <a:pt x="15301" y="4400"/>
                  </a:cubicBezTo>
                </a:path>
              </a:pathLst>
            </a:custGeom>
            <a:noFill/>
            <a:ln w="2200" cap="rnd">
              <a:solidFill>
                <a:srgbClr val="80CF70"/>
              </a:solidFill>
              <a:round/>
            </a:ln>
          </p:spPr>
        </p:sp>
        <p:sp>
          <p:nvSpPr>
            <p:cNvPr id="696" name="MMConnector"/>
            <p:cNvSpPr/>
            <p:nvPr/>
          </p:nvSpPr>
          <p:spPr>
            <a:xfrm>
              <a:off x="4237822" y="6596993"/>
              <a:ext cx="30602" cy="39875"/>
            </a:xfrm>
            <a:custGeom>
              <a:avLst/>
              <a:gdLst/>
              <a:pathLst>
                <a:path w="30602" fill="none" h="39875">
                  <a:moveTo>
                    <a:pt x="-15301" y="-19937"/>
                  </a:moveTo>
                  <a:cubicBezTo>
                    <a:pt x="1435" y="-19937"/>
                    <a:pt x="-4369" y="19938"/>
                    <a:pt x="15301" y="19938"/>
                  </a:cubicBezTo>
                </a:path>
              </a:pathLst>
            </a:custGeom>
            <a:noFill/>
            <a:ln w="2200" cap="rnd">
              <a:solidFill>
                <a:srgbClr val="80CF70"/>
              </a:solidFill>
              <a:round/>
            </a:ln>
          </p:spPr>
        </p:sp>
        <p:sp>
          <p:nvSpPr>
            <p:cNvPr id="698" name="MMConnector"/>
            <p:cNvSpPr/>
            <p:nvPr/>
          </p:nvSpPr>
          <p:spPr>
            <a:xfrm>
              <a:off x="3996020" y="6653196"/>
              <a:ext cx="30602" cy="144994"/>
            </a:xfrm>
            <a:custGeom>
              <a:avLst/>
              <a:gdLst/>
              <a:pathLst>
                <a:path w="30602" fill="none" h="144994">
                  <a:moveTo>
                    <a:pt x="-15301" y="-72497"/>
                  </a:moveTo>
                  <a:cubicBezTo>
                    <a:pt x="6120" y="-72497"/>
                    <a:pt x="-15301" y="72497"/>
                    <a:pt x="15301" y="72497"/>
                  </a:cubicBezTo>
                </a:path>
              </a:pathLst>
            </a:custGeom>
            <a:noFill/>
            <a:ln w="2200" cap="rnd">
              <a:solidFill>
                <a:srgbClr val="80CF70"/>
              </a:solidFill>
              <a:round/>
            </a:ln>
          </p:spPr>
        </p:sp>
        <p:sp>
          <p:nvSpPr>
            <p:cNvPr id="700" name="MMConnector"/>
            <p:cNvSpPr/>
            <p:nvPr/>
          </p:nvSpPr>
          <p:spPr>
            <a:xfrm>
              <a:off x="4188322" y="6686849"/>
              <a:ext cx="30602" cy="77688"/>
            </a:xfrm>
            <a:custGeom>
              <a:avLst/>
              <a:gdLst/>
              <a:pathLst>
                <a:path w="30602" fill="none" h="77688">
                  <a:moveTo>
                    <a:pt x="-15301" y="38844"/>
                  </a:moveTo>
                  <a:cubicBezTo>
                    <a:pt x="4650" y="38844"/>
                    <a:pt x="-11869" y="-38844"/>
                    <a:pt x="15301" y="-38844"/>
                  </a:cubicBezTo>
                </a:path>
              </a:pathLst>
            </a:custGeom>
            <a:noFill/>
            <a:ln w="2200" cap="rnd">
              <a:solidFill>
                <a:srgbClr val="80CF70"/>
              </a:solidFill>
              <a:round/>
            </a:ln>
          </p:spPr>
        </p:sp>
        <p:sp>
          <p:nvSpPr>
            <p:cNvPr id="702" name="MMConnector"/>
            <p:cNvSpPr/>
            <p:nvPr/>
          </p:nvSpPr>
          <p:spPr>
            <a:xfrm>
              <a:off x="4188322" y="6702387"/>
              <a:ext cx="30602" cy="46613"/>
            </a:xfrm>
            <a:custGeom>
              <a:avLst/>
              <a:gdLst/>
              <a:pathLst>
                <a:path w="30602" fill="none" h="46613">
                  <a:moveTo>
                    <a:pt x="-15301" y="23306"/>
                  </a:moveTo>
                  <a:cubicBezTo>
                    <a:pt x="2110" y="23306"/>
                    <a:pt x="-5942" y="-23306"/>
                    <a:pt x="15301" y="-23306"/>
                  </a:cubicBezTo>
                </a:path>
              </a:pathLst>
            </a:custGeom>
            <a:noFill/>
            <a:ln w="2200" cap="rnd">
              <a:solidFill>
                <a:srgbClr val="80CF70"/>
              </a:solidFill>
              <a:round/>
            </a:ln>
          </p:spPr>
        </p:sp>
        <p:sp>
          <p:nvSpPr>
            <p:cNvPr id="704" name="MMConnector"/>
            <p:cNvSpPr/>
            <p:nvPr/>
          </p:nvSpPr>
          <p:spPr>
            <a:xfrm>
              <a:off x="4188322" y="6717924"/>
              <a:ext cx="30602" cy="15538"/>
            </a:xfrm>
            <a:custGeom>
              <a:avLst/>
              <a:gdLst/>
              <a:pathLst>
                <a:path w="30602" fill="none" h="15538">
                  <a:moveTo>
                    <a:pt x="-15301" y="7769"/>
                  </a:moveTo>
                  <a:cubicBezTo>
                    <a:pt x="-1242" y="7769"/>
                    <a:pt x="1878" y="-7769"/>
                    <a:pt x="15301" y="-7769"/>
                  </a:cubicBezTo>
                </a:path>
              </a:pathLst>
            </a:custGeom>
            <a:noFill/>
            <a:ln w="2200" cap="rnd">
              <a:solidFill>
                <a:srgbClr val="80CF70"/>
              </a:solidFill>
              <a:round/>
            </a:ln>
          </p:spPr>
        </p:sp>
        <p:sp>
          <p:nvSpPr>
            <p:cNvPr id="706" name="MMConnector"/>
            <p:cNvSpPr/>
            <p:nvPr/>
          </p:nvSpPr>
          <p:spPr>
            <a:xfrm>
              <a:off x="4188322" y="6733462"/>
              <a:ext cx="30602" cy="15538"/>
            </a:xfrm>
            <a:custGeom>
              <a:avLst/>
              <a:gdLst/>
              <a:pathLst>
                <a:path w="30602" fill="none" h="15538">
                  <a:moveTo>
                    <a:pt x="-15301" y="-7769"/>
                  </a:moveTo>
                  <a:cubicBezTo>
                    <a:pt x="-1242" y="-7769"/>
                    <a:pt x="1878" y="7769"/>
                    <a:pt x="15301" y="7769"/>
                  </a:cubicBezTo>
                </a:path>
              </a:pathLst>
            </a:custGeom>
            <a:noFill/>
            <a:ln w="2200" cap="rnd">
              <a:solidFill>
                <a:srgbClr val="80CF70"/>
              </a:solidFill>
              <a:round/>
            </a:ln>
          </p:spPr>
        </p:sp>
        <p:sp>
          <p:nvSpPr>
            <p:cNvPr id="708" name="MMConnector"/>
            <p:cNvSpPr/>
            <p:nvPr/>
          </p:nvSpPr>
          <p:spPr>
            <a:xfrm>
              <a:off x="4188322" y="6748999"/>
              <a:ext cx="30602" cy="46613"/>
            </a:xfrm>
            <a:custGeom>
              <a:avLst/>
              <a:gdLst/>
              <a:pathLst>
                <a:path w="30602" fill="none" h="46613">
                  <a:moveTo>
                    <a:pt x="-15301" y="-23306"/>
                  </a:moveTo>
                  <a:cubicBezTo>
                    <a:pt x="2110" y="-23306"/>
                    <a:pt x="-5942" y="23306"/>
                    <a:pt x="15301" y="23306"/>
                  </a:cubicBezTo>
                </a:path>
              </a:pathLst>
            </a:custGeom>
            <a:noFill/>
            <a:ln w="2200" cap="rnd">
              <a:solidFill>
                <a:srgbClr val="80CF70"/>
              </a:solidFill>
              <a:round/>
            </a:ln>
          </p:spPr>
        </p:sp>
        <p:sp>
          <p:nvSpPr>
            <p:cNvPr id="710" name="MMConnector"/>
            <p:cNvSpPr/>
            <p:nvPr/>
          </p:nvSpPr>
          <p:spPr>
            <a:xfrm>
              <a:off x="4188322" y="6764537"/>
              <a:ext cx="30602" cy="77688"/>
            </a:xfrm>
            <a:custGeom>
              <a:avLst/>
              <a:gdLst/>
              <a:pathLst>
                <a:path w="30602" fill="none" h="77688">
                  <a:moveTo>
                    <a:pt x="-15301" y="-38844"/>
                  </a:moveTo>
                  <a:cubicBezTo>
                    <a:pt x="4650" y="-38844"/>
                    <a:pt x="-11869" y="38844"/>
                    <a:pt x="15301" y="38844"/>
                  </a:cubicBezTo>
                </a:path>
              </a:pathLst>
            </a:custGeom>
            <a:noFill/>
            <a:ln w="2200" cap="rnd">
              <a:solidFill>
                <a:srgbClr val="80CF70"/>
              </a:solidFill>
              <a:round/>
            </a:ln>
          </p:spPr>
        </p:sp>
        <p:sp>
          <p:nvSpPr>
            <p:cNvPr id="712" name="MMConnector"/>
            <p:cNvSpPr/>
            <p:nvPr/>
          </p:nvSpPr>
          <p:spPr>
            <a:xfrm>
              <a:off x="3996020" y="6738652"/>
              <a:ext cx="30602" cy="315906"/>
            </a:xfrm>
            <a:custGeom>
              <a:avLst/>
              <a:gdLst/>
              <a:pathLst>
                <a:path w="30602" fill="none" h="315906">
                  <a:moveTo>
                    <a:pt x="-15301" y="-157953"/>
                  </a:moveTo>
                  <a:cubicBezTo>
                    <a:pt x="6120" y="-157953"/>
                    <a:pt x="-15301" y="157953"/>
                    <a:pt x="15301" y="157953"/>
                  </a:cubicBezTo>
                </a:path>
              </a:pathLst>
            </a:custGeom>
            <a:noFill/>
            <a:ln w="2200" cap="rnd">
              <a:solidFill>
                <a:srgbClr val="80CF70"/>
              </a:solidFill>
              <a:round/>
            </a:ln>
          </p:spPr>
        </p:sp>
        <p:sp>
          <p:nvSpPr>
            <p:cNvPr id="714" name="MMConnector"/>
            <p:cNvSpPr/>
            <p:nvPr/>
          </p:nvSpPr>
          <p:spPr>
            <a:xfrm>
              <a:off x="4253222" y="6881068"/>
              <a:ext cx="30602" cy="31075"/>
            </a:xfrm>
            <a:custGeom>
              <a:avLst/>
              <a:gdLst/>
              <a:pathLst>
                <a:path w="30602" fill="none" h="31075">
                  <a:moveTo>
                    <a:pt x="-15301" y="15538"/>
                  </a:moveTo>
                  <a:cubicBezTo>
                    <a:pt x="504" y="15538"/>
                    <a:pt x="-2197" y="-15537"/>
                    <a:pt x="15301" y="-15537"/>
                  </a:cubicBezTo>
                </a:path>
              </a:pathLst>
            </a:custGeom>
            <a:noFill/>
            <a:ln w="2200" cap="rnd">
              <a:solidFill>
                <a:srgbClr val="80CF70"/>
              </a:solidFill>
              <a:round/>
            </a:ln>
          </p:spPr>
        </p:sp>
        <p:sp>
          <p:nvSpPr>
            <p:cNvPr id="716" name="MMConnector"/>
            <p:cNvSpPr/>
            <p:nvPr/>
          </p:nvSpPr>
          <p:spPr>
            <a:xfrm>
              <a:off x="4413624" y="6849993"/>
              <a:ext cx="30602" cy="31075"/>
            </a:xfrm>
            <a:custGeom>
              <a:avLst/>
              <a:gdLst/>
              <a:pathLst>
                <a:path w="30602" fill="none" h="31075">
                  <a:moveTo>
                    <a:pt x="-15301" y="15538"/>
                  </a:moveTo>
                  <a:cubicBezTo>
                    <a:pt x="504" y="15538"/>
                    <a:pt x="-2197" y="-15537"/>
                    <a:pt x="15301" y="-15537"/>
                  </a:cubicBezTo>
                </a:path>
              </a:pathLst>
            </a:custGeom>
            <a:noFill/>
            <a:ln w="2200" cap="rnd">
              <a:solidFill>
                <a:srgbClr val="80CF70"/>
              </a:solidFill>
              <a:round/>
            </a:ln>
          </p:spPr>
        </p:sp>
        <p:sp>
          <p:nvSpPr>
            <p:cNvPr id="718" name="MMConnector"/>
            <p:cNvSpPr/>
            <p:nvPr/>
          </p:nvSpPr>
          <p:spPr>
            <a:xfrm>
              <a:off x="4413624" y="6865530"/>
              <a:ext cx="30602" cy="1100"/>
            </a:xfrm>
            <a:custGeom>
              <a:avLst/>
              <a:gdLst/>
              <a:pathLst>
                <a:path w="30602" fill="none" h="1100">
                  <a:moveTo>
                    <a:pt x="-15301" y="0"/>
                  </a:moveTo>
                  <a:cubicBezTo>
                    <a:pt x="-3060" y="0"/>
                    <a:pt x="6120" y="0"/>
                    <a:pt x="15301" y="0"/>
                  </a:cubicBezTo>
                </a:path>
              </a:pathLst>
            </a:custGeom>
            <a:noFill/>
            <a:ln w="2200" cap="rnd">
              <a:solidFill>
                <a:srgbClr val="80CF70"/>
              </a:solidFill>
              <a:round/>
            </a:ln>
          </p:spPr>
        </p:sp>
        <p:sp>
          <p:nvSpPr>
            <p:cNvPr id="720" name="MMConnector"/>
            <p:cNvSpPr/>
            <p:nvPr/>
          </p:nvSpPr>
          <p:spPr>
            <a:xfrm>
              <a:off x="4413624" y="6881068"/>
              <a:ext cx="30602" cy="31075"/>
            </a:xfrm>
            <a:custGeom>
              <a:avLst/>
              <a:gdLst/>
              <a:pathLst>
                <a:path w="30602" fill="none" h="31075">
                  <a:moveTo>
                    <a:pt x="-15301" y="-15537"/>
                  </a:moveTo>
                  <a:cubicBezTo>
                    <a:pt x="504" y="-15537"/>
                    <a:pt x="-2197" y="15538"/>
                    <a:pt x="15301" y="15538"/>
                  </a:cubicBezTo>
                </a:path>
              </a:pathLst>
            </a:custGeom>
            <a:noFill/>
            <a:ln w="2200" cap="rnd">
              <a:solidFill>
                <a:srgbClr val="80CF70"/>
              </a:solidFill>
              <a:round/>
            </a:ln>
          </p:spPr>
        </p:sp>
        <p:sp>
          <p:nvSpPr>
            <p:cNvPr id="722" name="MMConnector"/>
            <p:cNvSpPr/>
            <p:nvPr/>
          </p:nvSpPr>
          <p:spPr>
            <a:xfrm>
              <a:off x="4253222" y="6912143"/>
              <a:ext cx="30602" cy="31075"/>
            </a:xfrm>
            <a:custGeom>
              <a:avLst/>
              <a:gdLst/>
              <a:pathLst>
                <a:path w="30602" fill="none" h="31075">
                  <a:moveTo>
                    <a:pt x="-15301" y="-15537"/>
                  </a:moveTo>
                  <a:cubicBezTo>
                    <a:pt x="504" y="-15537"/>
                    <a:pt x="-2197" y="15538"/>
                    <a:pt x="15301" y="15538"/>
                  </a:cubicBezTo>
                </a:path>
              </a:pathLst>
            </a:custGeom>
            <a:noFill/>
            <a:ln w="2200" cap="rnd">
              <a:solidFill>
                <a:srgbClr val="80CF70"/>
              </a:solidFill>
              <a:round/>
            </a:ln>
          </p:spPr>
        </p:sp>
        <p:sp>
          <p:nvSpPr>
            <p:cNvPr id="724" name="MMConnector"/>
            <p:cNvSpPr/>
            <p:nvPr/>
          </p:nvSpPr>
          <p:spPr>
            <a:xfrm>
              <a:off x="3996020" y="6769727"/>
              <a:ext cx="30602" cy="378056"/>
            </a:xfrm>
            <a:custGeom>
              <a:avLst/>
              <a:gdLst/>
              <a:pathLst>
                <a:path w="30602" fill="none" h="378056">
                  <a:moveTo>
                    <a:pt x="-15301" y="-189028"/>
                  </a:moveTo>
                  <a:cubicBezTo>
                    <a:pt x="6120" y="-189028"/>
                    <a:pt x="-15301" y="189028"/>
                    <a:pt x="15301" y="189028"/>
                  </a:cubicBezTo>
                </a:path>
              </a:pathLst>
            </a:custGeom>
            <a:noFill/>
            <a:ln w="2200" cap="rnd">
              <a:solidFill>
                <a:srgbClr val="80CF70"/>
              </a:solidFill>
              <a:round/>
            </a:ln>
          </p:spPr>
        </p:sp>
        <p:sp>
          <p:nvSpPr>
            <p:cNvPr id="104" name="SubTopic"/>
            <p:cNvSpPr/>
            <p:nvPr/>
          </p:nvSpPr>
          <p:spPr>
            <a:xfrm>
              <a:off x="4208221" y="232496"/>
              <a:ext cx="199100" cy="23925"/>
            </a:xfrm>
            <a:custGeom>
              <a:avLst/>
              <a:gdLst>
                <a:gd fmla="*/ 7838 w 199100" name="rtl"/>
                <a:gd fmla="*/ 3107 h 23925" name="rtt"/>
                <a:gd fmla="*/ 191538 w 199100" name="rtr"/>
                <a:gd fmla="*/ 20708 h 23925" name="rtb"/>
              </a:gdLst>
              <a:ahLst/>
              <a:cxnLst/>
              <a:rect b="rtb" r="rtr" t="rtt" l="rtl"/>
              <a:pathLst>
                <a:path stroke="false" w="199100" h="23925">
                  <a:moveTo>
                    <a:pt x="0" y="0"/>
                  </a:moveTo>
                  <a:lnTo>
                    <a:pt x="199100" y="0"/>
                  </a:lnTo>
                  <a:lnTo>
                    <a:pt x="199100" y="23925"/>
                  </a:lnTo>
                  <a:lnTo>
                    <a:pt x="0" y="23925"/>
                  </a:lnTo>
                  <a:lnTo>
                    <a:pt x="0" y="0"/>
                  </a:lnTo>
                  <a:close/>
                </a:path>
                <a:path w="199100" fill="none" h="23925">
                  <a:moveTo>
                    <a:pt x="0" y="23925"/>
                  </a:moveTo>
                  <a:lnTo>
                    <a:pt x="199100" y="23925"/>
                  </a:lnTo>
                </a:path>
              </a:pathLst>
            </a:custGeom>
            <a:noFill/>
            <a:ln w="2200" cap="rnd">
              <a:solidFill>
                <a:srgbClr val="FF7575"/>
              </a:solidFill>
              <a:round/>
            </a:ln>
          </p:spPr>
          <p:txBody>
            <a:bodyPr lIns="0" rIns="0" anchor="ctr" rtlCol="0" tIns="0" bIns="11000" wrap="none"/>
            <a:lstStyle/>
            <a:p>
              <a:pPr algn="ctr">
                <a:lnSpc>
                  <a:spcPct val="100000"/>
                </a:lnSpc>
              </a:pPr>
              <a:r>
                <a:rPr sz="110">
                  <a:solidFill>
                    <a:srgbClr val="454545"/>
                  </a:solidFill>
                  <a:latin typeface="Arial"/>
                </a:rPr>
                <a:t>Algorithm principles and API</a:t>
              </a:r>
            </a:p>
          </p:txBody>
        </p:sp>
        <p:sp>
          <p:nvSpPr>
            <p:cNvPr id="106" name="SubTopic"/>
            <p:cNvSpPr/>
            <p:nvPr/>
          </p:nvSpPr>
          <p:spPr>
            <a:xfrm>
              <a:off x="4437923" y="137724"/>
              <a:ext cx="385000" cy="23925"/>
            </a:xfrm>
            <a:custGeom>
              <a:avLst/>
              <a:gdLst>
                <a:gd fmla="*/ 7838 w 385000" name="rtl"/>
                <a:gd fmla="*/ 3107 h 23925" name="rtt"/>
                <a:gd fmla="*/ 377438 w 385000" name="rtr"/>
                <a:gd fmla="*/ 20708 h 23925" name="rtb"/>
              </a:gdLst>
              <a:ahLst/>
              <a:cxnLst/>
              <a:rect b="rtb" r="rtr" t="rtt" l="rtl"/>
              <a:pathLst>
                <a:path stroke="false" w="385000" h="23925">
                  <a:moveTo>
                    <a:pt x="0" y="0"/>
                  </a:moveTo>
                  <a:lnTo>
                    <a:pt x="385000" y="0"/>
                  </a:lnTo>
                  <a:lnTo>
                    <a:pt x="385000" y="23925"/>
                  </a:lnTo>
                  <a:lnTo>
                    <a:pt x="0" y="23925"/>
                  </a:lnTo>
                  <a:lnTo>
                    <a:pt x="0" y="0"/>
                  </a:lnTo>
                  <a:close/>
                </a:path>
                <a:path w="385000" fill="none" h="23925">
                  <a:moveTo>
                    <a:pt x="0" y="23925"/>
                  </a:moveTo>
                  <a:lnTo>
                    <a:pt x="385000" y="23925"/>
                  </a:lnTo>
                </a:path>
              </a:pathLst>
            </a:custGeom>
            <a:noFill/>
            <a:ln w="2200" cap="rnd">
              <a:solidFill>
                <a:srgbClr val="FF7575"/>
              </a:solidFill>
              <a:round/>
            </a:ln>
          </p:spPr>
          <p:txBody>
            <a:bodyPr lIns="0" rIns="0" anchor="ctr" rtlCol="0" tIns="0" bIns="11000" wrap="none"/>
            <a:lstStyle/>
            <a:p>
              <a:pPr algn="ctr">
                <a:lnSpc>
                  <a:spcPct val="100000"/>
                </a:lnSpc>
              </a:pPr>
              <a:r>
                <a:rPr sz="110">
                  <a:solidFill>
                    <a:srgbClr val="454545"/>
                  </a:solidFill>
                  <a:latin typeface="Arial"/>
                </a:rPr>
                <a:t>The concept and principle of K-nearest neighbor algorithm</a:t>
              </a:r>
            </a:p>
          </p:txBody>
        </p:sp>
        <p:sp>
          <p:nvSpPr>
            <p:cNvPr id="108" name="SubTopic"/>
            <p:cNvSpPr/>
            <p:nvPr/>
          </p:nvSpPr>
          <p:spPr>
            <a:xfrm>
              <a:off x="4853525" y="65743"/>
              <a:ext cx="70400" cy="23925"/>
            </a:xfrm>
            <a:custGeom>
              <a:avLst/>
              <a:gdLst>
                <a:gd fmla="*/ 7838 w 70400" name="rtl"/>
                <a:gd fmla="*/ 3107 h 23925" name="rtt"/>
                <a:gd fmla="*/ 62838 w 70400" name="rtr"/>
                <a:gd fmla="*/ 20708 h 23925" name="rtb"/>
              </a:gdLst>
              <a:ahLst/>
              <a:cxnLst/>
              <a:rect b="rtb" r="rtr" t="rtt" l="rtl"/>
              <a:pathLst>
                <a:path stroke="false" w="70400" h="23925">
                  <a:moveTo>
                    <a:pt x="0" y="0"/>
                  </a:moveTo>
                  <a:lnTo>
                    <a:pt x="70400" y="0"/>
                  </a:lnTo>
                  <a:lnTo>
                    <a:pt x="70400" y="23925"/>
                  </a:lnTo>
                  <a:lnTo>
                    <a:pt x="0" y="23925"/>
                  </a:lnTo>
                  <a:lnTo>
                    <a:pt x="0" y="0"/>
                  </a:lnTo>
                  <a:close/>
                </a:path>
                <a:path w="70400" fill="none" h="23925">
                  <a:moveTo>
                    <a:pt x="0" y="23925"/>
                  </a:moveTo>
                  <a:lnTo>
                    <a:pt x="70400" y="23925"/>
                  </a:lnTo>
                </a:path>
              </a:pathLst>
            </a:custGeom>
            <a:noFill/>
            <a:ln w="2200" cap="rnd">
              <a:solidFill>
                <a:srgbClr val="FF7575"/>
              </a:solidFill>
              <a:round/>
            </a:ln>
          </p:spPr>
          <p:txBody>
            <a:bodyPr lIns="0" rIns="0" anchor="ctr" rtlCol="0" tIns="0" bIns="11000" wrap="none"/>
            <a:lstStyle/>
            <a:p>
              <a:pPr algn="ctr">
                <a:lnSpc>
                  <a:spcPct val="100000"/>
                </a:lnSpc>
              </a:pPr>
              <a:r>
                <a:rPr sz="110">
                  <a:solidFill>
                    <a:srgbClr val="454545"/>
                  </a:solidFill>
                  <a:latin typeface="Arial"/>
                </a:rPr>
                <a:t>concept</a:t>
              </a:r>
            </a:p>
          </p:txBody>
        </p:sp>
        <p:sp>
          <p:nvSpPr>
            <p:cNvPr id="110" name="SubTopic"/>
            <p:cNvSpPr/>
            <p:nvPr/>
          </p:nvSpPr>
          <p:spPr>
            <a:xfrm>
              <a:off x="4954527" y="23805"/>
              <a:ext cx="565400" cy="41525"/>
            </a:xfrm>
            <a:custGeom>
              <a:avLst/>
              <a:gdLst>
                <a:gd fmla="*/ 7838 w 565400" name="rtl"/>
                <a:gd fmla="*/ 3107 h 41525" name="rtt"/>
                <a:gd fmla="*/ 557838 w 565400" name="rtr"/>
                <a:gd fmla="*/ 38308 h 41525" name="rtb"/>
              </a:gdLst>
              <a:ahLst/>
              <a:cxnLst/>
              <a:rect b="rtb" r="rtr" t="rtt" l="rtl"/>
              <a:pathLst>
                <a:path stroke="false" w="565400" h="41525">
                  <a:moveTo>
                    <a:pt x="0" y="0"/>
                  </a:moveTo>
                  <a:lnTo>
                    <a:pt x="565400" y="0"/>
                  </a:lnTo>
                  <a:lnTo>
                    <a:pt x="565400" y="41525"/>
                  </a:lnTo>
                  <a:lnTo>
                    <a:pt x="0" y="41525"/>
                  </a:lnTo>
                  <a:lnTo>
                    <a:pt x="0" y="0"/>
                  </a:lnTo>
                  <a:close/>
                </a:path>
                <a:path w="565400" fill="none" h="41525">
                  <a:moveTo>
                    <a:pt x="0" y="41525"/>
                  </a:moveTo>
                  <a:lnTo>
                    <a:pt x="565400" y="41525"/>
                  </a:lnTo>
                </a:path>
              </a:pathLst>
            </a:custGeom>
            <a:noFill/>
            <a:ln w="2200" cap="rnd">
              <a:solidFill>
                <a:srgbClr val="FF7575"/>
              </a:solidFill>
              <a:round/>
            </a:ln>
          </p:spPr>
          <p:txBody>
            <a:bodyPr lIns="0" rIns="0" anchor="ctr" rtlCol="0" tIns="0" bIns="11000" wrap="square"/>
            <a:lstStyle/>
            <a:p>
              <a:pPr algn="ctr">
                <a:lnSpc>
                  <a:spcPct val="100000"/>
                </a:lnSpc>
              </a:pPr>
              <a:r>
                <a:rPr sz="110">
                  <a:solidFill>
                    <a:srgbClr val="454545"/>
                  </a:solidFill>
                  <a:latin typeface="Arial"/>
                </a:rPr>
                <a:t>If most of the k most similar (i.e. nearest neighbors in feature space) samples of a sample belong to a certain category, then the sample also belongs to this category.</a:t>
              </a:r>
            </a:p>
          </p:txBody>
        </p:sp>
        <p:sp>
          <p:nvSpPr>
            <p:cNvPr id="112" name="SubTopic"/>
            <p:cNvSpPr/>
            <p:nvPr/>
          </p:nvSpPr>
          <p:spPr>
            <a:xfrm>
              <a:off x="4954527" y="90080"/>
              <a:ext cx="105600" cy="23925"/>
            </a:xfrm>
            <a:custGeom>
              <a:avLst/>
              <a:gdLst>
                <a:gd fmla="*/ 7838 w 105600" name="rtl"/>
                <a:gd fmla="*/ 3107 h 23925" name="rtt"/>
                <a:gd fmla="*/ 98038 w 105600" name="rtr"/>
                <a:gd fmla="*/ 20708 h 23925" name="rtb"/>
              </a:gdLst>
              <a:ahLst/>
              <a:cxnLst/>
              <a:rect b="rtb" r="rtr" t="rtt" l="rtl"/>
              <a:pathLst>
                <a:path stroke="false" w="105600" h="23925">
                  <a:moveTo>
                    <a:pt x="0" y="0"/>
                  </a:moveTo>
                  <a:lnTo>
                    <a:pt x="105600" y="0"/>
                  </a:lnTo>
                  <a:lnTo>
                    <a:pt x="105600" y="23925"/>
                  </a:lnTo>
                  <a:lnTo>
                    <a:pt x="0" y="23925"/>
                  </a:lnTo>
                  <a:lnTo>
                    <a:pt x="0" y="0"/>
                  </a:lnTo>
                  <a:close/>
                </a:path>
                <a:path w="105600" fill="none" h="23925">
                  <a:moveTo>
                    <a:pt x="0" y="23925"/>
                  </a:moveTo>
                  <a:lnTo>
                    <a:pt x="105600" y="23925"/>
                  </a:lnTo>
                </a:path>
              </a:pathLst>
            </a:custGeom>
            <a:noFill/>
            <a:ln w="2200" cap="rnd">
              <a:solidFill>
                <a:srgbClr val="FF7575"/>
              </a:solidFill>
              <a:round/>
            </a:ln>
          </p:spPr>
          <p:txBody>
            <a:bodyPr lIns="0" rIns="0" anchor="ctr" rtlCol="0" tIns="0" bIns="11000" wrap="none"/>
            <a:lstStyle/>
            <a:p>
              <a:pPr algn="ctr">
                <a:lnSpc>
                  <a:spcPct val="100000"/>
                </a:lnSpc>
              </a:pPr>
              <a:r>
                <a:rPr sz="110">
                  <a:solidFill>
                    <a:srgbClr val="454545"/>
                  </a:solidFill>
                  <a:latin typeface="Arial"/>
                </a:rPr>
                <a:t>feature space</a:t>
              </a:r>
            </a:p>
          </p:txBody>
        </p:sp>
        <p:sp>
          <p:nvSpPr>
            <p:cNvPr id="114" name="SubTopic"/>
            <p:cNvSpPr/>
            <p:nvPr/>
          </p:nvSpPr>
          <p:spPr>
            <a:xfrm>
              <a:off x="5090729" y="72480"/>
              <a:ext cx="565400" cy="41525"/>
            </a:xfrm>
            <a:custGeom>
              <a:avLst/>
              <a:gdLst>
                <a:gd fmla="*/ 7838 w 565400" name="rtl"/>
                <a:gd fmla="*/ 3107 h 41525" name="rtt"/>
                <a:gd fmla="*/ 557838 w 565400" name="rtr"/>
                <a:gd fmla="*/ 38308 h 41525" name="rtb"/>
              </a:gdLst>
              <a:ahLst/>
              <a:cxnLst/>
              <a:rect b="rtb" r="rtr" t="rtt" l="rtl"/>
              <a:pathLst>
                <a:path stroke="false" w="565400" h="41525">
                  <a:moveTo>
                    <a:pt x="0" y="0"/>
                  </a:moveTo>
                  <a:lnTo>
                    <a:pt x="565400" y="0"/>
                  </a:lnTo>
                  <a:lnTo>
                    <a:pt x="565400" y="41525"/>
                  </a:lnTo>
                  <a:lnTo>
                    <a:pt x="0" y="41525"/>
                  </a:lnTo>
                  <a:lnTo>
                    <a:pt x="0" y="0"/>
                  </a:lnTo>
                  <a:close/>
                </a:path>
                <a:path w="565400" fill="none" h="41525">
                  <a:moveTo>
                    <a:pt x="0" y="41525"/>
                  </a:moveTo>
                  <a:lnTo>
                    <a:pt x="565400" y="41525"/>
                  </a:lnTo>
                </a:path>
              </a:pathLst>
            </a:custGeom>
            <a:noFill/>
            <a:ln w="2200" cap="rnd">
              <a:solidFill>
                <a:srgbClr val="FF7575"/>
              </a:solidFill>
              <a:round/>
            </a:ln>
          </p:spPr>
          <p:txBody>
            <a:bodyPr lIns="0" rIns="0" anchor="ctr" rtlCol="0" tIns="0" bIns="11000" wrap="square"/>
            <a:lstStyle/>
            <a:p>
              <a:pPr algn="ctr">
                <a:lnSpc>
                  <a:spcPct val="100000"/>
                </a:lnSpc>
              </a:pPr>
              <a:r>
                <a:rPr sz="110">
                  <a:solidFill>
                    <a:srgbClr val="454545"/>
                  </a:solidFill>
                  <a:latin typeface="Arial"/>
                </a:rPr>
                <a:t>A space established using all features as coordinate axes. In the feature space, each sample is a point.</a:t>
              </a:r>
            </a:p>
          </p:txBody>
        </p:sp>
        <p:grpSp>
          <p:nvGrpSpPr>
            <p:cNvPr id="1031" name="Group 1031"/>
            <p:cNvGrpSpPr/>
            <p:nvPr/>
          </p:nvGrpSpPr>
          <p:grpSpPr>
            <a:xfrm>
              <a:off x="4853525" y="205305"/>
              <a:ext cx="348700" cy="28325"/>
              <a:chOff x="4853525" y="205305"/>
              <a:chExt cx="348700" cy="28325"/>
            </a:xfrm>
          </p:grpSpPr>
          <p:sp>
            <p:nvSpPr>
              <p:cNvPr id="116" name="SubTopic"/>
              <p:cNvSpPr/>
              <p:nvPr/>
            </p:nvSpPr>
            <p:spPr>
              <a:xfrm>
                <a:off x="4853525" y="205305"/>
                <a:ext cx="348700" cy="28325"/>
              </a:xfrm>
              <a:custGeom>
                <a:avLst/>
                <a:gdLst/>
                <a:ahLst/>
                <a:cxnLst/>
                <a:pathLst>
                  <a:path stroke="false" w="348700" h="28325">
                    <a:moveTo>
                      <a:pt x="0" y="0"/>
                    </a:moveTo>
                    <a:lnTo>
                      <a:pt x="348700" y="0"/>
                    </a:lnTo>
                    <a:lnTo>
                      <a:pt x="348700" y="28325"/>
                    </a:lnTo>
                    <a:lnTo>
                      <a:pt x="0" y="28325"/>
                    </a:lnTo>
                    <a:lnTo>
                      <a:pt x="0" y="0"/>
                    </a:lnTo>
                    <a:close/>
                  </a:path>
                  <a:path w="348700" fill="none" h="28325">
                    <a:moveTo>
                      <a:pt x="0" y="28325"/>
                    </a:moveTo>
                    <a:lnTo>
                      <a:pt x="348700" y="28325"/>
                    </a:lnTo>
                  </a:path>
                </a:pathLst>
              </a:custGeom>
              <a:noFill/>
              <a:ln w="2200" cap="rnd">
                <a:solidFill>
                  <a:srgbClr val="FF7575"/>
                </a:solidFill>
                <a:round/>
              </a:ln>
            </p:spPr>
          </p:sp>
          <p:pic>
            <p:nvPicPr>
              <p:cNvPr id="118" name="Mark"/>
              <p:cNvPicPr>
                <a:picLocks noChangeAspect="1"/>
              </p:cNvPicPr>
              <p:nvPr/>
            </p:nvPicPr>
            <p:blipFill>
              <a:blip r:embed="rId2"/>
              <a:stretch>
                <a:fillRect/>
              </a:stretch>
            </p:blipFill>
            <p:spPr>
              <a:xfrm>
                <a:off x="4861363" y="207643"/>
                <a:ext cx="22000" cy="22000"/>
              </a:xfrm>
              <a:prstGeom prst="rect">
                <a:avLst/>
              </a:prstGeom>
            </p:spPr>
          </p:pic>
          <p:sp>
            <p:nvSpPr>
              <p:cNvPr id="1032" name="Text 1032"/>
              <p:cNvSpPr txBox="1"/>
              <p:nvPr/>
            </p:nvSpPr>
            <p:spPr>
              <a:xfrm>
                <a:off x="4885563" y="210613"/>
                <a:ext cx="309100" cy="17600"/>
              </a:xfrm>
              <a:prstGeom prst="rect">
                <a:avLst/>
              </a:prstGeom>
              <a:noFill/>
            </p:spPr>
            <p:txBody>
              <a:bodyPr lIns="0" rIns="0" anchor="ctr" rtlCol="0" tIns="0" bIns="11000" wrap="none"/>
              <a:lstStyle/>
              <a:p>
                <a:pPr algn="ctr">
                  <a:lnSpc>
                    <a:spcPct val="100000"/>
                  </a:lnSpc>
                </a:pPr>
                <a:r>
                  <a:rPr sz="110">
                    <a:solidFill>
                      <a:srgbClr val="454545"/>
                    </a:solidFill>
                    <a:latin typeface="Arial"/>
                  </a:rPr>
                  <a:t>[Key points] Principle and implementation steps</a:t>
                </a:r>
              </a:p>
            </p:txBody>
          </p:sp>
        </p:grpSp>
        <p:sp>
          <p:nvSpPr>
            <p:cNvPr id="119" name="SubTopic"/>
            <p:cNvSpPr/>
            <p:nvPr/>
          </p:nvSpPr>
          <p:spPr>
            <a:xfrm>
              <a:off x="5232827" y="121155"/>
              <a:ext cx="565400" cy="41525"/>
            </a:xfrm>
            <a:custGeom>
              <a:avLst/>
              <a:gdLst>
                <a:gd fmla="*/ 7838 w 565400" name="rtl"/>
                <a:gd fmla="*/ 3107 h 41525" name="rtt"/>
                <a:gd fmla="*/ 557838 w 565400" name="rtr"/>
                <a:gd fmla="*/ 38308 h 41525" name="rtb"/>
              </a:gdLst>
              <a:ahLst/>
              <a:cxnLst/>
              <a:rect b="rtb" r="rtr" t="rtt" l="rtl"/>
              <a:pathLst>
                <a:path stroke="false" w="565400" h="41525">
                  <a:moveTo>
                    <a:pt x="0" y="0"/>
                  </a:moveTo>
                  <a:lnTo>
                    <a:pt x="565400" y="0"/>
                  </a:lnTo>
                  <a:lnTo>
                    <a:pt x="565400" y="41525"/>
                  </a:lnTo>
                  <a:lnTo>
                    <a:pt x="0" y="41525"/>
                  </a:lnTo>
                  <a:lnTo>
                    <a:pt x="0" y="0"/>
                  </a:lnTo>
                  <a:close/>
                </a:path>
                <a:path w="565400" fill="none" h="41525">
                  <a:moveTo>
                    <a:pt x="0" y="41525"/>
                  </a:moveTo>
                  <a:lnTo>
                    <a:pt x="565400" y="41525"/>
                  </a:lnTo>
                </a:path>
              </a:pathLst>
            </a:custGeom>
            <a:noFill/>
            <a:ln w="2200" cap="rnd">
              <a:solidFill>
                <a:srgbClr val="FF7575"/>
              </a:solidFill>
              <a:round/>
            </a:ln>
          </p:spPr>
          <p:txBody>
            <a:bodyPr lIns="0" rIns="0" anchor="ctr" rtlCol="0" tIns="0" bIns="11000" wrap="square"/>
            <a:lstStyle/>
            <a:p>
              <a:pPr algn="ctr">
                <a:lnSpc>
                  <a:spcPct val="100000"/>
                </a:lnSpc>
              </a:pPr>
              <a:r>
                <a:rPr sz="110">
                  <a:solidFill>
                    <a:srgbClr val="454545"/>
                  </a:solidFill>
                  <a:latin typeface="Arial"/>
                </a:rPr>
                <a:t>1. Calculate the distance between the point in the known category data set and the current point</a:t>
              </a:r>
            </a:p>
          </p:txBody>
        </p:sp>
        <p:sp>
          <p:nvSpPr>
            <p:cNvPr id="121" name="SubTopic"/>
            <p:cNvSpPr/>
            <p:nvPr/>
          </p:nvSpPr>
          <p:spPr>
            <a:xfrm>
              <a:off x="5232827" y="169830"/>
              <a:ext cx="311300" cy="23925"/>
            </a:xfrm>
            <a:custGeom>
              <a:avLst/>
              <a:gdLst>
                <a:gd fmla="*/ 7838 w 311300" name="rtl"/>
                <a:gd fmla="*/ 3107 h 23925" name="rtt"/>
                <a:gd fmla="*/ 303738 w 311300" name="rtr"/>
                <a:gd fmla="*/ 20708 h 23925" name="rtb"/>
              </a:gdLst>
              <a:ahLst/>
              <a:cxnLst/>
              <a:rect b="rtb" r="rtr" t="rtt" l="rtl"/>
              <a:pathLst>
                <a:path stroke="false" w="311300" h="23925">
                  <a:moveTo>
                    <a:pt x="0" y="0"/>
                  </a:moveTo>
                  <a:lnTo>
                    <a:pt x="311300" y="0"/>
                  </a:lnTo>
                  <a:lnTo>
                    <a:pt x="311300" y="23925"/>
                  </a:lnTo>
                  <a:lnTo>
                    <a:pt x="0" y="23925"/>
                  </a:lnTo>
                  <a:lnTo>
                    <a:pt x="0" y="0"/>
                  </a:lnTo>
                  <a:close/>
                </a:path>
                <a:path w="311300" fill="none" h="23925">
                  <a:moveTo>
                    <a:pt x="0" y="23925"/>
                  </a:moveTo>
                  <a:lnTo>
                    <a:pt x="311300" y="23925"/>
                  </a:lnTo>
                </a:path>
              </a:pathLst>
            </a:custGeom>
            <a:noFill/>
            <a:ln w="2200" cap="rnd">
              <a:solidFill>
                <a:srgbClr val="FF7575"/>
              </a:solidFill>
              <a:round/>
            </a:ln>
          </p:spPr>
          <p:txBody>
            <a:bodyPr lIns="0" rIns="0" anchor="ctr" rtlCol="0" tIns="0" bIns="11000" wrap="none"/>
            <a:lstStyle/>
            <a:p>
              <a:pPr algn="ctr">
                <a:lnSpc>
                  <a:spcPct val="100000"/>
                </a:lnSpc>
              </a:pPr>
              <a:r>
                <a:rPr sz="110">
                  <a:solidFill>
                    <a:srgbClr val="454545"/>
                  </a:solidFill>
                  <a:latin typeface="Arial"/>
                </a:rPr>
                <a:t>2. Arrange these distances in ascending order</a:t>
              </a:r>
            </a:p>
          </p:txBody>
        </p:sp>
        <p:sp>
          <p:nvSpPr>
            <p:cNvPr id="123" name="SubTopic"/>
            <p:cNvSpPr/>
            <p:nvPr/>
          </p:nvSpPr>
          <p:spPr>
            <a:xfrm>
              <a:off x="5232827" y="200905"/>
              <a:ext cx="466400" cy="23925"/>
            </a:xfrm>
            <a:custGeom>
              <a:avLst/>
              <a:gdLst>
                <a:gd fmla="*/ 7838 w 466400" name="rtl"/>
                <a:gd fmla="*/ 3107 h 23925" name="rtt"/>
                <a:gd fmla="*/ 458838 w 466400" name="rtr"/>
                <a:gd fmla="*/ 20708 h 23925" name="rtb"/>
              </a:gdLst>
              <a:ahLst/>
              <a:cxnLst/>
              <a:rect b="rtb" r="rtr" t="rtt" l="rtl"/>
              <a:pathLst>
                <a:path stroke="false" w="466400" h="23925">
                  <a:moveTo>
                    <a:pt x="0" y="0"/>
                  </a:moveTo>
                  <a:lnTo>
                    <a:pt x="466400" y="0"/>
                  </a:lnTo>
                  <a:lnTo>
                    <a:pt x="466400" y="23925"/>
                  </a:lnTo>
                  <a:lnTo>
                    <a:pt x="0" y="23925"/>
                  </a:lnTo>
                  <a:lnTo>
                    <a:pt x="0" y="0"/>
                  </a:lnTo>
                  <a:close/>
                </a:path>
                <a:path w="466400" fill="none" h="23925">
                  <a:moveTo>
                    <a:pt x="0" y="23925"/>
                  </a:moveTo>
                  <a:lnTo>
                    <a:pt x="466400" y="23925"/>
                  </a:lnTo>
                </a:path>
              </a:pathLst>
            </a:custGeom>
            <a:noFill/>
            <a:ln w="2200" cap="rnd">
              <a:solidFill>
                <a:srgbClr val="FF7575"/>
              </a:solidFill>
              <a:round/>
            </a:ln>
          </p:spPr>
          <p:txBody>
            <a:bodyPr lIns="0" rIns="0" anchor="ctr" rtlCol="0" tIns="0" bIns="11000" wrap="none"/>
            <a:lstStyle/>
            <a:p>
              <a:pPr algn="ctr">
                <a:lnSpc>
                  <a:spcPct val="100000"/>
                </a:lnSpc>
              </a:pPr>
              <a:r>
                <a:rPr sz="110">
                  <a:solidFill>
                    <a:srgbClr val="454545"/>
                  </a:solidFill>
                  <a:latin typeface="Arial"/>
                </a:rPr>
                <a:t>3. Select the k points with the smallest distance from the current point</a:t>
              </a:r>
            </a:p>
          </p:txBody>
        </p:sp>
        <p:sp>
          <p:nvSpPr>
            <p:cNvPr id="125" name="SubTopic"/>
            <p:cNvSpPr/>
            <p:nvPr/>
          </p:nvSpPr>
          <p:spPr>
            <a:xfrm>
              <a:off x="5232827" y="231980"/>
              <a:ext cx="565400" cy="41525"/>
            </a:xfrm>
            <a:custGeom>
              <a:avLst/>
              <a:gdLst>
                <a:gd fmla="*/ 7838 w 565400" name="rtl"/>
                <a:gd fmla="*/ 3107 h 41525" name="rtt"/>
                <a:gd fmla="*/ 557838 w 565400" name="rtr"/>
                <a:gd fmla="*/ 38308 h 41525" name="rtb"/>
              </a:gdLst>
              <a:ahLst/>
              <a:cxnLst/>
              <a:rect b="rtb" r="rtr" t="rtt" l="rtl"/>
              <a:pathLst>
                <a:path stroke="false" w="565400" h="41525">
                  <a:moveTo>
                    <a:pt x="0" y="0"/>
                  </a:moveTo>
                  <a:lnTo>
                    <a:pt x="565400" y="0"/>
                  </a:lnTo>
                  <a:lnTo>
                    <a:pt x="565400" y="41525"/>
                  </a:lnTo>
                  <a:lnTo>
                    <a:pt x="0" y="41525"/>
                  </a:lnTo>
                  <a:lnTo>
                    <a:pt x="0" y="0"/>
                  </a:lnTo>
                  <a:close/>
                </a:path>
                <a:path w="565400" fill="none" h="41525">
                  <a:moveTo>
                    <a:pt x="0" y="41525"/>
                  </a:moveTo>
                  <a:lnTo>
                    <a:pt x="565400" y="41525"/>
                  </a:lnTo>
                </a:path>
              </a:pathLst>
            </a:custGeom>
            <a:noFill/>
            <a:ln w="2200" cap="rnd">
              <a:solidFill>
                <a:srgbClr val="FF7575"/>
              </a:solidFill>
              <a:round/>
            </a:ln>
          </p:spPr>
          <p:txBody>
            <a:bodyPr lIns="0" rIns="0" anchor="ctr" rtlCol="0" tIns="0" bIns="11000" wrap="square"/>
            <a:lstStyle/>
            <a:p>
              <a:pPr algn="ctr">
                <a:lnSpc>
                  <a:spcPct val="100000"/>
                </a:lnSpc>
              </a:pPr>
              <a:r>
                <a:rPr sz="110">
                  <a:solidFill>
                    <a:srgbClr val="454545"/>
                  </a:solidFill>
                  <a:latin typeface="Arial"/>
                </a:rPr>
                <a:t>4. Count the frequency of occurrence of the category where the first k points are located (find the mode of the K categories)</a:t>
              </a:r>
            </a:p>
          </p:txBody>
        </p:sp>
        <p:sp>
          <p:nvSpPr>
            <p:cNvPr id="127" name="SubTopic"/>
            <p:cNvSpPr/>
            <p:nvPr/>
          </p:nvSpPr>
          <p:spPr>
            <a:xfrm>
              <a:off x="5232827" y="280655"/>
              <a:ext cx="411400" cy="23925"/>
            </a:xfrm>
            <a:custGeom>
              <a:avLst/>
              <a:gdLst>
                <a:gd fmla="*/ 7838 w 411400" name="rtl"/>
                <a:gd fmla="*/ 3107 h 23925" name="rtt"/>
                <a:gd fmla="*/ 403838 w 411400" name="rtr"/>
                <a:gd fmla="*/ 20708 h 23925" name="rtb"/>
              </a:gdLst>
              <a:ahLst/>
              <a:cxnLst/>
              <a:rect b="rtb" r="rtr" t="rtt" l="rtl"/>
              <a:pathLst>
                <a:path stroke="false" w="411400" h="23925">
                  <a:moveTo>
                    <a:pt x="0" y="0"/>
                  </a:moveTo>
                  <a:lnTo>
                    <a:pt x="411400" y="0"/>
                  </a:lnTo>
                  <a:lnTo>
                    <a:pt x="411400" y="23925"/>
                  </a:lnTo>
                  <a:lnTo>
                    <a:pt x="0" y="23925"/>
                  </a:lnTo>
                  <a:lnTo>
                    <a:pt x="0" y="0"/>
                  </a:lnTo>
                  <a:close/>
                </a:path>
                <a:path w="411400" fill="none" h="23925">
                  <a:moveTo>
                    <a:pt x="0" y="23925"/>
                  </a:moveTo>
                  <a:lnTo>
                    <a:pt x="411400" y="23925"/>
                  </a:lnTo>
                </a:path>
              </a:pathLst>
            </a:custGeom>
            <a:noFill/>
            <a:ln w="2200" cap="rnd">
              <a:solidFill>
                <a:srgbClr val="FF7575"/>
              </a:solidFill>
              <a:round/>
            </a:ln>
          </p:spPr>
          <p:txBody>
            <a:bodyPr lIns="0" rIns="0" anchor="ctr" rtlCol="0" tIns="0" bIns="11000" wrap="none"/>
            <a:lstStyle/>
            <a:p>
              <a:pPr algn="ctr">
                <a:lnSpc>
                  <a:spcPct val="100000"/>
                </a:lnSpc>
              </a:pPr>
              <a:r>
                <a:rPr sz="110">
                  <a:solidFill>
                    <a:srgbClr val="454545"/>
                  </a:solidFill>
                  <a:latin typeface="Arial"/>
                </a:rPr>
                <a:t>5. Use the mode category as the category of the current point</a:t>
              </a:r>
            </a:p>
          </p:txBody>
        </p:sp>
        <p:sp>
          <p:nvSpPr>
            <p:cNvPr id="129" name="SubTopic"/>
            <p:cNvSpPr/>
            <p:nvPr/>
          </p:nvSpPr>
          <p:spPr>
            <a:xfrm>
              <a:off x="4437923" y="327268"/>
              <a:ext cx="234300" cy="23925"/>
            </a:xfrm>
            <a:custGeom>
              <a:avLst/>
              <a:gdLst>
                <a:gd fmla="*/ 7838 w 234300" name="rtl"/>
                <a:gd fmla="*/ 3107 h 23925" name="rtt"/>
                <a:gd fmla="*/ 226738 w 234300" name="rtr"/>
                <a:gd fmla="*/ 20708 h 23925" name="rtb"/>
              </a:gdLst>
              <a:ahLst/>
              <a:cxnLst/>
              <a:rect b="rtb" r="rtr" t="rtt" l="rtl"/>
              <a:pathLst>
                <a:path stroke="false" w="234300" h="23925">
                  <a:moveTo>
                    <a:pt x="0" y="0"/>
                  </a:moveTo>
                  <a:lnTo>
                    <a:pt x="234300" y="0"/>
                  </a:lnTo>
                  <a:lnTo>
                    <a:pt x="234300" y="23925"/>
                  </a:lnTo>
                  <a:lnTo>
                    <a:pt x="0" y="23925"/>
                  </a:lnTo>
                  <a:lnTo>
                    <a:pt x="0" y="0"/>
                  </a:lnTo>
                  <a:close/>
                </a:path>
                <a:path w="234300" fill="none" h="23925">
                  <a:moveTo>
                    <a:pt x="0" y="23925"/>
                  </a:moveTo>
                  <a:lnTo>
                    <a:pt x="234300" y="23925"/>
                  </a:lnTo>
                </a:path>
              </a:pathLst>
            </a:custGeom>
            <a:noFill/>
            <a:ln w="2200" cap="rnd">
              <a:solidFill>
                <a:srgbClr val="FF7575"/>
              </a:solidFill>
              <a:round/>
            </a:ln>
          </p:spPr>
          <p:txBody>
            <a:bodyPr lIns="0" rIns="0" anchor="ctr" rtlCol="0" tIns="0" bIns="11000" wrap="none"/>
            <a:lstStyle/>
            <a:p>
              <a:pPr algn="ctr">
                <a:lnSpc>
                  <a:spcPct val="100000"/>
                </a:lnSpc>
              </a:pPr>
              <a:r>
                <a:rPr sz="110">
                  <a:solidFill>
                    <a:srgbClr val="454545"/>
                  </a:solidFill>
                  <a:latin typeface="Arial"/>
                </a:rPr>
                <a:t>K-Nearest Neighbor Algorithm API</a:t>
              </a:r>
            </a:p>
          </p:txBody>
        </p:sp>
        <p:sp>
          <p:nvSpPr>
            <p:cNvPr id="131" name="SubTopic"/>
            <p:cNvSpPr/>
            <p:nvPr/>
          </p:nvSpPr>
          <p:spPr>
            <a:xfrm>
              <a:off x="4702825" y="311730"/>
              <a:ext cx="185900" cy="23925"/>
            </a:xfrm>
            <a:custGeom>
              <a:avLst/>
              <a:gdLst>
                <a:gd fmla="*/ 7838 w 185900" name="rtl"/>
                <a:gd fmla="*/ 3107 h 23925" name="rtt"/>
                <a:gd fmla="*/ 178338 w 185900" name="rtr"/>
                <a:gd fmla="*/ 20708 h 23925" name="rtb"/>
              </a:gdLst>
              <a:ahLst/>
              <a:cxnLst/>
              <a:rect b="rtb" r="rtr" t="rtt" l="rtl"/>
              <a:pathLst>
                <a:path stroke="false" w="185900" h="23925">
                  <a:moveTo>
                    <a:pt x="0" y="0"/>
                  </a:moveTo>
                  <a:lnTo>
                    <a:pt x="185900" y="0"/>
                  </a:lnTo>
                  <a:lnTo>
                    <a:pt x="185900" y="23925"/>
                  </a:lnTo>
                  <a:lnTo>
                    <a:pt x="0" y="23925"/>
                  </a:lnTo>
                  <a:lnTo>
                    <a:pt x="0" y="0"/>
                  </a:lnTo>
                  <a:close/>
                </a:path>
                <a:path w="185900" fill="none" h="23925">
                  <a:moveTo>
                    <a:pt x="0" y="23925"/>
                  </a:moveTo>
                  <a:lnTo>
                    <a:pt x="185900" y="23925"/>
                  </a:lnTo>
                </a:path>
              </a:pathLst>
            </a:custGeom>
            <a:noFill/>
            <a:ln w="2200" cap="rnd">
              <a:solidFill>
                <a:srgbClr val="FF7575"/>
              </a:solidFill>
              <a:round/>
            </a:ln>
          </p:spPr>
          <p:txBody>
            <a:bodyPr lIns="0" rIns="0" anchor="ctr" rtlCol="0" tIns="0" bIns="11000" wrap="none"/>
            <a:lstStyle/>
            <a:p>
              <a:pPr algn="ctr">
                <a:lnSpc>
                  <a:spcPct val="100000"/>
                </a:lnSpc>
              </a:pPr>
              <a:r>
                <a:rPr sz="110">
                  <a:solidFill>
                    <a:srgbClr val="454545"/>
                  </a:solidFill>
                  <a:latin typeface="Arial"/>
                </a:rPr>
                <a:t>Introduction to Scikit-learn</a:t>
              </a:r>
            </a:p>
          </p:txBody>
        </p:sp>
        <p:sp>
          <p:nvSpPr>
            <p:cNvPr id="133" name="SubTopic"/>
            <p:cNvSpPr/>
            <p:nvPr/>
          </p:nvSpPr>
          <p:spPr>
            <a:xfrm>
              <a:off x="4919327" y="311730"/>
              <a:ext cx="511500" cy="23925"/>
            </a:xfrm>
            <a:custGeom>
              <a:avLst/>
              <a:gdLst>
                <a:gd fmla="*/ 7838 w 511500" name="rtl"/>
                <a:gd fmla="*/ 3107 h 23925" name="rtt"/>
                <a:gd fmla="*/ 503938 w 511500" name="rtr"/>
                <a:gd fmla="*/ 20708 h 23925" name="rtb"/>
              </a:gdLst>
              <a:ahLst/>
              <a:cxnLst/>
              <a:rect b="rtb" r="rtr" t="rtt" l="rtl"/>
              <a:pathLst>
                <a:path stroke="false" w="511500" h="23925">
                  <a:moveTo>
                    <a:pt x="0" y="0"/>
                  </a:moveTo>
                  <a:lnTo>
                    <a:pt x="511500" y="0"/>
                  </a:lnTo>
                  <a:lnTo>
                    <a:pt x="511500" y="23925"/>
                  </a:lnTo>
                  <a:lnTo>
                    <a:pt x="0" y="23925"/>
                  </a:lnTo>
                  <a:lnTo>
                    <a:pt x="0" y="0"/>
                  </a:lnTo>
                  <a:close/>
                </a:path>
                <a:path w="511500" fill="none" h="23925">
                  <a:moveTo>
                    <a:pt x="0" y="23925"/>
                  </a:moveTo>
                  <a:lnTo>
                    <a:pt x="511500" y="23925"/>
                  </a:lnTo>
                </a:path>
              </a:pathLst>
            </a:custGeom>
            <a:noFill/>
            <a:ln w="2200" cap="rnd">
              <a:solidFill>
                <a:srgbClr val="FF7575"/>
              </a:solidFill>
              <a:round/>
            </a:ln>
          </p:spPr>
          <p:txBody>
            <a:bodyPr lIns="0" rIns="0" anchor="ctr" rtlCol="0" tIns="0" bIns="11000" wrap="none"/>
            <a:lstStyle/>
            <a:p>
              <a:pPr algn="ctr">
                <a:lnSpc>
                  <a:spcPct val="100000"/>
                </a:lnSpc>
              </a:pPr>
              <a:r>
                <a:rPr sz="110">
                  <a:solidFill>
                    <a:srgbClr val="454545"/>
                  </a:solidFill>
                  <a:latin typeface="Arial"/>
                </a:rPr>
                <a:t>Machine learning tools that implement numerous machine learning algorithms</a:t>
              </a:r>
            </a:p>
          </p:txBody>
        </p:sp>
        <p:sp>
          <p:nvSpPr>
            <p:cNvPr id="135" name="SubTopic"/>
            <p:cNvSpPr/>
            <p:nvPr/>
          </p:nvSpPr>
          <p:spPr>
            <a:xfrm>
              <a:off x="4702825" y="342805"/>
              <a:ext cx="42900" cy="23925"/>
            </a:xfrm>
            <a:custGeom>
              <a:avLst/>
              <a:gdLst>
                <a:gd fmla="*/ 7838 w 42900" name="rtl"/>
                <a:gd fmla="*/ 3107 h 23925" name="rtt"/>
                <a:gd fmla="*/ 35338 w 42900" name="rtr"/>
                <a:gd fmla="*/ 20708 h 23925" name="rtb"/>
              </a:gdLst>
              <a:ahLst/>
              <a:cxnLst/>
              <a:rect b="rtb" r="rtr" t="rtt" l="rtl"/>
              <a:pathLst>
                <a:path stroke="false" w="42900" h="23925">
                  <a:moveTo>
                    <a:pt x="0" y="0"/>
                  </a:moveTo>
                  <a:lnTo>
                    <a:pt x="42900" y="0"/>
                  </a:lnTo>
                  <a:lnTo>
                    <a:pt x="42900" y="23925"/>
                  </a:lnTo>
                  <a:lnTo>
                    <a:pt x="0" y="23925"/>
                  </a:lnTo>
                  <a:lnTo>
                    <a:pt x="0" y="0"/>
                  </a:lnTo>
                  <a:close/>
                </a:path>
                <a:path w="42900" fill="none" h="23925">
                  <a:moveTo>
                    <a:pt x="0" y="23925"/>
                  </a:moveTo>
                  <a:lnTo>
                    <a:pt x="42900" y="23925"/>
                  </a:lnTo>
                </a:path>
              </a:pathLst>
            </a:custGeom>
            <a:noFill/>
            <a:ln w="2200" cap="rnd">
              <a:solidFill>
                <a:srgbClr val="FF7575"/>
              </a:solidFill>
              <a:round/>
            </a:ln>
          </p:spPr>
          <p:txBody>
            <a:bodyPr lIns="0" rIns="0" anchor="ctr" rtlCol="0" tIns="0" bIns="11000" wrap="none"/>
            <a:lstStyle/>
            <a:p>
              <a:pPr algn="ctr">
                <a:lnSpc>
                  <a:spcPct val="100000"/>
                </a:lnSpc>
              </a:pPr>
              <a:r>
                <a:rPr sz="110">
                  <a:solidFill>
                    <a:srgbClr val="454545"/>
                  </a:solidFill>
                  <a:latin typeface="Arial"/>
                </a:rPr>
                <a:t>API</a:t>
              </a:r>
            </a:p>
          </p:txBody>
        </p:sp>
        <p:sp>
          <p:nvSpPr>
            <p:cNvPr id="137" name="SubTopic"/>
            <p:cNvSpPr/>
            <p:nvPr/>
          </p:nvSpPr>
          <p:spPr>
            <a:xfrm>
              <a:off x="4776327" y="342805"/>
              <a:ext cx="348700" cy="23925"/>
            </a:xfrm>
            <a:custGeom>
              <a:avLst/>
              <a:gdLst>
                <a:gd fmla="*/ 7838 w 348700" name="rtl"/>
                <a:gd fmla="*/ 3107 h 23925" name="rtt"/>
                <a:gd fmla="*/ 341138 w 348700" name="rtr"/>
                <a:gd fmla="*/ 20708 h 23925" name="rtb"/>
              </a:gdLst>
              <a:ahLst/>
              <a:cxnLst/>
              <a:rect b="rtb" r="rtr" t="rtt" l="rtl"/>
              <a:pathLst>
                <a:path stroke="false" w="348700" h="23925">
                  <a:moveTo>
                    <a:pt x="0" y="0"/>
                  </a:moveTo>
                  <a:lnTo>
                    <a:pt x="348700" y="0"/>
                  </a:lnTo>
                  <a:lnTo>
                    <a:pt x="348700" y="23925"/>
                  </a:lnTo>
                  <a:lnTo>
                    <a:pt x="0" y="23925"/>
                  </a:lnTo>
                  <a:lnTo>
                    <a:pt x="0" y="0"/>
                  </a:lnTo>
                  <a:close/>
                </a:path>
                <a:path w="348700" fill="none" h="23925">
                  <a:moveTo>
                    <a:pt x="0" y="23925"/>
                  </a:moveTo>
                  <a:lnTo>
                    <a:pt x="348700" y="23925"/>
                  </a:lnTo>
                </a:path>
              </a:pathLst>
            </a:custGeom>
            <a:noFill/>
            <a:ln w="2200" cap="rnd">
              <a:solidFill>
                <a:srgbClr val="FF7575"/>
              </a:solidFill>
              <a:round/>
            </a:ln>
          </p:spPr>
          <p:txBody>
            <a:bodyPr lIns="0" rIns="0" anchor="ctr" rtlCol="0" tIns="0" bIns="11000" wrap="none"/>
            <a:lstStyle/>
            <a:p>
              <a:pPr algn="ctr">
                <a:lnSpc>
                  <a:spcPct val="100000"/>
                </a:lnSpc>
              </a:pPr>
              <a:r>
                <a:rPr sz="110">
                  <a:solidFill>
                    <a:srgbClr val="454545"/>
                  </a:solidFill>
                  <a:latin typeface="Arial"/>
                </a:rPr>
                <a:t>sklearn.neighbors.KNeighborsclassfier(n_neighbors)</a:t>
              </a:r>
            </a:p>
          </p:txBody>
        </p:sp>
        <p:sp>
          <p:nvSpPr>
            <p:cNvPr id="139" name="SubTopic"/>
            <p:cNvSpPr/>
            <p:nvPr/>
          </p:nvSpPr>
          <p:spPr>
            <a:xfrm>
              <a:off x="4208221" y="896810"/>
              <a:ext cx="261800" cy="23925"/>
            </a:xfrm>
            <a:custGeom>
              <a:avLst/>
              <a:gdLst>
                <a:gd fmla="*/ 7838 w 261800" name="rtl"/>
                <a:gd fmla="*/ 3107 h 23925" name="rtt"/>
                <a:gd fmla="*/ 254238 w 261800" name="rtr"/>
                <a:gd fmla="*/ 20708 h 23925" name="rtb"/>
              </a:gdLst>
              <a:ahLst/>
              <a:cxnLst/>
              <a:rect b="rtb" r="rtr" t="rtt" l="rtl"/>
              <a:pathLst>
                <a:path stroke="false" w="261800" h="23925">
                  <a:moveTo>
                    <a:pt x="0" y="0"/>
                  </a:moveTo>
                  <a:lnTo>
                    <a:pt x="261800" y="0"/>
                  </a:lnTo>
                  <a:lnTo>
                    <a:pt x="261800" y="23925"/>
                  </a:lnTo>
                  <a:lnTo>
                    <a:pt x="0" y="23925"/>
                  </a:lnTo>
                  <a:lnTo>
                    <a:pt x="0" y="0"/>
                  </a:lnTo>
                  <a:close/>
                </a:path>
                <a:path w="261800" fill="none" h="23925">
                  <a:moveTo>
                    <a:pt x="0" y="23925"/>
                  </a:moveTo>
                  <a:lnTo>
                    <a:pt x="261800" y="23925"/>
                  </a:lnTo>
                </a:path>
              </a:pathLst>
            </a:custGeom>
            <a:noFill/>
            <a:ln w="2200" cap="rnd">
              <a:solidFill>
                <a:srgbClr val="FF7575"/>
              </a:solidFill>
              <a:round/>
            </a:ln>
          </p:spPr>
          <p:txBody>
            <a:bodyPr lIns="0" rIns="0" anchor="ctr" rtlCol="0" tIns="0" bIns="11000" wrap="none"/>
            <a:lstStyle/>
            <a:p>
              <a:pPr algn="ctr">
                <a:lnSpc>
                  <a:spcPct val="100000"/>
                </a:lnSpc>
              </a:pPr>
              <a:r>
                <a:rPr sz="110">
                  <a:solidFill>
                    <a:srgbClr val="454545"/>
                  </a:solidFill>
                  <a:latin typeface="Arial"/>
                </a:rPr>
                <a:t>Algorithm calculation and optimization</a:t>
              </a:r>
            </a:p>
          </p:txBody>
        </p:sp>
        <p:sp>
          <p:nvSpPr>
            <p:cNvPr id="141" name="SubTopic"/>
            <p:cNvSpPr/>
            <p:nvPr/>
          </p:nvSpPr>
          <p:spPr>
            <a:xfrm>
              <a:off x="4500623" y="518118"/>
              <a:ext cx="148500" cy="23925"/>
            </a:xfrm>
            <a:custGeom>
              <a:avLst/>
              <a:gdLst>
                <a:gd fmla="*/ 7838 w 148500" name="rtl"/>
                <a:gd fmla="*/ 3107 h 23925" name="rtt"/>
                <a:gd fmla="*/ 140938 w 148500" name="rtr"/>
                <a:gd fmla="*/ 20708 h 23925" name="rtb"/>
              </a:gdLst>
              <a:ahLst/>
              <a:cxnLst/>
              <a:rect b="rtb" r="rtr" t="rtt" l="rtl"/>
              <a:pathLst>
                <a:path stroke="false" w="148500" h="23925">
                  <a:moveTo>
                    <a:pt x="0" y="0"/>
                  </a:moveTo>
                  <a:lnTo>
                    <a:pt x="148500" y="0"/>
                  </a:lnTo>
                  <a:lnTo>
                    <a:pt x="148500" y="23925"/>
                  </a:lnTo>
                  <a:lnTo>
                    <a:pt x="0" y="23925"/>
                  </a:lnTo>
                  <a:lnTo>
                    <a:pt x="0" y="0"/>
                  </a:lnTo>
                  <a:close/>
                </a:path>
                <a:path w="148500" fill="none" h="23925">
                  <a:moveTo>
                    <a:pt x="0" y="23925"/>
                  </a:moveTo>
                  <a:lnTo>
                    <a:pt x="148500" y="23925"/>
                  </a:lnTo>
                </a:path>
              </a:pathLst>
            </a:custGeom>
            <a:noFill/>
            <a:ln w="2200" cap="rnd">
              <a:solidFill>
                <a:srgbClr val="FF7575"/>
              </a:solidFill>
              <a:round/>
            </a:ln>
          </p:spPr>
          <p:txBody>
            <a:bodyPr lIns="0" rIns="0" anchor="ctr" rtlCol="0" tIns="0" bIns="11000" wrap="none"/>
            <a:lstStyle/>
            <a:p>
              <a:pPr algn="ctr">
                <a:lnSpc>
                  <a:spcPct val="100000"/>
                </a:lnSpc>
              </a:pPr>
              <a:r>
                <a:rPr sz="110">
                  <a:solidFill>
                    <a:srgbClr val="454545"/>
                  </a:solidFill>
                  <a:latin typeface="Arial"/>
                </a:rPr>
                <a:t>measure of distance</a:t>
              </a:r>
            </a:p>
          </p:txBody>
        </p:sp>
        <p:grpSp>
          <p:nvGrpSpPr>
            <p:cNvPr id="1033" name="Group 1033"/>
            <p:cNvGrpSpPr/>
            <p:nvPr/>
          </p:nvGrpSpPr>
          <p:grpSpPr>
            <a:xfrm>
              <a:off x="4679725" y="373880"/>
              <a:ext cx="165000" cy="28325"/>
              <a:chOff x="4679725" y="373880"/>
              <a:chExt cx="165000" cy="28325"/>
            </a:xfrm>
          </p:grpSpPr>
          <p:sp>
            <p:nvSpPr>
              <p:cNvPr id="143" name="SubTopic"/>
              <p:cNvSpPr/>
              <p:nvPr/>
            </p:nvSpPr>
            <p:spPr>
              <a:xfrm>
                <a:off x="4679725" y="373880"/>
                <a:ext cx="165000" cy="28325"/>
              </a:xfrm>
              <a:custGeom>
                <a:avLst/>
                <a:gdLst/>
                <a:ahLst/>
                <a:cxnLst/>
                <a:pathLst>
                  <a:path stroke="false" w="165000" h="28325">
                    <a:moveTo>
                      <a:pt x="0" y="0"/>
                    </a:moveTo>
                    <a:lnTo>
                      <a:pt x="165000" y="0"/>
                    </a:lnTo>
                    <a:lnTo>
                      <a:pt x="165000" y="28325"/>
                    </a:lnTo>
                    <a:lnTo>
                      <a:pt x="0" y="28325"/>
                    </a:lnTo>
                    <a:lnTo>
                      <a:pt x="0" y="0"/>
                    </a:lnTo>
                    <a:close/>
                  </a:path>
                  <a:path w="165000" fill="none" h="28325">
                    <a:moveTo>
                      <a:pt x="0" y="28325"/>
                    </a:moveTo>
                    <a:lnTo>
                      <a:pt x="165000" y="28325"/>
                    </a:lnTo>
                  </a:path>
                </a:pathLst>
              </a:custGeom>
              <a:noFill/>
              <a:ln w="2200" cap="rnd">
                <a:solidFill>
                  <a:srgbClr val="FF7575"/>
                </a:solidFill>
                <a:round/>
              </a:ln>
            </p:spPr>
          </p:sp>
          <p:pic>
            <p:nvPicPr>
              <p:cNvPr id="145" name="Mark"/>
              <p:cNvPicPr>
                <a:picLocks noChangeAspect="1"/>
              </p:cNvPicPr>
              <p:nvPr/>
            </p:nvPicPr>
            <p:blipFill>
              <a:blip r:embed="rId3"/>
              <a:stretch>
                <a:fillRect/>
              </a:stretch>
            </p:blipFill>
            <p:spPr>
              <a:xfrm>
                <a:off x="4687563" y="376218"/>
                <a:ext cx="22000" cy="22000"/>
              </a:xfrm>
              <a:prstGeom prst="rect">
                <a:avLst/>
              </a:prstGeom>
            </p:spPr>
          </p:pic>
          <p:sp>
            <p:nvSpPr>
              <p:cNvPr id="1034" name="Text 1034"/>
              <p:cNvSpPr txBox="1"/>
              <p:nvPr/>
            </p:nvSpPr>
            <p:spPr>
              <a:xfrm>
                <a:off x="4711763" y="379188"/>
                <a:ext cx="125400" cy="17600"/>
              </a:xfrm>
              <a:prstGeom prst="rect">
                <a:avLst/>
              </a:prstGeom>
              <a:noFill/>
            </p:spPr>
            <p:txBody>
              <a:bodyPr lIns="0" rIns="0" anchor="ctr" rtlCol="0" tIns="0" bIns="11000" wrap="none"/>
              <a:lstStyle/>
              <a:p>
                <a:pPr algn="ctr">
                  <a:lnSpc>
                    <a:spcPct val="100000"/>
                  </a:lnSpc>
                </a:pPr>
                <a:r>
                  <a:rPr sz="110">
                    <a:solidFill>
                      <a:srgbClr val="454545"/>
                    </a:solidFill>
                    <a:latin typeface="Arial"/>
                  </a:rPr>
                  <a:t>Euclidean distance</a:t>
                </a:r>
              </a:p>
            </p:txBody>
          </p:sp>
        </p:grpSp>
        <p:sp>
          <p:nvSpPr>
            <p:cNvPr id="146" name="SubTopic"/>
            <p:cNvSpPr/>
            <p:nvPr/>
          </p:nvSpPr>
          <p:spPr>
            <a:xfrm>
              <a:off x="4679725" y="409355"/>
              <a:ext cx="250800" cy="23925"/>
            </a:xfrm>
            <a:custGeom>
              <a:avLst/>
              <a:gdLst>
                <a:gd fmla="*/ 7838 w 250800" name="rtl"/>
                <a:gd fmla="*/ 3107 h 23925" name="rtt"/>
                <a:gd fmla="*/ 243238 w 250800" name="rtr"/>
                <a:gd fmla="*/ 20708 h 23925" name="rtb"/>
              </a:gdLst>
              <a:ahLst/>
              <a:cxnLst/>
              <a:rect b="rtb" r="rtr" t="rtt" l="rtl"/>
              <a:pathLst>
                <a:path stroke="false" w="250800" h="23925">
                  <a:moveTo>
                    <a:pt x="0" y="0"/>
                  </a:moveTo>
                  <a:lnTo>
                    <a:pt x="250800" y="0"/>
                  </a:lnTo>
                  <a:lnTo>
                    <a:pt x="250800" y="23925"/>
                  </a:lnTo>
                  <a:lnTo>
                    <a:pt x="0" y="23925"/>
                  </a:lnTo>
                  <a:lnTo>
                    <a:pt x="0" y="0"/>
                  </a:lnTo>
                  <a:close/>
                </a:path>
                <a:path w="250800" fill="none" h="23925">
                  <a:moveTo>
                    <a:pt x="0" y="23925"/>
                  </a:moveTo>
                  <a:lnTo>
                    <a:pt x="250800" y="23925"/>
                  </a:lnTo>
                </a:path>
              </a:pathLst>
            </a:custGeom>
            <a:noFill/>
            <a:ln w="2200" cap="rnd">
              <a:solidFill>
                <a:srgbClr val="FF7575"/>
              </a:solidFill>
              <a:round/>
            </a:ln>
          </p:spPr>
          <p:txBody>
            <a:bodyPr lIns="0" rIns="0" anchor="ctr" rtlCol="0" tIns="0" bIns="11000" wrap="none"/>
            <a:lstStyle/>
            <a:p>
              <a:pPr algn="ctr">
                <a:lnSpc>
                  <a:spcPct val="100000"/>
                </a:lnSpc>
              </a:pPr>
              <a:r>
                <a:rPr sz="110">
                  <a:solidFill>
                    <a:srgbClr val="454545"/>
                  </a:solidFill>
                  <a:latin typeface="Arial"/>
                </a:rPr>
                <a:t>Manhattan distance (block distance)</a:t>
              </a:r>
            </a:p>
          </p:txBody>
        </p:sp>
        <p:sp>
          <p:nvSpPr>
            <p:cNvPr id="148" name="SubTopic"/>
            <p:cNvSpPr/>
            <p:nvPr/>
          </p:nvSpPr>
          <p:spPr>
            <a:xfrm>
              <a:off x="4679725" y="440430"/>
              <a:ext cx="147400" cy="23925"/>
            </a:xfrm>
            <a:custGeom>
              <a:avLst/>
              <a:gdLst>
                <a:gd fmla="*/ 7838 w 147400" name="rtl"/>
                <a:gd fmla="*/ 3107 h 23925" name="rtt"/>
                <a:gd fmla="*/ 139838 w 147400" name="rtr"/>
                <a:gd fmla="*/ 20708 h 23925" name="rtb"/>
              </a:gdLst>
              <a:ahLst/>
              <a:cxnLst/>
              <a:rect b="rtb" r="rtr" t="rtt" l="rtl"/>
              <a:pathLst>
                <a:path stroke="false" w="147400" h="23925">
                  <a:moveTo>
                    <a:pt x="0" y="0"/>
                  </a:moveTo>
                  <a:lnTo>
                    <a:pt x="147400" y="0"/>
                  </a:lnTo>
                  <a:lnTo>
                    <a:pt x="147400" y="23925"/>
                  </a:lnTo>
                  <a:lnTo>
                    <a:pt x="0" y="23925"/>
                  </a:lnTo>
                  <a:lnTo>
                    <a:pt x="0" y="0"/>
                  </a:lnTo>
                  <a:close/>
                </a:path>
                <a:path w="147400" fill="none" h="23925">
                  <a:moveTo>
                    <a:pt x="0" y="23925"/>
                  </a:moveTo>
                  <a:lnTo>
                    <a:pt x="147400" y="23925"/>
                  </a:lnTo>
                </a:path>
              </a:pathLst>
            </a:custGeom>
            <a:noFill/>
            <a:ln w="2200" cap="rnd">
              <a:solidFill>
                <a:srgbClr val="FF7575"/>
              </a:solidFill>
              <a:round/>
            </a:ln>
          </p:spPr>
          <p:txBody>
            <a:bodyPr lIns="0" rIns="0" anchor="ctr" rtlCol="0" tIns="0" bIns="11000" wrap="none"/>
            <a:lstStyle/>
            <a:p>
              <a:pPr algn="ctr">
                <a:lnSpc>
                  <a:spcPct val="100000"/>
                </a:lnSpc>
              </a:pPr>
              <a:r>
                <a:rPr sz="110">
                  <a:solidFill>
                    <a:srgbClr val="454545"/>
                  </a:solidFill>
                  <a:latin typeface="Arial"/>
                </a:rPr>
                <a:t>Chebyshev distance</a:t>
              </a:r>
            </a:p>
          </p:txBody>
        </p:sp>
        <p:sp>
          <p:nvSpPr>
            <p:cNvPr id="150" name="SubTopic"/>
            <p:cNvSpPr/>
            <p:nvPr/>
          </p:nvSpPr>
          <p:spPr>
            <a:xfrm>
              <a:off x="4679725" y="471505"/>
              <a:ext cx="249700" cy="23925"/>
            </a:xfrm>
            <a:custGeom>
              <a:avLst/>
              <a:gdLst>
                <a:gd fmla="*/ 7838 w 249700" name="rtl"/>
                <a:gd fmla="*/ 3107 h 23925" name="rtt"/>
                <a:gd fmla="*/ 242138 w 249700" name="rtr"/>
                <a:gd fmla="*/ 20708 h 23925" name="rtb"/>
              </a:gdLst>
              <a:ahLst/>
              <a:cxnLst/>
              <a:rect b="rtb" r="rtr" t="rtt" l="rtl"/>
              <a:pathLst>
                <a:path stroke="false" w="249700" h="23925">
                  <a:moveTo>
                    <a:pt x="0" y="0"/>
                  </a:moveTo>
                  <a:lnTo>
                    <a:pt x="249700" y="0"/>
                  </a:lnTo>
                  <a:lnTo>
                    <a:pt x="249700" y="23925"/>
                  </a:lnTo>
                  <a:lnTo>
                    <a:pt x="0" y="23925"/>
                  </a:lnTo>
                  <a:lnTo>
                    <a:pt x="0" y="0"/>
                  </a:lnTo>
                  <a:close/>
                </a:path>
                <a:path w="249700" fill="none" h="23925">
                  <a:moveTo>
                    <a:pt x="0" y="23925"/>
                  </a:moveTo>
                  <a:lnTo>
                    <a:pt x="249700" y="23925"/>
                  </a:lnTo>
                </a:path>
              </a:pathLst>
            </a:custGeom>
            <a:noFill/>
            <a:ln w="2200" cap="rnd">
              <a:solidFill>
                <a:srgbClr val="FF7575"/>
              </a:solidFill>
              <a:round/>
            </a:ln>
          </p:spPr>
          <p:txBody>
            <a:bodyPr lIns="0" rIns="0" anchor="ctr" rtlCol="0" tIns="0" bIns="11000" wrap="none"/>
            <a:lstStyle/>
            <a:p>
              <a:pPr algn="ctr">
                <a:lnSpc>
                  <a:spcPct val="100000"/>
                </a:lnSpc>
              </a:pPr>
              <a:r>
                <a:rPr sz="110">
                  <a:solidFill>
                    <a:srgbClr val="454545"/>
                  </a:solidFill>
                  <a:latin typeface="Arial"/>
                </a:rPr>
                <a:t>Minkowski distance (Min's distance)</a:t>
              </a:r>
            </a:p>
          </p:txBody>
        </p:sp>
        <p:sp>
          <p:nvSpPr>
            <p:cNvPr id="152" name="SubTopic"/>
            <p:cNvSpPr/>
            <p:nvPr/>
          </p:nvSpPr>
          <p:spPr>
            <a:xfrm>
              <a:off x="4679725" y="502580"/>
              <a:ext cx="216700" cy="23925"/>
            </a:xfrm>
            <a:custGeom>
              <a:avLst/>
              <a:gdLst>
                <a:gd fmla="*/ 7838 w 216700" name="rtl"/>
                <a:gd fmla="*/ 3107 h 23925" name="rtt"/>
                <a:gd fmla="*/ 209138 w 216700" name="rtr"/>
                <a:gd fmla="*/ 20708 h 23925" name="rtb"/>
              </a:gdLst>
              <a:ahLst/>
              <a:cxnLst/>
              <a:rect b="rtb" r="rtr" t="rtt" l="rtl"/>
              <a:pathLst>
                <a:path stroke="false" w="216700" h="23925">
                  <a:moveTo>
                    <a:pt x="0" y="0"/>
                  </a:moveTo>
                  <a:lnTo>
                    <a:pt x="216700" y="0"/>
                  </a:lnTo>
                  <a:lnTo>
                    <a:pt x="216700" y="23925"/>
                  </a:lnTo>
                  <a:lnTo>
                    <a:pt x="0" y="23925"/>
                  </a:lnTo>
                  <a:lnTo>
                    <a:pt x="0" y="0"/>
                  </a:lnTo>
                  <a:close/>
                </a:path>
                <a:path w="216700" fill="none" h="23925">
                  <a:moveTo>
                    <a:pt x="0" y="23925"/>
                  </a:moveTo>
                  <a:lnTo>
                    <a:pt x="216700" y="23925"/>
                  </a:lnTo>
                </a:path>
              </a:pathLst>
            </a:custGeom>
            <a:noFill/>
            <a:ln w="2200" cap="rnd">
              <a:solidFill>
                <a:srgbClr val="FF7575"/>
              </a:solidFill>
              <a:round/>
            </a:ln>
          </p:spPr>
          <p:txBody>
            <a:bodyPr lIns="0" rIns="0" anchor="ctr" rtlCol="0" tIns="0" bIns="11000" wrap="none"/>
            <a:lstStyle/>
            <a:p>
              <a:pPr algn="ctr">
                <a:lnSpc>
                  <a:spcPct val="100000"/>
                </a:lnSpc>
              </a:pPr>
              <a:r>
                <a:rPr sz="110">
                  <a:solidFill>
                    <a:srgbClr val="454545"/>
                  </a:solidFill>
                  <a:latin typeface="Arial"/>
                </a:rPr>
                <a:t>Normalized Euclidean distance</a:t>
              </a:r>
            </a:p>
          </p:txBody>
        </p:sp>
        <p:sp>
          <p:nvSpPr>
            <p:cNvPr id="154" name="SubTopic"/>
            <p:cNvSpPr/>
            <p:nvPr/>
          </p:nvSpPr>
          <p:spPr>
            <a:xfrm>
              <a:off x="4679725" y="533655"/>
              <a:ext cx="119900" cy="23925"/>
            </a:xfrm>
            <a:custGeom>
              <a:avLst/>
              <a:gdLst>
                <a:gd fmla="*/ 7838 w 119900" name="rtl"/>
                <a:gd fmla="*/ 3107 h 23925" name="rtt"/>
                <a:gd fmla="*/ 112338 w 119900" name="rtr"/>
                <a:gd fmla="*/ 20708 h 23925" name="rtb"/>
              </a:gdLst>
              <a:ahLst/>
              <a:cxnLst/>
              <a:rect b="rtb" r="rtr" t="rtt" l="rtl"/>
              <a:pathLst>
                <a:path stroke="false" w="119900" h="23925">
                  <a:moveTo>
                    <a:pt x="0" y="0"/>
                  </a:moveTo>
                  <a:lnTo>
                    <a:pt x="119900" y="0"/>
                  </a:lnTo>
                  <a:lnTo>
                    <a:pt x="119900" y="23925"/>
                  </a:lnTo>
                  <a:lnTo>
                    <a:pt x="0" y="23925"/>
                  </a:lnTo>
                  <a:lnTo>
                    <a:pt x="0" y="0"/>
                  </a:lnTo>
                  <a:close/>
                </a:path>
                <a:path w="119900" fill="none" h="23925">
                  <a:moveTo>
                    <a:pt x="0" y="23925"/>
                  </a:moveTo>
                  <a:lnTo>
                    <a:pt x="119900" y="23925"/>
                  </a:lnTo>
                </a:path>
              </a:pathLst>
            </a:custGeom>
            <a:noFill/>
            <a:ln w="2200" cap="rnd">
              <a:solidFill>
                <a:srgbClr val="FF7575"/>
              </a:solidFill>
              <a:round/>
            </a:ln>
          </p:spPr>
          <p:txBody>
            <a:bodyPr lIns="0" rIns="0" anchor="ctr" rtlCol="0" tIns="0" bIns="11000" wrap="none"/>
            <a:lstStyle/>
            <a:p>
              <a:pPr algn="ctr">
                <a:lnSpc>
                  <a:spcPct val="100000"/>
                </a:lnSpc>
              </a:pPr>
              <a:r>
                <a:rPr sz="110">
                  <a:solidFill>
                    <a:srgbClr val="454545"/>
                  </a:solidFill>
                  <a:latin typeface="Arial"/>
                </a:rPr>
                <a:t>cosine distance</a:t>
              </a:r>
            </a:p>
          </p:txBody>
        </p:sp>
        <p:sp>
          <p:nvSpPr>
            <p:cNvPr id="156" name="SubTopic"/>
            <p:cNvSpPr/>
            <p:nvPr/>
          </p:nvSpPr>
          <p:spPr>
            <a:xfrm>
              <a:off x="4679725" y="580268"/>
              <a:ext cx="138600" cy="23925"/>
            </a:xfrm>
            <a:custGeom>
              <a:avLst/>
              <a:gdLst>
                <a:gd fmla="*/ 7838 w 138600" name="rtl"/>
                <a:gd fmla="*/ 3107 h 23925" name="rtt"/>
                <a:gd fmla="*/ 131038 w 138600" name="rtr"/>
                <a:gd fmla="*/ 20708 h 23925" name="rtb"/>
              </a:gdLst>
              <a:ahLst/>
              <a:cxnLst/>
              <a:rect b="rtb" r="rtr" t="rtt" l="rtl"/>
              <a:pathLst>
                <a:path stroke="false" w="138600" h="23925">
                  <a:moveTo>
                    <a:pt x="0" y="0"/>
                  </a:moveTo>
                  <a:lnTo>
                    <a:pt x="138600" y="0"/>
                  </a:lnTo>
                  <a:lnTo>
                    <a:pt x="138600" y="23925"/>
                  </a:lnTo>
                  <a:lnTo>
                    <a:pt x="0" y="23925"/>
                  </a:lnTo>
                  <a:lnTo>
                    <a:pt x="0" y="0"/>
                  </a:lnTo>
                  <a:close/>
                </a:path>
                <a:path w="138600" fill="none" h="23925">
                  <a:moveTo>
                    <a:pt x="0" y="23925"/>
                  </a:moveTo>
                  <a:lnTo>
                    <a:pt x="138600" y="23925"/>
                  </a:lnTo>
                </a:path>
              </a:pathLst>
            </a:custGeom>
            <a:noFill/>
            <a:ln w="2200" cap="rnd">
              <a:solidFill>
                <a:srgbClr val="FF7575"/>
              </a:solidFill>
              <a:round/>
            </a:ln>
          </p:spPr>
          <p:txBody>
            <a:bodyPr lIns="0" rIns="0" anchor="ctr" rtlCol="0" tIns="0" bIns="11000" wrap="none"/>
            <a:lstStyle/>
            <a:p>
              <a:pPr algn="ctr">
                <a:lnSpc>
                  <a:spcPct val="100000"/>
                </a:lnSpc>
              </a:pPr>
              <a:r>
                <a:rPr sz="110">
                  <a:solidFill>
                    <a:srgbClr val="454545"/>
                  </a:solidFill>
                  <a:latin typeface="Arial"/>
                </a:rPr>
                <a:t>Hamming distance</a:t>
              </a:r>
            </a:p>
          </p:txBody>
        </p:sp>
        <p:sp>
          <p:nvSpPr>
            <p:cNvPr id="158" name="SubTopic"/>
            <p:cNvSpPr/>
            <p:nvPr/>
          </p:nvSpPr>
          <p:spPr>
            <a:xfrm>
              <a:off x="4848927" y="564730"/>
              <a:ext cx="170500" cy="23925"/>
            </a:xfrm>
            <a:custGeom>
              <a:avLst/>
              <a:gdLst>
                <a:gd fmla="*/ 7838 w 170500" name="rtl"/>
                <a:gd fmla="*/ 3107 h 23925" name="rtt"/>
                <a:gd fmla="*/ 162938 w 170500" name="rtr"/>
                <a:gd fmla="*/ 20708 h 23925" name="rtb"/>
              </a:gdLst>
              <a:ahLst/>
              <a:cxnLst/>
              <a:rect b="rtb" r="rtr" t="rtt" l="rtl"/>
              <a:pathLst>
                <a:path stroke="false" w="170500" h="23925">
                  <a:moveTo>
                    <a:pt x="0" y="0"/>
                  </a:moveTo>
                  <a:lnTo>
                    <a:pt x="170500" y="0"/>
                  </a:lnTo>
                  <a:lnTo>
                    <a:pt x="170500" y="23925"/>
                  </a:lnTo>
                  <a:lnTo>
                    <a:pt x="0" y="23925"/>
                  </a:lnTo>
                  <a:lnTo>
                    <a:pt x="0" y="0"/>
                  </a:lnTo>
                  <a:close/>
                </a:path>
                <a:path w="170500" fill="none" h="23925">
                  <a:moveTo>
                    <a:pt x="0" y="23925"/>
                  </a:moveTo>
                  <a:lnTo>
                    <a:pt x="170500" y="23925"/>
                  </a:lnTo>
                </a:path>
              </a:pathLst>
            </a:custGeom>
            <a:noFill/>
            <a:ln w="2200" cap="rnd">
              <a:solidFill>
                <a:srgbClr val="FF7575"/>
              </a:solidFill>
              <a:round/>
            </a:ln>
          </p:spPr>
          <p:txBody>
            <a:bodyPr lIns="0" rIns="0" anchor="ctr" rtlCol="0" tIns="0" bIns="11000" wrap="none"/>
            <a:lstStyle/>
            <a:p>
              <a:pPr algn="ctr">
                <a:lnSpc>
                  <a:spcPct val="100000"/>
                </a:lnSpc>
              </a:pPr>
              <a:r>
                <a:rPr sz="110">
                  <a:solidFill>
                    <a:srgbClr val="454545"/>
                  </a:solidFill>
                  <a:latin typeface="Arial"/>
                </a:rPr>
                <a:t>String lengths are equal</a:t>
              </a:r>
            </a:p>
          </p:txBody>
        </p:sp>
        <p:sp>
          <p:nvSpPr>
            <p:cNvPr id="160" name="SubTopic"/>
            <p:cNvSpPr/>
            <p:nvPr/>
          </p:nvSpPr>
          <p:spPr>
            <a:xfrm>
              <a:off x="4848927" y="595805"/>
              <a:ext cx="192500" cy="23925"/>
            </a:xfrm>
            <a:custGeom>
              <a:avLst/>
              <a:gdLst>
                <a:gd fmla="*/ 7838 w 192500" name="rtl"/>
                <a:gd fmla="*/ 3107 h 23925" name="rtt"/>
                <a:gd fmla="*/ 184938 w 192500" name="rtr"/>
                <a:gd fmla="*/ 20708 h 23925" name="rtb"/>
              </a:gdLst>
              <a:ahLst/>
              <a:cxnLst/>
              <a:rect b="rtb" r="rtr" t="rtt" l="rtl"/>
              <a:pathLst>
                <a:path stroke="false" w="192500" h="23925">
                  <a:moveTo>
                    <a:pt x="0" y="0"/>
                  </a:moveTo>
                  <a:lnTo>
                    <a:pt x="192500" y="0"/>
                  </a:lnTo>
                  <a:lnTo>
                    <a:pt x="192500" y="23925"/>
                  </a:lnTo>
                  <a:lnTo>
                    <a:pt x="0" y="23925"/>
                  </a:lnTo>
                  <a:lnTo>
                    <a:pt x="0" y="0"/>
                  </a:lnTo>
                  <a:close/>
                </a:path>
                <a:path w="192500" fill="none" h="23925">
                  <a:moveTo>
                    <a:pt x="0" y="23925"/>
                  </a:moveTo>
                  <a:lnTo>
                    <a:pt x="192500" y="23925"/>
                  </a:lnTo>
                </a:path>
              </a:pathLst>
            </a:custGeom>
            <a:noFill/>
            <a:ln w="2200" cap="rnd">
              <a:solidFill>
                <a:srgbClr val="FF7575"/>
              </a:solidFill>
              <a:round/>
            </a:ln>
          </p:spPr>
          <p:txBody>
            <a:bodyPr lIns="0" rIns="0" anchor="ctr" rtlCol="0" tIns="0" bIns="11000" wrap="none"/>
            <a:lstStyle/>
            <a:p>
              <a:pPr algn="ctr">
                <a:lnSpc>
                  <a:spcPct val="100000"/>
                </a:lnSpc>
              </a:pPr>
              <a:r>
                <a:rPr sz="110">
                  <a:solidFill>
                    <a:srgbClr val="454545"/>
                  </a:solidFill>
                  <a:latin typeface="Arial"/>
                </a:rPr>
                <a:t>Calculate distance of string</a:t>
              </a:r>
            </a:p>
          </p:txBody>
        </p:sp>
        <p:sp>
          <p:nvSpPr>
            <p:cNvPr id="162" name="SubTopic"/>
            <p:cNvSpPr/>
            <p:nvPr/>
          </p:nvSpPr>
          <p:spPr>
            <a:xfrm>
              <a:off x="4679725" y="626880"/>
              <a:ext cx="127600" cy="23925"/>
            </a:xfrm>
            <a:custGeom>
              <a:avLst/>
              <a:gdLst>
                <a:gd fmla="*/ 7838 w 127600" name="rtl"/>
                <a:gd fmla="*/ 3107 h 23925" name="rtt"/>
                <a:gd fmla="*/ 120038 w 127600" name="rtr"/>
                <a:gd fmla="*/ 20708 h 23925" name="rtb"/>
              </a:gdLst>
              <a:ahLst/>
              <a:cxnLst/>
              <a:rect b="rtb" r="rtr" t="rtt" l="rtl"/>
              <a:pathLst>
                <a:path stroke="false" w="127600" h="23925">
                  <a:moveTo>
                    <a:pt x="0" y="0"/>
                  </a:moveTo>
                  <a:lnTo>
                    <a:pt x="127600" y="0"/>
                  </a:lnTo>
                  <a:lnTo>
                    <a:pt x="127600" y="23925"/>
                  </a:lnTo>
                  <a:lnTo>
                    <a:pt x="0" y="23925"/>
                  </a:lnTo>
                  <a:lnTo>
                    <a:pt x="0" y="0"/>
                  </a:lnTo>
                  <a:close/>
                </a:path>
                <a:path w="127600" fill="none" h="23925">
                  <a:moveTo>
                    <a:pt x="0" y="23925"/>
                  </a:moveTo>
                  <a:lnTo>
                    <a:pt x="127600" y="23925"/>
                  </a:lnTo>
                </a:path>
              </a:pathLst>
            </a:custGeom>
            <a:noFill/>
            <a:ln w="2200" cap="rnd">
              <a:solidFill>
                <a:srgbClr val="FF7575"/>
              </a:solidFill>
              <a:round/>
            </a:ln>
          </p:spPr>
          <p:txBody>
            <a:bodyPr lIns="0" rIns="0" anchor="ctr" rtlCol="0" tIns="0" bIns="11000" wrap="none"/>
            <a:lstStyle/>
            <a:p>
              <a:pPr algn="ctr">
                <a:lnSpc>
                  <a:spcPct val="100000"/>
                </a:lnSpc>
              </a:pPr>
              <a:r>
                <a:rPr sz="110">
                  <a:solidFill>
                    <a:srgbClr val="454545"/>
                  </a:solidFill>
                  <a:latin typeface="Arial"/>
                </a:rPr>
                <a:t>Jaccard distance</a:t>
              </a:r>
            </a:p>
          </p:txBody>
        </p:sp>
        <p:sp>
          <p:nvSpPr>
            <p:cNvPr id="164" name="SubTopic"/>
            <p:cNvSpPr/>
            <p:nvPr/>
          </p:nvSpPr>
          <p:spPr>
            <a:xfrm>
              <a:off x="4837927" y="626880"/>
              <a:ext cx="189200" cy="23925"/>
            </a:xfrm>
            <a:custGeom>
              <a:avLst/>
              <a:gdLst>
                <a:gd fmla="*/ 7838 w 189200" name="rtl"/>
                <a:gd fmla="*/ 3107 h 23925" name="rtt"/>
                <a:gd fmla="*/ 181638 w 189200" name="rtr"/>
                <a:gd fmla="*/ 20708 h 23925" name="rtb"/>
              </a:gdLst>
              <a:ahLst/>
              <a:cxnLst/>
              <a:rect b="rtb" r="rtr" t="rtt" l="rtl"/>
              <a:pathLst>
                <a:path stroke="false" w="189200" h="23925">
                  <a:moveTo>
                    <a:pt x="0" y="0"/>
                  </a:moveTo>
                  <a:lnTo>
                    <a:pt x="189200" y="0"/>
                  </a:lnTo>
                  <a:lnTo>
                    <a:pt x="189200" y="23925"/>
                  </a:lnTo>
                  <a:lnTo>
                    <a:pt x="0" y="23925"/>
                  </a:lnTo>
                  <a:lnTo>
                    <a:pt x="0" y="0"/>
                  </a:lnTo>
                  <a:close/>
                </a:path>
                <a:path w="189200" fill="none" h="23925">
                  <a:moveTo>
                    <a:pt x="0" y="23925"/>
                  </a:moveTo>
                  <a:lnTo>
                    <a:pt x="189200" y="23925"/>
                  </a:lnTo>
                </a:path>
              </a:pathLst>
            </a:custGeom>
            <a:noFill/>
            <a:ln w="2200" cap="rnd">
              <a:solidFill>
                <a:srgbClr val="FF7575"/>
              </a:solidFill>
              <a:round/>
            </a:ln>
          </p:spPr>
          <p:txBody>
            <a:bodyPr lIns="0" rIns="0" anchor="ctr" rtlCol="0" tIns="0" bIns="11000" wrap="none"/>
            <a:lstStyle/>
            <a:p>
              <a:pPr algn="ctr">
                <a:lnSpc>
                  <a:spcPct val="100000"/>
                </a:lnSpc>
              </a:pPr>
              <a:r>
                <a:rPr sz="110">
                  <a:solidFill>
                    <a:srgbClr val="454545"/>
                  </a:solidFill>
                  <a:latin typeface="Arial"/>
                </a:rPr>
                <a:t>distance between two sets</a:t>
              </a:r>
            </a:p>
          </p:txBody>
        </p:sp>
        <p:sp>
          <p:nvSpPr>
            <p:cNvPr id="166" name="SubTopic"/>
            <p:cNvSpPr/>
            <p:nvPr/>
          </p:nvSpPr>
          <p:spPr>
            <a:xfrm>
              <a:off x="4679725" y="657955"/>
              <a:ext cx="158400" cy="23925"/>
            </a:xfrm>
            <a:custGeom>
              <a:avLst/>
              <a:gdLst>
                <a:gd fmla="*/ 7838 w 158400" name="rtl"/>
                <a:gd fmla="*/ 3107 h 23925" name="rtt"/>
                <a:gd fmla="*/ 150838 w 158400" name="rtr"/>
                <a:gd fmla="*/ 20708 h 23925" name="rtb"/>
              </a:gdLst>
              <a:ahLst/>
              <a:cxnLst/>
              <a:rect b="rtb" r="rtr" t="rtt" l="rtl"/>
              <a:pathLst>
                <a:path stroke="false" w="158400" h="23925">
                  <a:moveTo>
                    <a:pt x="0" y="0"/>
                  </a:moveTo>
                  <a:lnTo>
                    <a:pt x="158400" y="0"/>
                  </a:lnTo>
                  <a:lnTo>
                    <a:pt x="158400" y="23925"/>
                  </a:lnTo>
                  <a:lnTo>
                    <a:pt x="0" y="23925"/>
                  </a:lnTo>
                  <a:lnTo>
                    <a:pt x="0" y="0"/>
                  </a:lnTo>
                  <a:close/>
                </a:path>
                <a:path w="158400" fill="none" h="23925">
                  <a:moveTo>
                    <a:pt x="0" y="23925"/>
                  </a:moveTo>
                  <a:lnTo>
                    <a:pt x="158400" y="23925"/>
                  </a:lnTo>
                </a:path>
              </a:pathLst>
            </a:custGeom>
            <a:noFill/>
            <a:ln w="2200" cap="rnd">
              <a:solidFill>
                <a:srgbClr val="FF7575"/>
              </a:solidFill>
              <a:round/>
            </a:ln>
          </p:spPr>
          <p:txBody>
            <a:bodyPr lIns="0" rIns="0" anchor="ctr" rtlCol="0" tIns="0" bIns="11000" wrap="none"/>
            <a:lstStyle/>
            <a:p>
              <a:pPr algn="ctr">
                <a:lnSpc>
                  <a:spcPct val="100000"/>
                </a:lnSpc>
              </a:pPr>
              <a:r>
                <a:rPr sz="110">
                  <a:solidFill>
                    <a:srgbClr val="454545"/>
                  </a:solidFill>
                  <a:latin typeface="Arial"/>
                </a:rPr>
                <a:t>Mahalanobis distance</a:t>
              </a:r>
            </a:p>
          </p:txBody>
        </p:sp>
        <p:sp>
          <p:nvSpPr>
            <p:cNvPr id="168" name="SubTopic"/>
            <p:cNvSpPr/>
            <p:nvPr/>
          </p:nvSpPr>
          <p:spPr>
            <a:xfrm>
              <a:off x="4500623" y="839730"/>
              <a:ext cx="328900" cy="23925"/>
            </a:xfrm>
            <a:custGeom>
              <a:avLst/>
              <a:gdLst>
                <a:gd fmla="*/ 7838 w 328900" name="rtl"/>
                <a:gd fmla="*/ 3107 h 23925" name="rtt"/>
                <a:gd fmla="*/ 321338 w 328900" name="rtr"/>
                <a:gd fmla="*/ 20708 h 23925" name="rtb"/>
              </a:gdLst>
              <a:ahLst/>
              <a:cxnLst/>
              <a:rect b="rtb" r="rtr" t="rtt" l="rtl"/>
              <a:pathLst>
                <a:path stroke="false" w="328900" h="23925">
                  <a:moveTo>
                    <a:pt x="0" y="0"/>
                  </a:moveTo>
                  <a:lnTo>
                    <a:pt x="328900" y="0"/>
                  </a:lnTo>
                  <a:lnTo>
                    <a:pt x="328900" y="23925"/>
                  </a:lnTo>
                  <a:lnTo>
                    <a:pt x="0" y="23925"/>
                  </a:lnTo>
                  <a:lnTo>
                    <a:pt x="0" y="0"/>
                  </a:lnTo>
                  <a:close/>
                </a:path>
                <a:path w="328900" fill="none" h="23925">
                  <a:moveTo>
                    <a:pt x="0" y="23925"/>
                  </a:moveTo>
                  <a:lnTo>
                    <a:pt x="328900" y="23925"/>
                  </a:lnTo>
                </a:path>
              </a:pathLst>
            </a:custGeom>
            <a:noFill/>
            <a:ln w="2200" cap="rnd">
              <a:solidFill>
                <a:srgbClr val="FF7575"/>
              </a:solidFill>
              <a:round/>
            </a:ln>
          </p:spPr>
          <p:txBody>
            <a:bodyPr lIns="0" rIns="0" anchor="ctr" rtlCol="0" tIns="0" bIns="11000" wrap="none"/>
            <a:lstStyle/>
            <a:p>
              <a:pPr algn="ctr">
                <a:lnSpc>
                  <a:spcPct val="100000"/>
                </a:lnSpc>
              </a:pPr>
              <a:r>
                <a:rPr sz="110">
                  <a:solidFill>
                    <a:srgbClr val="454545"/>
                  </a:solidFill>
                  <a:latin typeface="Arial"/>
                </a:rPr>
                <a:t>The impact of the choice of K value on the model</a:t>
              </a:r>
            </a:p>
          </p:txBody>
        </p:sp>
        <p:grpSp>
          <p:nvGrpSpPr>
            <p:cNvPr id="1035" name="Group 1035"/>
            <p:cNvGrpSpPr/>
            <p:nvPr/>
          </p:nvGrpSpPr>
          <p:grpSpPr>
            <a:xfrm>
              <a:off x="4860125" y="748843"/>
              <a:ext cx="304700" cy="28325"/>
              <a:chOff x="4860125" y="748843"/>
              <a:chExt cx="304700" cy="28325"/>
            </a:xfrm>
          </p:grpSpPr>
          <p:sp>
            <p:nvSpPr>
              <p:cNvPr id="170" name="SubTopic"/>
              <p:cNvSpPr/>
              <p:nvPr/>
            </p:nvSpPr>
            <p:spPr>
              <a:xfrm>
                <a:off x="4860125" y="748843"/>
                <a:ext cx="304700" cy="28325"/>
              </a:xfrm>
              <a:custGeom>
                <a:avLst/>
                <a:gdLst/>
                <a:ahLst/>
                <a:cxnLst/>
                <a:pathLst>
                  <a:path stroke="false" w="304700" h="28325">
                    <a:moveTo>
                      <a:pt x="0" y="0"/>
                    </a:moveTo>
                    <a:lnTo>
                      <a:pt x="304700" y="0"/>
                    </a:lnTo>
                    <a:lnTo>
                      <a:pt x="304700" y="28325"/>
                    </a:lnTo>
                    <a:lnTo>
                      <a:pt x="0" y="28325"/>
                    </a:lnTo>
                    <a:lnTo>
                      <a:pt x="0" y="0"/>
                    </a:lnTo>
                    <a:close/>
                  </a:path>
                  <a:path w="304700" fill="none" h="28325">
                    <a:moveTo>
                      <a:pt x="0" y="28325"/>
                    </a:moveTo>
                    <a:lnTo>
                      <a:pt x="304700" y="28325"/>
                    </a:lnTo>
                  </a:path>
                </a:pathLst>
              </a:custGeom>
              <a:noFill/>
              <a:ln w="2200" cap="rnd">
                <a:solidFill>
                  <a:srgbClr val="FF7575"/>
                </a:solidFill>
                <a:round/>
              </a:ln>
            </p:spPr>
          </p:sp>
          <p:pic>
            <p:nvPicPr>
              <p:cNvPr id="172" name="Mark"/>
              <p:cNvPicPr>
                <a:picLocks noChangeAspect="1"/>
              </p:cNvPicPr>
              <p:nvPr/>
            </p:nvPicPr>
            <p:blipFill>
              <a:blip r:embed="rId4"/>
              <a:stretch>
                <a:fillRect/>
              </a:stretch>
            </p:blipFill>
            <p:spPr>
              <a:xfrm>
                <a:off x="4867963" y="751180"/>
                <a:ext cx="22000" cy="22000"/>
              </a:xfrm>
              <a:prstGeom prst="rect">
                <a:avLst/>
              </a:prstGeom>
            </p:spPr>
          </p:pic>
          <p:sp>
            <p:nvSpPr>
              <p:cNvPr id="1036" name="Text 1036"/>
              <p:cNvSpPr txBox="1"/>
              <p:nvPr/>
            </p:nvSpPr>
            <p:spPr>
              <a:xfrm>
                <a:off x="4892163" y="754150"/>
                <a:ext cx="265100" cy="17600"/>
              </a:xfrm>
              <a:prstGeom prst="rect">
                <a:avLst/>
              </a:prstGeom>
              <a:noFill/>
            </p:spPr>
            <p:txBody>
              <a:bodyPr lIns="0" rIns="0" anchor="ctr" rtlCol="0" tIns="0" bIns="11000" wrap="none"/>
              <a:lstStyle/>
              <a:p>
                <a:pPr algn="ctr">
                  <a:lnSpc>
                    <a:spcPct val="100000"/>
                  </a:lnSpc>
                </a:pPr>
                <a:r>
                  <a:rPr sz="110">
                    <a:solidFill>
                      <a:srgbClr val="454545"/>
                    </a:solidFill>
                    <a:latin typeface="Arial"/>
                  </a:rPr>
                  <a:t>Performance of underfitting and overfitting</a:t>
                </a:r>
              </a:p>
            </p:txBody>
          </p:sp>
        </p:grpSp>
        <p:sp>
          <p:nvSpPr>
            <p:cNvPr id="173" name="SubTopic"/>
            <p:cNvSpPr/>
            <p:nvPr/>
          </p:nvSpPr>
          <p:spPr>
            <a:xfrm>
              <a:off x="5195427" y="689030"/>
              <a:ext cx="141900" cy="23925"/>
            </a:xfrm>
            <a:custGeom>
              <a:avLst/>
              <a:gdLst>
                <a:gd fmla="*/ 7838 w 141900" name="rtl"/>
                <a:gd fmla="*/ 3107 h 23925" name="rtt"/>
                <a:gd fmla="*/ 134338 w 141900" name="rtr"/>
                <a:gd fmla="*/ 20708 h 23925" name="rtb"/>
              </a:gdLst>
              <a:ahLst/>
              <a:cxnLst/>
              <a:rect b="rtb" r="rtr" t="rtt" l="rtl"/>
              <a:pathLst>
                <a:path stroke="false" w="141900" h="23925">
                  <a:moveTo>
                    <a:pt x="0" y="0"/>
                  </a:moveTo>
                  <a:lnTo>
                    <a:pt x="141900" y="0"/>
                  </a:lnTo>
                  <a:lnTo>
                    <a:pt x="141900" y="23925"/>
                  </a:lnTo>
                  <a:lnTo>
                    <a:pt x="0" y="23925"/>
                  </a:lnTo>
                  <a:lnTo>
                    <a:pt x="0" y="0"/>
                  </a:lnTo>
                  <a:close/>
                </a:path>
                <a:path w="141900" fill="none" h="23925">
                  <a:moveTo>
                    <a:pt x="0" y="23925"/>
                  </a:moveTo>
                  <a:lnTo>
                    <a:pt x="141900" y="23925"/>
                  </a:lnTo>
                </a:path>
              </a:pathLst>
            </a:custGeom>
            <a:noFill/>
            <a:ln w="2200" cap="rnd">
              <a:solidFill>
                <a:srgbClr val="FF7575"/>
              </a:solidFill>
              <a:round/>
            </a:ln>
          </p:spPr>
          <p:txBody>
            <a:bodyPr lIns="0" rIns="0" anchor="ctr" rtlCol="0" tIns="0" bIns="11000" wrap="none"/>
            <a:lstStyle/>
            <a:p>
              <a:pPr algn="ctr">
                <a:lnSpc>
                  <a:spcPct val="100000"/>
                </a:lnSpc>
              </a:pPr>
              <a:r>
                <a:rPr sz="110">
                  <a:solidFill>
                    <a:srgbClr val="454545"/>
                  </a:solidFill>
                  <a:latin typeface="Arial"/>
                </a:rPr>
                <a:t>approximation error</a:t>
              </a:r>
            </a:p>
          </p:txBody>
        </p:sp>
        <p:sp>
          <p:nvSpPr>
            <p:cNvPr id="175" name="SubTopic"/>
            <p:cNvSpPr/>
            <p:nvPr/>
          </p:nvSpPr>
          <p:spPr>
            <a:xfrm>
              <a:off x="5367929" y="689030"/>
              <a:ext cx="277200" cy="23925"/>
            </a:xfrm>
            <a:custGeom>
              <a:avLst/>
              <a:gdLst>
                <a:gd fmla="*/ 7838 w 277200" name="rtl"/>
                <a:gd fmla="*/ 3107 h 23925" name="rtt"/>
                <a:gd fmla="*/ 269638 w 277200" name="rtr"/>
                <a:gd fmla="*/ 20708 h 23925" name="rtb"/>
              </a:gdLst>
              <a:ahLst/>
              <a:cxnLst/>
              <a:rect b="rtb" r="rtr" t="rtt" l="rtl"/>
              <a:pathLst>
                <a:path stroke="false" w="277200" h="23925">
                  <a:moveTo>
                    <a:pt x="0" y="0"/>
                  </a:moveTo>
                  <a:lnTo>
                    <a:pt x="277200" y="0"/>
                  </a:lnTo>
                  <a:lnTo>
                    <a:pt x="277200" y="23925"/>
                  </a:lnTo>
                  <a:lnTo>
                    <a:pt x="0" y="23925"/>
                  </a:lnTo>
                  <a:lnTo>
                    <a:pt x="0" y="0"/>
                  </a:lnTo>
                  <a:close/>
                </a:path>
                <a:path w="277200" fill="none" h="23925">
                  <a:moveTo>
                    <a:pt x="0" y="23925"/>
                  </a:moveTo>
                  <a:lnTo>
                    <a:pt x="277200" y="23925"/>
                  </a:lnTo>
                </a:path>
              </a:pathLst>
            </a:custGeom>
            <a:noFill/>
            <a:ln w="2200" cap="rnd">
              <a:solidFill>
                <a:srgbClr val="FF7575"/>
              </a:solidFill>
              <a:round/>
            </a:ln>
          </p:spPr>
          <p:txBody>
            <a:bodyPr lIns="0" rIns="0" anchor="ctr" rtlCol="0" tIns="0" bIns="11000" wrap="none"/>
            <a:lstStyle/>
            <a:p>
              <a:pPr algn="ctr">
                <a:lnSpc>
                  <a:spcPct val="100000"/>
                </a:lnSpc>
              </a:pPr>
              <a:r>
                <a:rPr sz="110">
                  <a:solidFill>
                    <a:srgbClr val="454545"/>
                  </a:solidFill>
                  <a:latin typeface="Arial"/>
                </a:rPr>
                <a:t>The error of the model on the training set</a:t>
              </a:r>
            </a:p>
          </p:txBody>
        </p:sp>
        <p:sp>
          <p:nvSpPr>
            <p:cNvPr id="177" name="SubTopic"/>
            <p:cNvSpPr/>
            <p:nvPr/>
          </p:nvSpPr>
          <p:spPr>
            <a:xfrm>
              <a:off x="5195427" y="720105"/>
              <a:ext cx="118800" cy="23925"/>
            </a:xfrm>
            <a:custGeom>
              <a:avLst/>
              <a:gdLst>
                <a:gd fmla="*/ 7838 w 118800" name="rtl"/>
                <a:gd fmla="*/ 3107 h 23925" name="rtt"/>
                <a:gd fmla="*/ 111238 w 118800" name="rtr"/>
                <a:gd fmla="*/ 20708 h 23925" name="rtb"/>
              </a:gdLst>
              <a:ahLst/>
              <a:cxnLst/>
              <a:rect b="rtb" r="rtr" t="rtt" l="rtl"/>
              <a:pathLst>
                <a:path stroke="false" w="118800" h="23925">
                  <a:moveTo>
                    <a:pt x="0" y="0"/>
                  </a:moveTo>
                  <a:lnTo>
                    <a:pt x="118800" y="0"/>
                  </a:lnTo>
                  <a:lnTo>
                    <a:pt x="118800" y="23925"/>
                  </a:lnTo>
                  <a:lnTo>
                    <a:pt x="0" y="23925"/>
                  </a:lnTo>
                  <a:lnTo>
                    <a:pt x="0" y="0"/>
                  </a:lnTo>
                  <a:close/>
                </a:path>
                <a:path w="118800" fill="none" h="23925">
                  <a:moveTo>
                    <a:pt x="0" y="23925"/>
                  </a:moveTo>
                  <a:lnTo>
                    <a:pt x="118800" y="23925"/>
                  </a:lnTo>
                </a:path>
              </a:pathLst>
            </a:custGeom>
            <a:noFill/>
            <a:ln w="2200" cap="rnd">
              <a:solidFill>
                <a:srgbClr val="FF7575"/>
              </a:solidFill>
              <a:round/>
            </a:ln>
          </p:spPr>
          <p:txBody>
            <a:bodyPr lIns="0" rIns="0" anchor="ctr" rtlCol="0" tIns="0" bIns="11000" wrap="none"/>
            <a:lstStyle/>
            <a:p>
              <a:pPr algn="ctr">
                <a:lnSpc>
                  <a:spcPct val="100000"/>
                </a:lnSpc>
              </a:pPr>
              <a:r>
                <a:rPr sz="110">
                  <a:solidFill>
                    <a:srgbClr val="454545"/>
                  </a:solidFill>
                  <a:latin typeface="Arial"/>
                </a:rPr>
                <a:t>estimation error</a:t>
              </a:r>
            </a:p>
          </p:txBody>
        </p:sp>
        <p:sp>
          <p:nvSpPr>
            <p:cNvPr id="179" name="SubTopic"/>
            <p:cNvSpPr/>
            <p:nvPr/>
          </p:nvSpPr>
          <p:spPr>
            <a:xfrm>
              <a:off x="5344829" y="720105"/>
              <a:ext cx="255200" cy="23925"/>
            </a:xfrm>
            <a:custGeom>
              <a:avLst/>
              <a:gdLst>
                <a:gd fmla="*/ 7838 w 255200" name="rtl"/>
                <a:gd fmla="*/ 3107 h 23925" name="rtt"/>
                <a:gd fmla="*/ 247638 w 255200" name="rtr"/>
                <a:gd fmla="*/ 20708 h 23925" name="rtb"/>
              </a:gdLst>
              <a:ahLst/>
              <a:cxnLst/>
              <a:rect b="rtb" r="rtr" t="rtt" l="rtl"/>
              <a:pathLst>
                <a:path stroke="false" w="255200" h="23925">
                  <a:moveTo>
                    <a:pt x="0" y="0"/>
                  </a:moveTo>
                  <a:lnTo>
                    <a:pt x="255200" y="0"/>
                  </a:lnTo>
                  <a:lnTo>
                    <a:pt x="255200" y="23925"/>
                  </a:lnTo>
                  <a:lnTo>
                    <a:pt x="0" y="23925"/>
                  </a:lnTo>
                  <a:lnTo>
                    <a:pt x="0" y="0"/>
                  </a:lnTo>
                  <a:close/>
                </a:path>
                <a:path w="255200" fill="none" h="23925">
                  <a:moveTo>
                    <a:pt x="0" y="23925"/>
                  </a:moveTo>
                  <a:lnTo>
                    <a:pt x="255200" y="23925"/>
                  </a:lnTo>
                </a:path>
              </a:pathLst>
            </a:custGeom>
            <a:noFill/>
            <a:ln w="2200" cap="rnd">
              <a:solidFill>
                <a:srgbClr val="FF7575"/>
              </a:solidFill>
              <a:round/>
            </a:ln>
          </p:spPr>
          <p:txBody>
            <a:bodyPr lIns="0" rIns="0" anchor="ctr" rtlCol="0" tIns="0" bIns="11000" wrap="none"/>
            <a:lstStyle/>
            <a:p>
              <a:pPr algn="ctr">
                <a:lnSpc>
                  <a:spcPct val="100000"/>
                </a:lnSpc>
              </a:pPr>
              <a:r>
                <a:rPr sz="110">
                  <a:solidFill>
                    <a:srgbClr val="454545"/>
                  </a:solidFill>
                  <a:latin typeface="Arial"/>
                </a:rPr>
                <a:t>The error of the model on the test set</a:t>
              </a:r>
            </a:p>
          </p:txBody>
        </p:sp>
        <p:sp>
          <p:nvSpPr>
            <p:cNvPr id="181" name="SubTopic"/>
            <p:cNvSpPr/>
            <p:nvPr/>
          </p:nvSpPr>
          <p:spPr>
            <a:xfrm>
              <a:off x="5195427" y="768780"/>
              <a:ext cx="91300" cy="23925"/>
            </a:xfrm>
            <a:custGeom>
              <a:avLst/>
              <a:gdLst>
                <a:gd fmla="*/ 7838 w 91300" name="rtl"/>
                <a:gd fmla="*/ 3107 h 23925" name="rtt"/>
                <a:gd fmla="*/ 83738 w 91300" name="rtr"/>
                <a:gd fmla="*/ 20708 h 23925" name="rtb"/>
              </a:gdLst>
              <a:ahLst/>
              <a:cxnLst/>
              <a:rect b="rtb" r="rtr" t="rtt" l="rtl"/>
              <a:pathLst>
                <a:path stroke="false" w="91300" h="23925">
                  <a:moveTo>
                    <a:pt x="0" y="0"/>
                  </a:moveTo>
                  <a:lnTo>
                    <a:pt x="91300" y="0"/>
                  </a:lnTo>
                  <a:lnTo>
                    <a:pt x="91300" y="23925"/>
                  </a:lnTo>
                  <a:lnTo>
                    <a:pt x="0" y="23925"/>
                  </a:lnTo>
                  <a:lnTo>
                    <a:pt x="0" y="0"/>
                  </a:lnTo>
                  <a:close/>
                </a:path>
                <a:path w="91300" fill="none" h="23925">
                  <a:moveTo>
                    <a:pt x="0" y="23925"/>
                  </a:moveTo>
                  <a:lnTo>
                    <a:pt x="91300" y="23925"/>
                  </a:lnTo>
                </a:path>
              </a:pathLst>
            </a:custGeom>
            <a:noFill/>
            <a:ln w="2200" cap="rnd">
              <a:solidFill>
                <a:srgbClr val="FF7575"/>
              </a:solidFill>
              <a:round/>
            </a:ln>
          </p:spPr>
          <p:txBody>
            <a:bodyPr lIns="0" rIns="0" anchor="ctr" rtlCol="0" tIns="0" bIns="11000" wrap="none"/>
            <a:lstStyle/>
            <a:p>
              <a:pPr algn="ctr">
                <a:lnSpc>
                  <a:spcPct val="100000"/>
                </a:lnSpc>
              </a:pPr>
              <a:r>
                <a:rPr sz="110">
                  <a:solidFill>
                    <a:srgbClr val="454545"/>
                  </a:solidFill>
                  <a:latin typeface="Arial"/>
                </a:rPr>
                <a:t>Underfitting</a:t>
              </a:r>
            </a:p>
          </p:txBody>
        </p:sp>
        <p:sp>
          <p:nvSpPr>
            <p:cNvPr id="183" name="SubTopic"/>
            <p:cNvSpPr/>
            <p:nvPr/>
          </p:nvSpPr>
          <p:spPr>
            <a:xfrm>
              <a:off x="5317329" y="751180"/>
              <a:ext cx="565400" cy="41525"/>
            </a:xfrm>
            <a:custGeom>
              <a:avLst/>
              <a:gdLst>
                <a:gd fmla="*/ 7838 w 565400" name="rtl"/>
                <a:gd fmla="*/ 3107 h 41525" name="rtt"/>
                <a:gd fmla="*/ 557838 w 565400" name="rtr"/>
                <a:gd fmla="*/ 38308 h 41525" name="rtb"/>
              </a:gdLst>
              <a:ahLst/>
              <a:cxnLst/>
              <a:rect b="rtb" r="rtr" t="rtt" l="rtl"/>
              <a:pathLst>
                <a:path stroke="false" w="565400" h="41525">
                  <a:moveTo>
                    <a:pt x="0" y="0"/>
                  </a:moveTo>
                  <a:lnTo>
                    <a:pt x="565400" y="0"/>
                  </a:lnTo>
                  <a:lnTo>
                    <a:pt x="565400" y="41525"/>
                  </a:lnTo>
                  <a:lnTo>
                    <a:pt x="0" y="41525"/>
                  </a:lnTo>
                  <a:lnTo>
                    <a:pt x="0" y="0"/>
                  </a:lnTo>
                  <a:close/>
                </a:path>
                <a:path w="565400" fill="none" h="41525">
                  <a:moveTo>
                    <a:pt x="0" y="41525"/>
                  </a:moveTo>
                  <a:lnTo>
                    <a:pt x="565400" y="41525"/>
                  </a:lnTo>
                </a:path>
              </a:pathLst>
            </a:custGeom>
            <a:noFill/>
            <a:ln w="2200" cap="rnd">
              <a:solidFill>
                <a:srgbClr val="FF7575"/>
              </a:solidFill>
              <a:round/>
            </a:ln>
          </p:spPr>
          <p:txBody>
            <a:bodyPr lIns="0" rIns="0" anchor="ctr" rtlCol="0" tIns="0" bIns="11000" wrap="square"/>
            <a:lstStyle/>
            <a:p>
              <a:pPr algn="ctr">
                <a:lnSpc>
                  <a:spcPct val="100000"/>
                </a:lnSpc>
              </a:pPr>
              <a:r>
                <a:rPr sz="110">
                  <a:solidFill>
                    <a:srgbClr val="454545"/>
                  </a:solidFill>
                  <a:latin typeface="Arial"/>
                </a:rPr>
                <a:t>The approximation error is large and the estimation error is large. To put it bluntly, the model performs poorly on both the training set and the test set.</a:t>
              </a:r>
            </a:p>
          </p:txBody>
        </p:sp>
        <p:sp>
          <p:nvSpPr>
            <p:cNvPr id="185" name="SubTopic"/>
            <p:cNvSpPr/>
            <p:nvPr/>
          </p:nvSpPr>
          <p:spPr>
            <a:xfrm>
              <a:off x="5195427" y="817455"/>
              <a:ext cx="79200" cy="23925"/>
            </a:xfrm>
            <a:custGeom>
              <a:avLst/>
              <a:gdLst>
                <a:gd fmla="*/ 7838 w 79200" name="rtl"/>
                <a:gd fmla="*/ 3107 h 23925" name="rtt"/>
                <a:gd fmla="*/ 71638 w 79200" name="rtr"/>
                <a:gd fmla="*/ 20708 h 23925" name="rtb"/>
              </a:gdLst>
              <a:ahLst/>
              <a:cxnLst/>
              <a:rect b="rtb" r="rtr" t="rtt" l="rtl"/>
              <a:pathLst>
                <a:path stroke="false" w="79200" h="23925">
                  <a:moveTo>
                    <a:pt x="0" y="0"/>
                  </a:moveTo>
                  <a:lnTo>
                    <a:pt x="79200" y="0"/>
                  </a:lnTo>
                  <a:lnTo>
                    <a:pt x="79200" y="23925"/>
                  </a:lnTo>
                  <a:lnTo>
                    <a:pt x="0" y="23925"/>
                  </a:lnTo>
                  <a:lnTo>
                    <a:pt x="0" y="0"/>
                  </a:lnTo>
                  <a:close/>
                </a:path>
                <a:path w="79200" fill="none" h="23925">
                  <a:moveTo>
                    <a:pt x="0" y="23925"/>
                  </a:moveTo>
                  <a:lnTo>
                    <a:pt x="79200" y="23925"/>
                  </a:lnTo>
                </a:path>
              </a:pathLst>
            </a:custGeom>
            <a:noFill/>
            <a:ln w="2200" cap="rnd">
              <a:solidFill>
                <a:srgbClr val="FF7575"/>
              </a:solidFill>
              <a:round/>
            </a:ln>
          </p:spPr>
          <p:txBody>
            <a:bodyPr lIns="0" rIns="0" anchor="ctr" rtlCol="0" tIns="0" bIns="11000" wrap="none"/>
            <a:lstStyle/>
            <a:p>
              <a:pPr algn="ctr">
                <a:lnSpc>
                  <a:spcPct val="100000"/>
                </a:lnSpc>
              </a:pPr>
              <a:r>
                <a:rPr sz="110">
                  <a:solidFill>
                    <a:srgbClr val="454545"/>
                  </a:solidFill>
                  <a:latin typeface="Arial"/>
                </a:rPr>
                <a:t>overfitting</a:t>
              </a:r>
            </a:p>
          </p:txBody>
        </p:sp>
        <p:sp>
          <p:nvSpPr>
            <p:cNvPr id="187" name="SubTopic"/>
            <p:cNvSpPr/>
            <p:nvPr/>
          </p:nvSpPr>
          <p:spPr>
            <a:xfrm>
              <a:off x="5305229" y="799855"/>
              <a:ext cx="565400" cy="41525"/>
            </a:xfrm>
            <a:custGeom>
              <a:avLst/>
              <a:gdLst>
                <a:gd fmla="*/ 7838 w 565400" name="rtl"/>
                <a:gd fmla="*/ 3107 h 41525" name="rtt"/>
                <a:gd fmla="*/ 557838 w 565400" name="rtr"/>
                <a:gd fmla="*/ 38308 h 41525" name="rtb"/>
              </a:gdLst>
              <a:ahLst/>
              <a:cxnLst/>
              <a:rect b="rtb" r="rtr" t="rtt" l="rtl"/>
              <a:pathLst>
                <a:path stroke="false" w="565400" h="41525">
                  <a:moveTo>
                    <a:pt x="0" y="0"/>
                  </a:moveTo>
                  <a:lnTo>
                    <a:pt x="565400" y="0"/>
                  </a:lnTo>
                  <a:lnTo>
                    <a:pt x="565400" y="41525"/>
                  </a:lnTo>
                  <a:lnTo>
                    <a:pt x="0" y="41525"/>
                  </a:lnTo>
                  <a:lnTo>
                    <a:pt x="0" y="0"/>
                  </a:lnTo>
                  <a:close/>
                </a:path>
                <a:path w="565400" fill="none" h="41525">
                  <a:moveTo>
                    <a:pt x="0" y="41525"/>
                  </a:moveTo>
                  <a:lnTo>
                    <a:pt x="565400" y="41525"/>
                  </a:lnTo>
                </a:path>
              </a:pathLst>
            </a:custGeom>
            <a:noFill/>
            <a:ln w="2200" cap="rnd">
              <a:solidFill>
                <a:srgbClr val="FF7575"/>
              </a:solidFill>
              <a:round/>
            </a:ln>
          </p:spPr>
          <p:txBody>
            <a:bodyPr lIns="0" rIns="0" anchor="ctr" rtlCol="0" tIns="0" bIns="11000" wrap="square"/>
            <a:lstStyle/>
            <a:p>
              <a:pPr algn="ctr">
                <a:lnSpc>
                  <a:spcPct val="100000"/>
                </a:lnSpc>
              </a:pPr>
              <a:r>
                <a:rPr sz="110">
                  <a:solidFill>
                    <a:srgbClr val="454545"/>
                  </a:solidFill>
                  <a:latin typeface="Arial"/>
                </a:rPr>
                <a:t>The approximation error is small, but the estimation error is large. To put it bluntly, the model performs well on the training set but not on the test set.</a:t>
              </a:r>
            </a:p>
          </p:txBody>
        </p:sp>
        <p:sp>
          <p:nvSpPr>
            <p:cNvPr id="189" name="SubTopic"/>
            <p:cNvSpPr/>
            <p:nvPr/>
          </p:nvSpPr>
          <p:spPr>
            <a:xfrm>
              <a:off x="4860125" y="864068"/>
              <a:ext cx="144100" cy="23925"/>
            </a:xfrm>
            <a:custGeom>
              <a:avLst/>
              <a:gdLst>
                <a:gd fmla="*/ 7838 w 144100" name="rtl"/>
                <a:gd fmla="*/ 3107 h 23925" name="rtt"/>
                <a:gd fmla="*/ 136538 w 144100" name="rtr"/>
                <a:gd fmla="*/ 20708 h 23925" name="rtb"/>
              </a:gdLst>
              <a:ahLst/>
              <a:cxnLst/>
              <a:rect b="rtb" r="rtr" t="rtt" l="rtl"/>
              <a:pathLst>
                <a:path stroke="false" w="144100" h="23925">
                  <a:moveTo>
                    <a:pt x="0" y="0"/>
                  </a:moveTo>
                  <a:lnTo>
                    <a:pt x="144100" y="0"/>
                  </a:lnTo>
                  <a:lnTo>
                    <a:pt x="144100" y="23925"/>
                  </a:lnTo>
                  <a:lnTo>
                    <a:pt x="0" y="23925"/>
                  </a:lnTo>
                  <a:lnTo>
                    <a:pt x="0" y="0"/>
                  </a:lnTo>
                  <a:close/>
                </a:path>
                <a:path w="144100" fill="none" h="23925">
                  <a:moveTo>
                    <a:pt x="0" y="23925"/>
                  </a:moveTo>
                  <a:lnTo>
                    <a:pt x="144100" y="23925"/>
                  </a:lnTo>
                </a:path>
              </a:pathLst>
            </a:custGeom>
            <a:noFill/>
            <a:ln w="2200" cap="rnd">
              <a:solidFill>
                <a:srgbClr val="FF7575"/>
              </a:solidFill>
              <a:round/>
            </a:ln>
          </p:spPr>
          <p:txBody>
            <a:bodyPr lIns="0" rIns="0" anchor="ctr" rtlCol="0" tIns="0" bIns="11000" wrap="none"/>
            <a:lstStyle/>
            <a:p>
              <a:pPr algn="ctr">
                <a:lnSpc>
                  <a:spcPct val="100000"/>
                </a:lnSpc>
              </a:pPr>
              <a:r>
                <a:rPr sz="110">
                  <a:solidFill>
                    <a:srgbClr val="454545"/>
                  </a:solidFill>
                  <a:latin typeface="Arial"/>
                </a:rPr>
                <a:t>K value is too small</a:t>
              </a:r>
            </a:p>
          </p:txBody>
        </p:sp>
        <p:sp>
          <p:nvSpPr>
            <p:cNvPr id="191" name="SubTopic"/>
            <p:cNvSpPr/>
            <p:nvPr/>
          </p:nvSpPr>
          <p:spPr>
            <a:xfrm>
              <a:off x="5034827" y="848530"/>
              <a:ext cx="190300" cy="23925"/>
            </a:xfrm>
            <a:custGeom>
              <a:avLst/>
              <a:gdLst>
                <a:gd fmla="*/ 7838 w 190300" name="rtl"/>
                <a:gd fmla="*/ 3107 h 23925" name="rtt"/>
                <a:gd fmla="*/ 182738 w 190300" name="rtr"/>
                <a:gd fmla="*/ 20708 h 23925" name="rtb"/>
              </a:gdLst>
              <a:ahLst/>
              <a:cxnLst/>
              <a:rect b="rtb" r="rtr" t="rtt" l="rtl"/>
              <a:pathLst>
                <a:path stroke="false" w="190300" h="23925">
                  <a:moveTo>
                    <a:pt x="0" y="0"/>
                  </a:moveTo>
                  <a:lnTo>
                    <a:pt x="190300" y="0"/>
                  </a:lnTo>
                  <a:lnTo>
                    <a:pt x="190300" y="23925"/>
                  </a:lnTo>
                  <a:lnTo>
                    <a:pt x="0" y="23925"/>
                  </a:lnTo>
                  <a:lnTo>
                    <a:pt x="0" y="0"/>
                  </a:lnTo>
                  <a:close/>
                </a:path>
                <a:path w="190300" fill="none" h="23925">
                  <a:moveTo>
                    <a:pt x="0" y="23925"/>
                  </a:moveTo>
                  <a:lnTo>
                    <a:pt x="190300" y="23925"/>
                  </a:lnTo>
                </a:path>
              </a:pathLst>
            </a:custGeom>
            <a:noFill/>
            <a:ln w="2200" cap="rnd">
              <a:solidFill>
                <a:srgbClr val="FF7575"/>
              </a:solidFill>
              <a:round/>
            </a:ln>
          </p:spPr>
          <p:txBody>
            <a:bodyPr lIns="0" rIns="0" anchor="ctr" rtlCol="0" tIns="0" bIns="11000" wrap="none"/>
            <a:lstStyle/>
            <a:p>
              <a:pPr algn="ctr">
                <a:lnSpc>
                  <a:spcPct val="100000"/>
                </a:lnSpc>
              </a:pPr>
              <a:r>
                <a:rPr sz="110">
                  <a:solidFill>
                    <a:srgbClr val="454545"/>
                  </a:solidFill>
                  <a:latin typeface="Arial"/>
                </a:rPr>
                <a:t>Largely affected by outliers</a:t>
              </a:r>
            </a:p>
          </p:txBody>
        </p:sp>
        <p:sp>
          <p:nvSpPr>
            <p:cNvPr id="193" name="SubTopic"/>
            <p:cNvSpPr/>
            <p:nvPr/>
          </p:nvSpPr>
          <p:spPr>
            <a:xfrm>
              <a:off x="5034827" y="879605"/>
              <a:ext cx="501600" cy="23925"/>
            </a:xfrm>
            <a:custGeom>
              <a:avLst/>
              <a:gdLst>
                <a:gd fmla="*/ 7838 w 501600" name="rtl"/>
                <a:gd fmla="*/ 3107 h 23925" name="rtt"/>
                <a:gd fmla="*/ 494038 w 501600" name="rtr"/>
                <a:gd fmla="*/ 20708 h 23925" name="rtb"/>
              </a:gdLst>
              <a:ahLst/>
              <a:cxnLst/>
              <a:rect b="rtb" r="rtr" t="rtt" l="rtl"/>
              <a:pathLst>
                <a:path stroke="false" w="501600" h="23925">
                  <a:moveTo>
                    <a:pt x="0" y="0"/>
                  </a:moveTo>
                  <a:lnTo>
                    <a:pt x="501600" y="0"/>
                  </a:lnTo>
                  <a:lnTo>
                    <a:pt x="501600" y="23925"/>
                  </a:lnTo>
                  <a:lnTo>
                    <a:pt x="0" y="23925"/>
                  </a:lnTo>
                  <a:lnTo>
                    <a:pt x="0" y="0"/>
                  </a:lnTo>
                  <a:close/>
                </a:path>
                <a:path w="501600" fill="none" h="23925">
                  <a:moveTo>
                    <a:pt x="0" y="23925"/>
                  </a:moveTo>
                  <a:lnTo>
                    <a:pt x="501600" y="23925"/>
                  </a:lnTo>
                </a:path>
              </a:pathLst>
            </a:custGeom>
            <a:noFill/>
            <a:ln w="2200" cap="rnd">
              <a:solidFill>
                <a:srgbClr val="FF7575"/>
              </a:solidFill>
              <a:round/>
            </a:ln>
          </p:spPr>
          <p:txBody>
            <a:bodyPr lIns="0" rIns="0" anchor="ctr" rtlCol="0" tIns="0" bIns="11000" wrap="none"/>
            <a:lstStyle/>
            <a:p>
              <a:pPr algn="ctr">
                <a:lnSpc>
                  <a:spcPct val="100000"/>
                </a:lnSpc>
              </a:pPr>
              <a:r>
                <a:rPr sz="110">
                  <a:solidFill>
                    <a:srgbClr val="454545"/>
                  </a:solidFill>
                  <a:latin typeface="Arial"/>
                </a:rPr>
                <a:t>The model is complex, has strong learning ability, and is prone to overfitting.</a:t>
              </a:r>
            </a:p>
          </p:txBody>
        </p:sp>
        <p:sp>
          <p:nvSpPr>
            <p:cNvPr id="195" name="SubTopic"/>
            <p:cNvSpPr/>
            <p:nvPr/>
          </p:nvSpPr>
          <p:spPr>
            <a:xfrm>
              <a:off x="4860125" y="926218"/>
              <a:ext cx="140800" cy="23925"/>
            </a:xfrm>
            <a:custGeom>
              <a:avLst/>
              <a:gdLst>
                <a:gd fmla="*/ 7838 w 140800" name="rtl"/>
                <a:gd fmla="*/ 3107 h 23925" name="rtt"/>
                <a:gd fmla="*/ 133238 w 140800" name="rtr"/>
                <a:gd fmla="*/ 20708 h 23925" name="rtb"/>
              </a:gdLst>
              <a:ahLst/>
              <a:cxnLst/>
              <a:rect b="rtb" r="rtr" t="rtt" l="rtl"/>
              <a:pathLst>
                <a:path stroke="false" w="140800" h="23925">
                  <a:moveTo>
                    <a:pt x="0" y="0"/>
                  </a:moveTo>
                  <a:lnTo>
                    <a:pt x="140800" y="0"/>
                  </a:lnTo>
                  <a:lnTo>
                    <a:pt x="140800" y="23925"/>
                  </a:lnTo>
                  <a:lnTo>
                    <a:pt x="0" y="23925"/>
                  </a:lnTo>
                  <a:lnTo>
                    <a:pt x="0" y="0"/>
                  </a:lnTo>
                  <a:close/>
                </a:path>
                <a:path w="140800" fill="none" h="23925">
                  <a:moveTo>
                    <a:pt x="0" y="23925"/>
                  </a:moveTo>
                  <a:lnTo>
                    <a:pt x="140800" y="23925"/>
                  </a:lnTo>
                </a:path>
              </a:pathLst>
            </a:custGeom>
            <a:noFill/>
            <a:ln w="2200" cap="rnd">
              <a:solidFill>
                <a:srgbClr val="FF7575"/>
              </a:solidFill>
              <a:round/>
            </a:ln>
          </p:spPr>
          <p:txBody>
            <a:bodyPr lIns="0" rIns="0" anchor="ctr" rtlCol="0" tIns="0" bIns="11000" wrap="none"/>
            <a:lstStyle/>
            <a:p>
              <a:pPr algn="ctr">
                <a:lnSpc>
                  <a:spcPct val="100000"/>
                </a:lnSpc>
              </a:pPr>
              <a:r>
                <a:rPr sz="110">
                  <a:solidFill>
                    <a:srgbClr val="454545"/>
                  </a:solidFill>
                  <a:latin typeface="Arial"/>
                </a:rPr>
                <a:t>K value is too large</a:t>
              </a:r>
            </a:p>
          </p:txBody>
        </p:sp>
        <p:sp>
          <p:nvSpPr>
            <p:cNvPr id="197" name="SubTopic"/>
            <p:cNvSpPr/>
            <p:nvPr/>
          </p:nvSpPr>
          <p:spPr>
            <a:xfrm>
              <a:off x="5031527" y="910680"/>
              <a:ext cx="276100" cy="23925"/>
            </a:xfrm>
            <a:custGeom>
              <a:avLst/>
              <a:gdLst>
                <a:gd fmla="*/ 7838 w 276100" name="rtl"/>
                <a:gd fmla="*/ 3107 h 23925" name="rtt"/>
                <a:gd fmla="*/ 268538 w 276100" name="rtr"/>
                <a:gd fmla="*/ 20708 h 23925" name="rtb"/>
              </a:gdLst>
              <a:ahLst/>
              <a:cxnLst/>
              <a:rect b="rtb" r="rtr" t="rtt" l="rtl"/>
              <a:pathLst>
                <a:path stroke="false" w="276100" h="23925">
                  <a:moveTo>
                    <a:pt x="0" y="0"/>
                  </a:moveTo>
                  <a:lnTo>
                    <a:pt x="276100" y="0"/>
                  </a:lnTo>
                  <a:lnTo>
                    <a:pt x="276100" y="23925"/>
                  </a:lnTo>
                  <a:lnTo>
                    <a:pt x="0" y="23925"/>
                  </a:lnTo>
                  <a:lnTo>
                    <a:pt x="0" y="0"/>
                  </a:lnTo>
                  <a:close/>
                </a:path>
                <a:path w="276100" fill="none" h="23925">
                  <a:moveTo>
                    <a:pt x="0" y="23925"/>
                  </a:moveTo>
                  <a:lnTo>
                    <a:pt x="276100" y="23925"/>
                  </a:lnTo>
                </a:path>
              </a:pathLst>
            </a:custGeom>
            <a:noFill/>
            <a:ln w="2200" cap="rnd">
              <a:solidFill>
                <a:srgbClr val="FF7575"/>
              </a:solidFill>
              <a:round/>
            </a:ln>
          </p:spPr>
          <p:txBody>
            <a:bodyPr lIns="0" rIns="0" anchor="ctr" rtlCol="0" tIns="0" bIns="11000" wrap="none"/>
            <a:lstStyle/>
            <a:p>
              <a:pPr algn="ctr">
                <a:lnSpc>
                  <a:spcPct val="100000"/>
                </a:lnSpc>
              </a:pPr>
              <a:r>
                <a:rPr sz="110">
                  <a:solidFill>
                    <a:srgbClr val="454545"/>
                  </a:solidFill>
                  <a:latin typeface="Arial"/>
                </a:rPr>
                <a:t>The impact of sample imbalance is large</a:t>
              </a:r>
            </a:p>
          </p:txBody>
        </p:sp>
        <p:sp>
          <p:nvSpPr>
            <p:cNvPr id="199" name="SubTopic"/>
            <p:cNvSpPr/>
            <p:nvPr/>
          </p:nvSpPr>
          <p:spPr>
            <a:xfrm>
              <a:off x="5031527" y="941755"/>
              <a:ext cx="492800" cy="23925"/>
            </a:xfrm>
            <a:custGeom>
              <a:avLst/>
              <a:gdLst>
                <a:gd fmla="*/ 7838 w 492800" name="rtl"/>
                <a:gd fmla="*/ 3107 h 23925" name="rtt"/>
                <a:gd fmla="*/ 485238 w 492800" name="rtr"/>
                <a:gd fmla="*/ 20708 h 23925" name="rtb"/>
              </a:gdLst>
              <a:ahLst/>
              <a:cxnLst/>
              <a:rect b="rtb" r="rtr" t="rtt" l="rtl"/>
              <a:pathLst>
                <a:path stroke="false" w="492800" h="23925">
                  <a:moveTo>
                    <a:pt x="0" y="0"/>
                  </a:moveTo>
                  <a:lnTo>
                    <a:pt x="492800" y="0"/>
                  </a:lnTo>
                  <a:lnTo>
                    <a:pt x="492800" y="23925"/>
                  </a:lnTo>
                  <a:lnTo>
                    <a:pt x="0" y="23925"/>
                  </a:lnTo>
                  <a:lnTo>
                    <a:pt x="0" y="0"/>
                  </a:lnTo>
                  <a:close/>
                </a:path>
                <a:path w="492800" fill="none" h="23925">
                  <a:moveTo>
                    <a:pt x="0" y="23925"/>
                  </a:moveTo>
                  <a:lnTo>
                    <a:pt x="492800" y="23925"/>
                  </a:lnTo>
                </a:path>
              </a:pathLst>
            </a:custGeom>
            <a:noFill/>
            <a:ln w="2200" cap="rnd">
              <a:solidFill>
                <a:srgbClr val="FF7575"/>
              </a:solidFill>
              <a:round/>
            </a:ln>
          </p:spPr>
          <p:txBody>
            <a:bodyPr lIns="0" rIns="0" anchor="ctr" rtlCol="0" tIns="0" bIns="11000" wrap="none"/>
            <a:lstStyle/>
            <a:p>
              <a:pPr algn="ctr">
                <a:lnSpc>
                  <a:spcPct val="100000"/>
                </a:lnSpc>
              </a:pPr>
              <a:r>
                <a:rPr sz="110">
                  <a:solidFill>
                    <a:srgbClr val="454545"/>
                  </a:solidFill>
                  <a:latin typeface="Arial"/>
                </a:rPr>
                <a:t>The model is simple, has weak learning ability, and is prone to underfitting.</a:t>
              </a:r>
            </a:p>
          </p:txBody>
        </p:sp>
        <p:sp>
          <p:nvSpPr>
            <p:cNvPr id="201" name="SubTopic"/>
            <p:cNvSpPr/>
            <p:nvPr/>
          </p:nvSpPr>
          <p:spPr>
            <a:xfrm>
              <a:off x="4500623" y="1275502"/>
              <a:ext cx="63800" cy="23925"/>
            </a:xfrm>
            <a:custGeom>
              <a:avLst/>
              <a:gdLst>
                <a:gd fmla="*/ 7838 w 63800" name="rtl"/>
                <a:gd fmla="*/ 3107 h 23925" name="rtt"/>
                <a:gd fmla="*/ 56238 w 63800" name="rtr"/>
                <a:gd fmla="*/ 20708 h 23925" name="rtb"/>
              </a:gdLst>
              <a:ahLst/>
              <a:cxnLst/>
              <a:rect b="rtb" r="rtr" t="rtt" l="rtl"/>
              <a:pathLst>
                <a:path stroke="false" w="63800" h="23925">
                  <a:moveTo>
                    <a:pt x="0" y="0"/>
                  </a:moveTo>
                  <a:lnTo>
                    <a:pt x="63800" y="0"/>
                  </a:lnTo>
                  <a:lnTo>
                    <a:pt x="63800" y="23925"/>
                  </a:lnTo>
                  <a:lnTo>
                    <a:pt x="0" y="23925"/>
                  </a:lnTo>
                  <a:lnTo>
                    <a:pt x="0" y="0"/>
                  </a:lnTo>
                  <a:close/>
                </a:path>
                <a:path w="63800" fill="none" h="23925">
                  <a:moveTo>
                    <a:pt x="0" y="23925"/>
                  </a:moveTo>
                  <a:lnTo>
                    <a:pt x="63800" y="23925"/>
                  </a:lnTo>
                </a:path>
              </a:pathLst>
            </a:custGeom>
            <a:noFill/>
            <a:ln w="2200" cap="rnd">
              <a:solidFill>
                <a:srgbClr val="FF7575"/>
              </a:solidFill>
              <a:round/>
            </a:ln>
          </p:spPr>
          <p:txBody>
            <a:bodyPr lIns="0" rIns="0" anchor="ctr" rtlCol="0" tIns="0" bIns="11000" wrap="none"/>
            <a:lstStyle/>
            <a:p>
              <a:pPr algn="ctr">
                <a:lnSpc>
                  <a:spcPct val="100000"/>
                </a:lnSpc>
              </a:pPr>
              <a:r>
                <a:rPr sz="110">
                  <a:solidFill>
                    <a:srgbClr val="454545"/>
                  </a:solidFill>
                  <a:latin typeface="Arial"/>
                </a:rPr>
                <a:t>kd tree</a:t>
              </a:r>
            </a:p>
          </p:txBody>
        </p:sp>
        <p:sp>
          <p:nvSpPr>
            <p:cNvPr id="203" name="SubTopic"/>
            <p:cNvSpPr/>
            <p:nvPr/>
          </p:nvSpPr>
          <p:spPr>
            <a:xfrm>
              <a:off x="4595025" y="1067087"/>
              <a:ext cx="141900" cy="23925"/>
            </a:xfrm>
            <a:custGeom>
              <a:avLst/>
              <a:gdLst>
                <a:gd fmla="*/ 7838 w 141900" name="rtl"/>
                <a:gd fmla="*/ 3107 h 23925" name="rtt"/>
                <a:gd fmla="*/ 134338 w 141900" name="rtr"/>
                <a:gd fmla="*/ 20708 h 23925" name="rtb"/>
              </a:gdLst>
              <a:ahLst/>
              <a:cxnLst/>
              <a:rect b="rtb" r="rtr" t="rtt" l="rtl"/>
              <a:pathLst>
                <a:path stroke="false" w="141900" h="23925">
                  <a:moveTo>
                    <a:pt x="0" y="0"/>
                  </a:moveTo>
                  <a:lnTo>
                    <a:pt x="141900" y="0"/>
                  </a:lnTo>
                  <a:lnTo>
                    <a:pt x="141900" y="23925"/>
                  </a:lnTo>
                  <a:lnTo>
                    <a:pt x="0" y="23925"/>
                  </a:lnTo>
                  <a:lnTo>
                    <a:pt x="0" y="0"/>
                  </a:lnTo>
                  <a:close/>
                </a:path>
                <a:path w="141900" fill="none" h="23925">
                  <a:moveTo>
                    <a:pt x="0" y="23925"/>
                  </a:moveTo>
                  <a:lnTo>
                    <a:pt x="141900" y="23925"/>
                  </a:lnTo>
                </a:path>
              </a:pathLst>
            </a:custGeom>
            <a:noFill/>
            <a:ln w="2200" cap="rnd">
              <a:solidFill>
                <a:srgbClr val="FF7575"/>
              </a:solidFill>
              <a:round/>
            </a:ln>
          </p:spPr>
          <p:txBody>
            <a:bodyPr lIns="0" rIns="0" anchor="ctr" rtlCol="0" tIns="0" bIns="11000" wrap="none"/>
            <a:lstStyle/>
            <a:p>
              <a:pPr algn="ctr">
                <a:lnSpc>
                  <a:spcPct val="100000"/>
                </a:lnSpc>
              </a:pPr>
              <a:r>
                <a:rPr sz="110">
                  <a:solidFill>
                    <a:srgbClr val="454545"/>
                  </a:solidFill>
                  <a:latin typeface="Arial"/>
                </a:rPr>
                <a:t>kd tree introduction</a:t>
              </a:r>
            </a:p>
          </p:txBody>
        </p:sp>
        <p:grpSp>
          <p:nvGrpSpPr>
            <p:cNvPr id="1037" name="Group 1037"/>
            <p:cNvGrpSpPr/>
            <p:nvPr/>
          </p:nvGrpSpPr>
          <p:grpSpPr>
            <a:xfrm>
              <a:off x="4767527" y="1015043"/>
              <a:ext cx="123200" cy="28325"/>
              <a:chOff x="4767527" y="1015043"/>
              <a:chExt cx="123200" cy="28325"/>
            </a:xfrm>
          </p:grpSpPr>
          <p:sp>
            <p:nvSpPr>
              <p:cNvPr id="205" name="SubTopic"/>
              <p:cNvSpPr/>
              <p:nvPr/>
            </p:nvSpPr>
            <p:spPr>
              <a:xfrm>
                <a:off x="4767527" y="1015043"/>
                <a:ext cx="123200" cy="28325"/>
              </a:xfrm>
              <a:custGeom>
                <a:avLst/>
                <a:gdLst/>
                <a:ahLst/>
                <a:cxnLst/>
                <a:pathLst>
                  <a:path stroke="false" w="123200" h="28325">
                    <a:moveTo>
                      <a:pt x="0" y="0"/>
                    </a:moveTo>
                    <a:lnTo>
                      <a:pt x="123200" y="0"/>
                    </a:lnTo>
                    <a:lnTo>
                      <a:pt x="123200" y="28325"/>
                    </a:lnTo>
                    <a:lnTo>
                      <a:pt x="0" y="28325"/>
                    </a:lnTo>
                    <a:lnTo>
                      <a:pt x="0" y="0"/>
                    </a:lnTo>
                    <a:close/>
                  </a:path>
                  <a:path w="123200" fill="none" h="28325">
                    <a:moveTo>
                      <a:pt x="0" y="28325"/>
                    </a:moveTo>
                    <a:lnTo>
                      <a:pt x="123200" y="28325"/>
                    </a:lnTo>
                  </a:path>
                </a:pathLst>
              </a:custGeom>
              <a:noFill/>
              <a:ln w="2200" cap="rnd">
                <a:solidFill>
                  <a:srgbClr val="FF7575"/>
                </a:solidFill>
                <a:round/>
              </a:ln>
            </p:spPr>
          </p:sp>
          <p:pic>
            <p:nvPicPr>
              <p:cNvPr id="207" name="Mark"/>
              <p:cNvPicPr>
                <a:picLocks noChangeAspect="1"/>
              </p:cNvPicPr>
              <p:nvPr/>
            </p:nvPicPr>
            <p:blipFill>
              <a:blip r:embed="rId5"/>
              <a:stretch>
                <a:fillRect/>
              </a:stretch>
            </p:blipFill>
            <p:spPr>
              <a:xfrm>
                <a:off x="4775365" y="1017380"/>
                <a:ext cx="22000" cy="22000"/>
              </a:xfrm>
              <a:prstGeom prst="rect">
                <a:avLst/>
              </a:prstGeom>
            </p:spPr>
          </p:pic>
          <p:sp>
            <p:nvSpPr>
              <p:cNvPr id="1038" name="Text 1038"/>
              <p:cNvSpPr txBox="1"/>
              <p:nvPr/>
            </p:nvSpPr>
            <p:spPr>
              <a:xfrm>
                <a:off x="4799565" y="1020350"/>
                <a:ext cx="83600" cy="17600"/>
              </a:xfrm>
              <a:prstGeom prst="rect">
                <a:avLst/>
              </a:prstGeom>
              <a:noFill/>
            </p:spPr>
            <p:txBody>
              <a:bodyPr lIns="0" rIns="0" anchor="ctr" rtlCol="0" tIns="0" bIns="11000" wrap="none"/>
              <a:lstStyle/>
              <a:p>
                <a:pPr algn="ctr">
                  <a:lnSpc>
                    <a:spcPct val="100000"/>
                  </a:lnSpc>
                </a:pPr>
                <a:r>
                  <a:rPr sz="110">
                    <a:solidFill>
                      <a:srgbClr val="454545"/>
                    </a:solidFill>
                    <a:latin typeface="Arial"/>
                  </a:rPr>
                  <a:t>tree concept</a:t>
                </a:r>
              </a:p>
            </p:txBody>
          </p:sp>
        </p:grpSp>
        <p:sp>
          <p:nvSpPr>
            <p:cNvPr id="208" name="SubTopic"/>
            <p:cNvSpPr/>
            <p:nvPr/>
          </p:nvSpPr>
          <p:spPr>
            <a:xfrm>
              <a:off x="4921329" y="972830"/>
              <a:ext cx="79200" cy="23925"/>
            </a:xfrm>
            <a:custGeom>
              <a:avLst/>
              <a:gdLst>
                <a:gd fmla="*/ 7838 w 79200" name="rtl"/>
                <a:gd fmla="*/ 3107 h 23925" name="rtt"/>
                <a:gd fmla="*/ 71638 w 79200" name="rtr"/>
                <a:gd fmla="*/ 20708 h 23925" name="rtb"/>
              </a:gdLst>
              <a:ahLst/>
              <a:cxnLst/>
              <a:rect b="rtb" r="rtr" t="rtt" l="rtl"/>
              <a:pathLst>
                <a:path stroke="false" w="79200" h="23925">
                  <a:moveTo>
                    <a:pt x="0" y="0"/>
                  </a:moveTo>
                  <a:lnTo>
                    <a:pt x="79200" y="0"/>
                  </a:lnTo>
                  <a:lnTo>
                    <a:pt x="79200" y="23925"/>
                  </a:lnTo>
                  <a:lnTo>
                    <a:pt x="0" y="23925"/>
                  </a:lnTo>
                  <a:lnTo>
                    <a:pt x="0" y="0"/>
                  </a:lnTo>
                  <a:close/>
                </a:path>
                <a:path w="79200" fill="none" h="23925">
                  <a:moveTo>
                    <a:pt x="0" y="23925"/>
                  </a:moveTo>
                  <a:lnTo>
                    <a:pt x="79200" y="23925"/>
                  </a:lnTo>
                </a:path>
              </a:pathLst>
            </a:custGeom>
            <a:noFill/>
            <a:ln w="2200" cap="rnd">
              <a:solidFill>
                <a:srgbClr val="FF7575"/>
              </a:solidFill>
              <a:round/>
            </a:ln>
          </p:spPr>
          <p:txBody>
            <a:bodyPr lIns="0" rIns="0" anchor="ctr" rtlCol="0" tIns="0" bIns="11000" wrap="none"/>
            <a:lstStyle/>
            <a:p>
              <a:pPr algn="ctr">
                <a:lnSpc>
                  <a:spcPct val="100000"/>
                </a:lnSpc>
              </a:pPr>
              <a:r>
                <a:rPr sz="110">
                  <a:solidFill>
                    <a:srgbClr val="454545"/>
                  </a:solidFill>
                  <a:latin typeface="Arial"/>
                </a:rPr>
                <a:t>root node</a:t>
              </a:r>
            </a:p>
          </p:txBody>
        </p:sp>
        <p:sp>
          <p:nvSpPr>
            <p:cNvPr id="210" name="SubTopic"/>
            <p:cNvSpPr/>
            <p:nvPr/>
          </p:nvSpPr>
          <p:spPr>
            <a:xfrm>
              <a:off x="5031131" y="972830"/>
              <a:ext cx="332200" cy="23925"/>
            </a:xfrm>
            <a:custGeom>
              <a:avLst/>
              <a:gdLst>
                <a:gd fmla="*/ 7838 w 332200" name="rtl"/>
                <a:gd fmla="*/ 3107 h 23925" name="rtt"/>
                <a:gd fmla="*/ 324638 w 332200" name="rtr"/>
                <a:gd fmla="*/ 20708 h 23925" name="rtb"/>
              </a:gdLst>
              <a:ahLst/>
              <a:cxnLst/>
              <a:rect b="rtb" r="rtr" t="rtt" l="rtl"/>
              <a:pathLst>
                <a:path stroke="false" w="332200" h="23925">
                  <a:moveTo>
                    <a:pt x="0" y="0"/>
                  </a:moveTo>
                  <a:lnTo>
                    <a:pt x="332200" y="0"/>
                  </a:lnTo>
                  <a:lnTo>
                    <a:pt x="332200" y="23925"/>
                  </a:lnTo>
                  <a:lnTo>
                    <a:pt x="0" y="23925"/>
                  </a:lnTo>
                  <a:lnTo>
                    <a:pt x="0" y="0"/>
                  </a:lnTo>
                  <a:close/>
                </a:path>
                <a:path w="332200" fill="none" h="23925">
                  <a:moveTo>
                    <a:pt x="0" y="23925"/>
                  </a:moveTo>
                  <a:lnTo>
                    <a:pt x="332200" y="23925"/>
                  </a:lnTo>
                </a:path>
              </a:pathLst>
            </a:custGeom>
            <a:noFill/>
            <a:ln w="2200" cap="rnd">
              <a:solidFill>
                <a:srgbClr val="FF7575"/>
              </a:solidFill>
              <a:round/>
            </a:ln>
          </p:spPr>
          <p:txBody>
            <a:bodyPr lIns="0" rIns="0" anchor="ctr" rtlCol="0" tIns="0" bIns="11000" wrap="none"/>
            <a:lstStyle/>
            <a:p>
              <a:pPr algn="ctr">
                <a:lnSpc>
                  <a:spcPct val="100000"/>
                </a:lnSpc>
              </a:pPr>
              <a:r>
                <a:rPr sz="110">
                  <a:solidFill>
                    <a:srgbClr val="454545"/>
                  </a:solidFill>
                  <a:latin typeface="Arial"/>
                </a:rPr>
                <a:t>Nodes with only child nodes and no parent nodes</a:t>
              </a:r>
            </a:p>
          </p:txBody>
        </p:sp>
        <p:sp>
          <p:nvSpPr>
            <p:cNvPr id="212" name="SubTopic"/>
            <p:cNvSpPr/>
            <p:nvPr/>
          </p:nvSpPr>
          <p:spPr>
            <a:xfrm>
              <a:off x="4921329" y="1003905"/>
              <a:ext cx="101200" cy="23925"/>
            </a:xfrm>
            <a:custGeom>
              <a:avLst/>
              <a:gdLst>
                <a:gd fmla="*/ 7838 w 101200" name="rtl"/>
                <a:gd fmla="*/ 3107 h 23925" name="rtt"/>
                <a:gd fmla="*/ 93638 w 101200" name="rtr"/>
                <a:gd fmla="*/ 20708 h 23925" name="rtb"/>
              </a:gdLst>
              <a:ahLst/>
              <a:cxnLst/>
              <a:rect b="rtb" r="rtr" t="rtt" l="rtl"/>
              <a:pathLst>
                <a:path stroke="false" w="101200" h="23925">
                  <a:moveTo>
                    <a:pt x="0" y="0"/>
                  </a:moveTo>
                  <a:lnTo>
                    <a:pt x="101200" y="0"/>
                  </a:lnTo>
                  <a:lnTo>
                    <a:pt x="101200" y="23925"/>
                  </a:lnTo>
                  <a:lnTo>
                    <a:pt x="0" y="23925"/>
                  </a:lnTo>
                  <a:lnTo>
                    <a:pt x="0" y="0"/>
                  </a:lnTo>
                  <a:close/>
                </a:path>
                <a:path w="101200" fill="none" h="23925">
                  <a:moveTo>
                    <a:pt x="0" y="23925"/>
                  </a:moveTo>
                  <a:lnTo>
                    <a:pt x="101200" y="23925"/>
                  </a:lnTo>
                </a:path>
              </a:pathLst>
            </a:custGeom>
            <a:noFill/>
            <a:ln w="2200" cap="rnd">
              <a:solidFill>
                <a:srgbClr val="FF7575"/>
              </a:solidFill>
              <a:round/>
            </a:ln>
          </p:spPr>
          <p:txBody>
            <a:bodyPr lIns="0" rIns="0" anchor="ctr" rtlCol="0" tIns="0" bIns="11000" wrap="none"/>
            <a:lstStyle/>
            <a:p>
              <a:pPr algn="ctr">
                <a:lnSpc>
                  <a:spcPct val="100000"/>
                </a:lnSpc>
              </a:pPr>
              <a:r>
                <a:rPr sz="110">
                  <a:solidFill>
                    <a:srgbClr val="454545"/>
                  </a:solidFill>
                  <a:latin typeface="Arial"/>
                </a:rPr>
                <a:t>internal node</a:t>
              </a:r>
            </a:p>
          </p:txBody>
        </p:sp>
        <p:sp>
          <p:nvSpPr>
            <p:cNvPr id="214" name="SubTopic"/>
            <p:cNvSpPr/>
            <p:nvPr/>
          </p:nvSpPr>
          <p:spPr>
            <a:xfrm>
              <a:off x="5053131" y="1003905"/>
              <a:ext cx="313500" cy="23925"/>
            </a:xfrm>
            <a:custGeom>
              <a:avLst/>
              <a:gdLst>
                <a:gd fmla="*/ 7838 w 313500" name="rtl"/>
                <a:gd fmla="*/ 3107 h 23925" name="rtt"/>
                <a:gd fmla="*/ 305938 w 313500" name="rtr"/>
                <a:gd fmla="*/ 20708 h 23925" name="rtb"/>
              </a:gdLst>
              <a:ahLst/>
              <a:cxnLst/>
              <a:rect b="rtb" r="rtr" t="rtt" l="rtl"/>
              <a:pathLst>
                <a:path stroke="false" w="313500" h="23925">
                  <a:moveTo>
                    <a:pt x="0" y="0"/>
                  </a:moveTo>
                  <a:lnTo>
                    <a:pt x="313500" y="0"/>
                  </a:lnTo>
                  <a:lnTo>
                    <a:pt x="313500" y="23925"/>
                  </a:lnTo>
                  <a:lnTo>
                    <a:pt x="0" y="23925"/>
                  </a:lnTo>
                  <a:lnTo>
                    <a:pt x="0" y="0"/>
                  </a:lnTo>
                  <a:close/>
                </a:path>
                <a:path w="313500" fill="none" h="23925">
                  <a:moveTo>
                    <a:pt x="0" y="23925"/>
                  </a:moveTo>
                  <a:lnTo>
                    <a:pt x="313500" y="23925"/>
                  </a:lnTo>
                </a:path>
              </a:pathLst>
            </a:custGeom>
            <a:noFill/>
            <a:ln w="2200" cap="rnd">
              <a:solidFill>
                <a:srgbClr val="FF7575"/>
              </a:solidFill>
              <a:round/>
            </a:ln>
          </p:spPr>
          <p:txBody>
            <a:bodyPr lIns="0" rIns="0" anchor="ctr" rtlCol="0" tIns="0" bIns="11000" wrap="none"/>
            <a:lstStyle/>
            <a:p>
              <a:pPr algn="ctr">
                <a:lnSpc>
                  <a:spcPct val="100000"/>
                </a:lnSpc>
              </a:pPr>
              <a:r>
                <a:rPr sz="110">
                  <a:solidFill>
                    <a:srgbClr val="454545"/>
                  </a:solidFill>
                  <a:latin typeface="Arial"/>
                </a:rPr>
                <a:t>Nodes that have child nodes and parent nodes</a:t>
              </a:r>
            </a:p>
          </p:txBody>
        </p:sp>
        <p:sp>
          <p:nvSpPr>
            <p:cNvPr id="216" name="SubTopic"/>
            <p:cNvSpPr/>
            <p:nvPr/>
          </p:nvSpPr>
          <p:spPr>
            <a:xfrm>
              <a:off x="4921329" y="1034980"/>
              <a:ext cx="77000" cy="23925"/>
            </a:xfrm>
            <a:custGeom>
              <a:avLst/>
              <a:gdLst>
                <a:gd fmla="*/ 7838 w 77000" name="rtl"/>
                <a:gd fmla="*/ 3107 h 23925" name="rtt"/>
                <a:gd fmla="*/ 69438 w 77000" name="rtr"/>
                <a:gd fmla="*/ 20708 h 23925" name="rtb"/>
              </a:gdLst>
              <a:ahLst/>
              <a:cxnLst/>
              <a:rect b="rtb" r="rtr" t="rtt" l="rtl"/>
              <a:pathLst>
                <a:path stroke="false" w="77000" h="23925">
                  <a:moveTo>
                    <a:pt x="0" y="0"/>
                  </a:moveTo>
                  <a:lnTo>
                    <a:pt x="77000" y="0"/>
                  </a:lnTo>
                  <a:lnTo>
                    <a:pt x="77000" y="23925"/>
                  </a:lnTo>
                  <a:lnTo>
                    <a:pt x="0" y="23925"/>
                  </a:lnTo>
                  <a:lnTo>
                    <a:pt x="0" y="0"/>
                  </a:lnTo>
                  <a:close/>
                </a:path>
                <a:path w="77000" fill="none" h="23925">
                  <a:moveTo>
                    <a:pt x="0" y="23925"/>
                  </a:moveTo>
                  <a:lnTo>
                    <a:pt x="77000" y="23925"/>
                  </a:lnTo>
                </a:path>
              </a:pathLst>
            </a:custGeom>
            <a:noFill/>
            <a:ln w="2200" cap="rnd">
              <a:solidFill>
                <a:srgbClr val="FF7575"/>
              </a:solidFill>
              <a:round/>
            </a:ln>
          </p:spPr>
          <p:txBody>
            <a:bodyPr lIns="0" rIns="0" anchor="ctr" rtlCol="0" tIns="0" bIns="11000" wrap="none"/>
            <a:lstStyle/>
            <a:p>
              <a:pPr algn="ctr">
                <a:lnSpc>
                  <a:spcPct val="100000"/>
                </a:lnSpc>
              </a:pPr>
              <a:r>
                <a:rPr sz="110">
                  <a:solidFill>
                    <a:srgbClr val="454545"/>
                  </a:solidFill>
                  <a:latin typeface="Arial"/>
                </a:rPr>
                <a:t>leaf node</a:t>
              </a:r>
            </a:p>
          </p:txBody>
        </p:sp>
        <p:sp>
          <p:nvSpPr>
            <p:cNvPr id="218" name="SubTopic"/>
            <p:cNvSpPr/>
            <p:nvPr/>
          </p:nvSpPr>
          <p:spPr>
            <a:xfrm>
              <a:off x="5028931" y="1034980"/>
              <a:ext cx="332200" cy="23925"/>
            </a:xfrm>
            <a:custGeom>
              <a:avLst/>
              <a:gdLst>
                <a:gd fmla="*/ 7838 w 332200" name="rtl"/>
                <a:gd fmla="*/ 3107 h 23925" name="rtt"/>
                <a:gd fmla="*/ 324638 w 332200" name="rtr"/>
                <a:gd fmla="*/ 20708 h 23925" name="rtb"/>
              </a:gdLst>
              <a:ahLst/>
              <a:cxnLst/>
              <a:rect b="rtb" r="rtr" t="rtt" l="rtl"/>
              <a:pathLst>
                <a:path stroke="false" w="332200" h="23925">
                  <a:moveTo>
                    <a:pt x="0" y="0"/>
                  </a:moveTo>
                  <a:lnTo>
                    <a:pt x="332200" y="0"/>
                  </a:lnTo>
                  <a:lnTo>
                    <a:pt x="332200" y="23925"/>
                  </a:lnTo>
                  <a:lnTo>
                    <a:pt x="0" y="23925"/>
                  </a:lnTo>
                  <a:lnTo>
                    <a:pt x="0" y="0"/>
                  </a:lnTo>
                  <a:close/>
                </a:path>
                <a:path w="332200" fill="none" h="23925">
                  <a:moveTo>
                    <a:pt x="0" y="23925"/>
                  </a:moveTo>
                  <a:lnTo>
                    <a:pt x="332200" y="23925"/>
                  </a:lnTo>
                </a:path>
              </a:pathLst>
            </a:custGeom>
            <a:noFill/>
            <a:ln w="2200" cap="rnd">
              <a:solidFill>
                <a:srgbClr val="FF7575"/>
              </a:solidFill>
              <a:round/>
            </a:ln>
          </p:spPr>
          <p:txBody>
            <a:bodyPr lIns="0" rIns="0" anchor="ctr" rtlCol="0" tIns="0" bIns="11000" wrap="none"/>
            <a:lstStyle/>
            <a:p>
              <a:pPr algn="ctr">
                <a:lnSpc>
                  <a:spcPct val="100000"/>
                </a:lnSpc>
              </a:pPr>
              <a:r>
                <a:rPr sz="110">
                  <a:solidFill>
                    <a:srgbClr val="454545"/>
                  </a:solidFill>
                  <a:latin typeface="Arial"/>
                </a:rPr>
                <a:t>Nodes with only parent nodes and no child nodes</a:t>
              </a:r>
            </a:p>
          </p:txBody>
        </p:sp>
        <p:sp>
          <p:nvSpPr>
            <p:cNvPr id="220" name="SubTopic"/>
            <p:cNvSpPr/>
            <p:nvPr/>
          </p:nvSpPr>
          <p:spPr>
            <a:xfrm>
              <a:off x="4921329" y="1066055"/>
              <a:ext cx="89100" cy="23925"/>
            </a:xfrm>
            <a:custGeom>
              <a:avLst/>
              <a:gdLst>
                <a:gd fmla="*/ 7838 w 89100" name="rtl"/>
                <a:gd fmla="*/ 3107 h 23925" name="rtt"/>
                <a:gd fmla="*/ 81538 w 89100" name="rtr"/>
                <a:gd fmla="*/ 20708 h 23925" name="rtb"/>
              </a:gdLst>
              <a:ahLst/>
              <a:cxnLst/>
              <a:rect b="rtb" r="rtr" t="rtt" l="rtl"/>
              <a:pathLst>
                <a:path stroke="false" w="89100" h="23925">
                  <a:moveTo>
                    <a:pt x="0" y="0"/>
                  </a:moveTo>
                  <a:lnTo>
                    <a:pt x="89100" y="0"/>
                  </a:lnTo>
                  <a:lnTo>
                    <a:pt x="89100" y="23925"/>
                  </a:lnTo>
                  <a:lnTo>
                    <a:pt x="0" y="23925"/>
                  </a:lnTo>
                  <a:lnTo>
                    <a:pt x="0" y="0"/>
                  </a:lnTo>
                  <a:close/>
                </a:path>
                <a:path w="89100" fill="none" h="23925">
                  <a:moveTo>
                    <a:pt x="0" y="23925"/>
                  </a:moveTo>
                  <a:lnTo>
                    <a:pt x="89100" y="23925"/>
                  </a:lnTo>
                </a:path>
              </a:pathLst>
            </a:custGeom>
            <a:noFill/>
            <a:ln w="2200" cap="rnd">
              <a:solidFill>
                <a:srgbClr val="FF7575"/>
              </a:solidFill>
              <a:round/>
            </a:ln>
          </p:spPr>
          <p:txBody>
            <a:bodyPr lIns="0" rIns="0" anchor="ctr" rtlCol="0" tIns="0" bIns="11000" wrap="none"/>
            <a:lstStyle/>
            <a:p>
              <a:pPr algn="ctr">
                <a:lnSpc>
                  <a:spcPct val="100000"/>
                </a:lnSpc>
              </a:pPr>
              <a:r>
                <a:rPr sz="110">
                  <a:solidFill>
                    <a:srgbClr val="454545"/>
                  </a:solidFill>
                  <a:latin typeface="Arial"/>
                </a:rPr>
                <a:t>Binary tree</a:t>
              </a:r>
            </a:p>
          </p:txBody>
        </p:sp>
        <p:sp>
          <p:nvSpPr>
            <p:cNvPr id="222" name="SubTopic"/>
            <p:cNvSpPr/>
            <p:nvPr/>
          </p:nvSpPr>
          <p:spPr>
            <a:xfrm>
              <a:off x="5041031" y="1066055"/>
              <a:ext cx="251900" cy="23925"/>
            </a:xfrm>
            <a:custGeom>
              <a:avLst/>
              <a:gdLst>
                <a:gd fmla="*/ 7838 w 251900" name="rtl"/>
                <a:gd fmla="*/ 3107 h 23925" name="rtt"/>
                <a:gd fmla="*/ 244338 w 251900" name="rtr"/>
                <a:gd fmla="*/ 20708 h 23925" name="rtb"/>
              </a:gdLst>
              <a:ahLst/>
              <a:cxnLst/>
              <a:rect b="rtb" r="rtr" t="rtt" l="rtl"/>
              <a:pathLst>
                <a:path stroke="false" w="251900" h="23925">
                  <a:moveTo>
                    <a:pt x="0" y="0"/>
                  </a:moveTo>
                  <a:lnTo>
                    <a:pt x="251900" y="0"/>
                  </a:lnTo>
                  <a:lnTo>
                    <a:pt x="251900" y="23925"/>
                  </a:lnTo>
                  <a:lnTo>
                    <a:pt x="0" y="23925"/>
                  </a:lnTo>
                  <a:lnTo>
                    <a:pt x="0" y="0"/>
                  </a:lnTo>
                  <a:close/>
                </a:path>
                <a:path w="251900" fill="none" h="23925">
                  <a:moveTo>
                    <a:pt x="0" y="23925"/>
                  </a:moveTo>
                  <a:lnTo>
                    <a:pt x="251900" y="23925"/>
                  </a:lnTo>
                </a:path>
              </a:pathLst>
            </a:custGeom>
            <a:noFill/>
            <a:ln w="2200" cap="rnd">
              <a:solidFill>
                <a:srgbClr val="FF7575"/>
              </a:solidFill>
              <a:round/>
            </a:ln>
          </p:spPr>
          <p:txBody>
            <a:bodyPr lIns="0" rIns="0" anchor="ctr" rtlCol="0" tIns="0" bIns="11000" wrap="none"/>
            <a:lstStyle/>
            <a:p>
              <a:pPr algn="ctr">
                <a:lnSpc>
                  <a:spcPct val="100000"/>
                </a:lnSpc>
              </a:pPr>
              <a:r>
                <a:rPr sz="110">
                  <a:solidFill>
                    <a:srgbClr val="454545"/>
                  </a:solidFill>
                  <a:latin typeface="Arial"/>
                </a:rPr>
                <a:t>A tree with at most two forked nodes</a:t>
              </a:r>
            </a:p>
          </p:txBody>
        </p:sp>
        <p:sp>
          <p:nvSpPr>
            <p:cNvPr id="224" name="SubTopic"/>
            <p:cNvSpPr/>
            <p:nvPr/>
          </p:nvSpPr>
          <p:spPr>
            <a:xfrm>
              <a:off x="4767527" y="1114730"/>
              <a:ext cx="134200" cy="23925"/>
            </a:xfrm>
            <a:custGeom>
              <a:avLst/>
              <a:gdLst>
                <a:gd fmla="*/ 7838 w 134200" name="rtl"/>
                <a:gd fmla="*/ 3107 h 23925" name="rtt"/>
                <a:gd fmla="*/ 126638 w 134200" name="rtr"/>
                <a:gd fmla="*/ 20708 h 23925" name="rtb"/>
              </a:gdLst>
              <a:ahLst/>
              <a:cxnLst/>
              <a:rect b="rtb" r="rtr" t="rtt" l="rtl"/>
              <a:pathLst>
                <a:path stroke="false" w="134200" h="23925">
                  <a:moveTo>
                    <a:pt x="0" y="0"/>
                  </a:moveTo>
                  <a:lnTo>
                    <a:pt x="134200" y="0"/>
                  </a:lnTo>
                  <a:lnTo>
                    <a:pt x="134200" y="23925"/>
                  </a:lnTo>
                  <a:lnTo>
                    <a:pt x="0" y="23925"/>
                  </a:lnTo>
                  <a:lnTo>
                    <a:pt x="0" y="0"/>
                  </a:lnTo>
                  <a:close/>
                </a:path>
                <a:path w="134200" fill="none" h="23925">
                  <a:moveTo>
                    <a:pt x="0" y="23925"/>
                  </a:moveTo>
                  <a:lnTo>
                    <a:pt x="134200" y="23925"/>
                  </a:lnTo>
                </a:path>
              </a:pathLst>
            </a:custGeom>
            <a:noFill/>
            <a:ln w="2200" cap="rnd">
              <a:solidFill>
                <a:srgbClr val="FF7575"/>
              </a:solidFill>
              <a:round/>
            </a:ln>
          </p:spPr>
          <p:txBody>
            <a:bodyPr lIns="0" rIns="0" anchor="ctr" rtlCol="0" tIns="0" bIns="11000" wrap="none"/>
            <a:lstStyle/>
            <a:p>
              <a:pPr algn="ctr">
                <a:lnSpc>
                  <a:spcPct val="100000"/>
                </a:lnSpc>
              </a:pPr>
              <a:r>
                <a:rPr sz="110">
                  <a:solidFill>
                    <a:srgbClr val="454545"/>
                  </a:solidFill>
                  <a:latin typeface="Arial"/>
                </a:rPr>
                <a:t>The role of kd tree</a:t>
              </a:r>
            </a:p>
          </p:txBody>
        </p:sp>
        <p:sp>
          <p:nvSpPr>
            <p:cNvPr id="226" name="SubTopic"/>
            <p:cNvSpPr/>
            <p:nvPr/>
          </p:nvSpPr>
          <p:spPr>
            <a:xfrm>
              <a:off x="4932329" y="1097130"/>
              <a:ext cx="565400" cy="41525"/>
            </a:xfrm>
            <a:custGeom>
              <a:avLst/>
              <a:gdLst>
                <a:gd fmla="*/ 7838 w 565400" name="rtl"/>
                <a:gd fmla="*/ 3107 h 41525" name="rtt"/>
                <a:gd fmla="*/ 557838 w 565400" name="rtr"/>
                <a:gd fmla="*/ 38308 h 41525" name="rtb"/>
              </a:gdLst>
              <a:ahLst/>
              <a:cxnLst/>
              <a:rect b="rtb" r="rtr" t="rtt" l="rtl"/>
              <a:pathLst>
                <a:path stroke="false" w="565400" h="41525">
                  <a:moveTo>
                    <a:pt x="0" y="0"/>
                  </a:moveTo>
                  <a:lnTo>
                    <a:pt x="565400" y="0"/>
                  </a:lnTo>
                  <a:lnTo>
                    <a:pt x="565400" y="41525"/>
                  </a:lnTo>
                  <a:lnTo>
                    <a:pt x="0" y="41525"/>
                  </a:lnTo>
                  <a:lnTo>
                    <a:pt x="0" y="0"/>
                  </a:lnTo>
                  <a:close/>
                </a:path>
                <a:path w="565400" fill="none" h="41525">
                  <a:moveTo>
                    <a:pt x="0" y="41525"/>
                  </a:moveTo>
                  <a:lnTo>
                    <a:pt x="565400" y="41525"/>
                  </a:lnTo>
                </a:path>
              </a:pathLst>
            </a:custGeom>
            <a:noFill/>
            <a:ln w="2200" cap="rnd">
              <a:solidFill>
                <a:srgbClr val="FF7575"/>
              </a:solidFill>
              <a:round/>
            </a:ln>
          </p:spPr>
          <p:txBody>
            <a:bodyPr lIns="0" rIns="0" anchor="ctr" rtlCol="0" tIns="0" bIns="11000" wrap="square"/>
            <a:lstStyle/>
            <a:p>
              <a:pPr algn="ctr">
                <a:lnSpc>
                  <a:spcPct val="100000"/>
                </a:lnSpc>
              </a:pPr>
              <a:r>
                <a:rPr sz="110">
                  <a:solidFill>
                    <a:srgbClr val="454545"/>
                  </a:solidFill>
                  <a:latin typeface="Arial"/>
                </a:rPr>
                <a:t>Reduce the number of calculations of sample distance and quickly find the nearest neighbor point</a:t>
              </a:r>
            </a:p>
          </p:txBody>
        </p:sp>
        <p:sp>
          <p:nvSpPr>
            <p:cNvPr id="228" name="SubTopic"/>
            <p:cNvSpPr/>
            <p:nvPr/>
          </p:nvSpPr>
          <p:spPr>
            <a:xfrm>
              <a:off x="4595025" y="1247280"/>
              <a:ext cx="215600" cy="23925"/>
            </a:xfrm>
            <a:custGeom>
              <a:avLst/>
              <a:gdLst>
                <a:gd fmla="*/ 7838 w 215600" name="rtl"/>
                <a:gd fmla="*/ 3107 h 23925" name="rtt"/>
                <a:gd fmla="*/ 208038 w 215600" name="rtr"/>
                <a:gd fmla="*/ 20708 h 23925" name="rtb"/>
              </a:gdLst>
              <a:ahLst/>
              <a:cxnLst/>
              <a:rect b="rtb" r="rtr" t="rtt" l="rtl"/>
              <a:pathLst>
                <a:path stroke="false" w="215600" h="23925">
                  <a:moveTo>
                    <a:pt x="0" y="0"/>
                  </a:moveTo>
                  <a:lnTo>
                    <a:pt x="215600" y="0"/>
                  </a:lnTo>
                  <a:lnTo>
                    <a:pt x="215600" y="23925"/>
                  </a:lnTo>
                  <a:lnTo>
                    <a:pt x="0" y="23925"/>
                  </a:lnTo>
                  <a:lnTo>
                    <a:pt x="0" y="0"/>
                  </a:lnTo>
                  <a:close/>
                </a:path>
                <a:path w="215600" fill="none" h="23925">
                  <a:moveTo>
                    <a:pt x="0" y="23925"/>
                  </a:moveTo>
                  <a:lnTo>
                    <a:pt x="215600" y="23925"/>
                  </a:lnTo>
                </a:path>
              </a:pathLst>
            </a:custGeom>
            <a:noFill/>
            <a:ln w="2200" cap="rnd">
              <a:solidFill>
                <a:srgbClr val="FF7575"/>
              </a:solidFill>
              <a:round/>
            </a:ln>
          </p:spPr>
          <p:txBody>
            <a:bodyPr lIns="0" rIns="0" anchor="ctr" rtlCol="0" tIns="0" bIns="11000" wrap="none"/>
            <a:lstStyle/>
            <a:p>
              <a:pPr algn="ctr">
                <a:lnSpc>
                  <a:spcPct val="100000"/>
                </a:lnSpc>
              </a:pPr>
              <a:r>
                <a:rPr sz="110">
                  <a:solidFill>
                    <a:srgbClr val="454545"/>
                  </a:solidFill>
                  <a:latin typeface="Arial"/>
                </a:rPr>
                <a:t>Construction method of kd tree</a:t>
              </a:r>
            </a:p>
          </p:txBody>
        </p:sp>
        <p:sp>
          <p:nvSpPr>
            <p:cNvPr id="230" name="SubTopic"/>
            <p:cNvSpPr/>
            <p:nvPr/>
          </p:nvSpPr>
          <p:spPr>
            <a:xfrm>
              <a:off x="4841227" y="1145805"/>
              <a:ext cx="565400" cy="94325"/>
            </a:xfrm>
            <a:custGeom>
              <a:avLst/>
              <a:gdLst>
                <a:gd fmla="*/ 7838 w 565400" name="rtl"/>
                <a:gd fmla="*/ 3108 h 94325" name="rtt"/>
                <a:gd fmla="*/ 557838 w 565400" name="rtr"/>
                <a:gd fmla="*/ 91108 h 94325" name="rtb"/>
              </a:gdLst>
              <a:ahLst/>
              <a:cxnLst/>
              <a:rect b="rtb" r="rtr" t="rtt" l="rtl"/>
              <a:pathLst>
                <a:path stroke="false" w="565400" h="94325">
                  <a:moveTo>
                    <a:pt x="0" y="0"/>
                  </a:moveTo>
                  <a:lnTo>
                    <a:pt x="565400" y="0"/>
                  </a:lnTo>
                  <a:lnTo>
                    <a:pt x="565400" y="94325"/>
                  </a:lnTo>
                  <a:lnTo>
                    <a:pt x="0" y="94325"/>
                  </a:lnTo>
                  <a:lnTo>
                    <a:pt x="0" y="0"/>
                  </a:lnTo>
                  <a:close/>
                </a:path>
                <a:path w="565400" fill="none" h="94325">
                  <a:moveTo>
                    <a:pt x="0" y="94325"/>
                  </a:moveTo>
                  <a:lnTo>
                    <a:pt x="565400" y="94325"/>
                  </a:lnTo>
                </a:path>
              </a:pathLst>
            </a:custGeom>
            <a:noFill/>
            <a:ln w="2200" cap="rnd">
              <a:solidFill>
                <a:srgbClr val="FF7575"/>
              </a:solidFill>
              <a:round/>
            </a:ln>
          </p:spPr>
          <p:txBody>
            <a:bodyPr lIns="0" rIns="0" anchor="ctr" rtlCol="0" tIns="0" bIns="11000" wrap="square"/>
            <a:lstStyle/>
            <a:p>
              <a:pPr algn="ctr">
                <a:lnSpc>
                  <a:spcPct val="100000"/>
                </a:lnSpc>
              </a:pPr>
              <a:r>
                <a:rPr sz="110">
                  <a:solidFill>
                    <a:srgbClr val="454545"/>
                  </a:solidFill>
                  <a:latin typeface="Arial"/>
                </a:rPr>
                <a:t>1. Randomly select a feature, take the median of this feature as the dividing point to divide the data into two equal parts. The selected feature is the dividing feature of the current node, and the median point is used as the current node. On this feature, points smaller than the median are classified into the left node, and points larger than the median are classified into the right node;</a:t>
              </a:r>
            </a:p>
          </p:txBody>
        </p:sp>
        <p:sp>
          <p:nvSpPr>
            <p:cNvPr id="232" name="SubTopic"/>
            <p:cNvSpPr/>
            <p:nvPr/>
          </p:nvSpPr>
          <p:spPr>
            <a:xfrm>
              <a:off x="4841227" y="1247280"/>
              <a:ext cx="545600" cy="23925"/>
            </a:xfrm>
            <a:custGeom>
              <a:avLst/>
              <a:gdLst>
                <a:gd fmla="*/ 7838 w 545600" name="rtl"/>
                <a:gd fmla="*/ 3107 h 23925" name="rtt"/>
                <a:gd fmla="*/ 538038 w 545600" name="rtr"/>
                <a:gd fmla="*/ 20708 h 23925" name="rtb"/>
              </a:gdLst>
              <a:ahLst/>
              <a:cxnLst/>
              <a:rect b="rtb" r="rtr" t="rtt" l="rtl"/>
              <a:pathLst>
                <a:path stroke="false" w="545600" h="23925">
                  <a:moveTo>
                    <a:pt x="0" y="0"/>
                  </a:moveTo>
                  <a:lnTo>
                    <a:pt x="545600" y="0"/>
                  </a:lnTo>
                  <a:lnTo>
                    <a:pt x="545600" y="23925"/>
                  </a:lnTo>
                  <a:lnTo>
                    <a:pt x="0" y="23925"/>
                  </a:lnTo>
                  <a:lnTo>
                    <a:pt x="0" y="0"/>
                  </a:lnTo>
                  <a:close/>
                </a:path>
                <a:path w="545600" fill="none" h="23925">
                  <a:moveTo>
                    <a:pt x="0" y="23925"/>
                  </a:moveTo>
                  <a:lnTo>
                    <a:pt x="545600" y="23925"/>
                  </a:lnTo>
                </a:path>
              </a:pathLst>
            </a:custGeom>
            <a:noFill/>
            <a:ln w="2200" cap="rnd">
              <a:solidFill>
                <a:srgbClr val="FF7575"/>
              </a:solidFill>
              <a:round/>
            </a:ln>
          </p:spPr>
          <p:txBody>
            <a:bodyPr lIns="0" rIns="0" anchor="ctr" rtlCol="0" tIns="0" bIns="11000" wrap="none"/>
            <a:lstStyle/>
            <a:p>
              <a:pPr algn="ctr">
                <a:lnSpc>
                  <a:spcPct val="100000"/>
                </a:lnSpc>
              </a:pPr>
              <a:r>
                <a:rPr sz="110">
                  <a:solidFill>
                    <a:srgbClr val="454545"/>
                  </a:solidFill>
                  <a:latin typeface="Arial"/>
                </a:rPr>
                <a:t>2. Repeat the first step for the data on the left node and the right node respectively;</a:t>
              </a:r>
            </a:p>
          </p:txBody>
        </p:sp>
        <p:sp>
          <p:nvSpPr>
            <p:cNvPr id="234" name="SubTopic"/>
            <p:cNvSpPr/>
            <p:nvPr/>
          </p:nvSpPr>
          <p:spPr>
            <a:xfrm>
              <a:off x="4841227" y="1278355"/>
              <a:ext cx="291500" cy="23925"/>
            </a:xfrm>
            <a:custGeom>
              <a:avLst/>
              <a:gdLst>
                <a:gd fmla="*/ 7838 w 291500" name="rtl"/>
                <a:gd fmla="*/ 3107 h 23925" name="rtt"/>
                <a:gd fmla="*/ 283938 w 291500" name="rtr"/>
                <a:gd fmla="*/ 20708 h 23925" name="rtb"/>
              </a:gdLst>
              <a:ahLst/>
              <a:cxnLst/>
              <a:rect b="rtb" r="rtr" t="rtt" l="rtl"/>
              <a:pathLst>
                <a:path stroke="false" w="291500" h="23925">
                  <a:moveTo>
                    <a:pt x="0" y="0"/>
                  </a:moveTo>
                  <a:lnTo>
                    <a:pt x="291500" y="0"/>
                  </a:lnTo>
                  <a:lnTo>
                    <a:pt x="291500" y="23925"/>
                  </a:lnTo>
                  <a:lnTo>
                    <a:pt x="0" y="23925"/>
                  </a:lnTo>
                  <a:lnTo>
                    <a:pt x="0" y="0"/>
                  </a:lnTo>
                  <a:close/>
                </a:path>
                <a:path w="291500" fill="none" h="23925">
                  <a:moveTo>
                    <a:pt x="0" y="23925"/>
                  </a:moveTo>
                  <a:lnTo>
                    <a:pt x="291500" y="23925"/>
                  </a:lnTo>
                </a:path>
              </a:pathLst>
            </a:custGeom>
            <a:noFill/>
            <a:ln w="2200" cap="rnd">
              <a:solidFill>
                <a:srgbClr val="FF7575"/>
              </a:solidFill>
              <a:round/>
            </a:ln>
          </p:spPr>
          <p:txBody>
            <a:bodyPr lIns="0" rIns="0" anchor="ctr" rtlCol="0" tIns="0" bIns="11000" wrap="none"/>
            <a:lstStyle/>
            <a:p>
              <a:pPr algn="ctr">
                <a:lnSpc>
                  <a:spcPct val="100000"/>
                </a:lnSpc>
              </a:pPr>
              <a:r>
                <a:rPr sz="110">
                  <a:solidFill>
                    <a:srgbClr val="454545"/>
                  </a:solidFill>
                  <a:latin typeface="Arial"/>
                </a:rPr>
                <a:t>3. Until all samples are placed on the node</a:t>
              </a:r>
            </a:p>
          </p:txBody>
        </p:sp>
        <p:sp>
          <p:nvSpPr>
            <p:cNvPr id="236" name="SubTopic"/>
            <p:cNvSpPr/>
            <p:nvPr/>
          </p:nvSpPr>
          <p:spPr>
            <a:xfrm>
              <a:off x="4595025" y="1483918"/>
              <a:ext cx="265100" cy="23925"/>
            </a:xfrm>
            <a:custGeom>
              <a:avLst/>
              <a:gdLst>
                <a:gd fmla="*/ 7838 w 265100" name="rtl"/>
                <a:gd fmla="*/ 3107 h 23925" name="rtt"/>
                <a:gd fmla="*/ 257538 w 265100" name="rtr"/>
                <a:gd fmla="*/ 20708 h 23925" name="rtb"/>
              </a:gdLst>
              <a:ahLst/>
              <a:cxnLst/>
              <a:rect b="rtb" r="rtr" t="rtt" l="rtl"/>
              <a:pathLst>
                <a:path stroke="false" w="265100" h="23925">
                  <a:moveTo>
                    <a:pt x="0" y="0"/>
                  </a:moveTo>
                  <a:lnTo>
                    <a:pt x="265100" y="0"/>
                  </a:lnTo>
                  <a:lnTo>
                    <a:pt x="265100" y="23925"/>
                  </a:lnTo>
                  <a:lnTo>
                    <a:pt x="0" y="23925"/>
                  </a:lnTo>
                  <a:lnTo>
                    <a:pt x="0" y="0"/>
                  </a:lnTo>
                  <a:close/>
                </a:path>
                <a:path w="265100" fill="none" h="23925">
                  <a:moveTo>
                    <a:pt x="0" y="23925"/>
                  </a:moveTo>
                  <a:lnTo>
                    <a:pt x="265100" y="23925"/>
                  </a:lnTo>
                </a:path>
              </a:pathLst>
            </a:custGeom>
            <a:noFill/>
            <a:ln w="2200" cap="rnd">
              <a:solidFill>
                <a:srgbClr val="FF7575"/>
              </a:solidFill>
              <a:round/>
            </a:ln>
          </p:spPr>
          <p:txBody>
            <a:bodyPr lIns="0" rIns="0" anchor="ctr" rtlCol="0" tIns="0" bIns="11000" wrap="none"/>
            <a:lstStyle/>
            <a:p>
              <a:pPr algn="ctr">
                <a:lnSpc>
                  <a:spcPct val="100000"/>
                </a:lnSpc>
              </a:pPr>
              <a:r>
                <a:rPr sz="110">
                  <a:solidFill>
                    <a:srgbClr val="454545"/>
                  </a:solidFill>
                  <a:latin typeface="Arial"/>
                </a:rPr>
                <a:t>How to find the nearest point in kd tree</a:t>
              </a:r>
            </a:p>
          </p:txBody>
        </p:sp>
        <p:sp>
          <p:nvSpPr>
            <p:cNvPr id="238" name="SubTopic"/>
            <p:cNvSpPr/>
            <p:nvPr/>
          </p:nvSpPr>
          <p:spPr>
            <a:xfrm>
              <a:off x="4890727" y="1309430"/>
              <a:ext cx="565400" cy="76725"/>
            </a:xfrm>
            <a:custGeom>
              <a:avLst/>
              <a:gdLst>
                <a:gd fmla="*/ 7838 w 565400" name="rtl"/>
                <a:gd fmla="*/ 3108 h 76725" name="rtt"/>
                <a:gd fmla="*/ 557838 w 565400" name="rtr"/>
                <a:gd fmla="*/ 73508 h 76725" name="rtb"/>
              </a:gdLst>
              <a:ahLst/>
              <a:cxnLst/>
              <a:rect b="rtb" r="rtr" t="rtt" l="rtl"/>
              <a:pathLst>
                <a:path stroke="false" w="565400" h="76725">
                  <a:moveTo>
                    <a:pt x="0" y="0"/>
                  </a:moveTo>
                  <a:lnTo>
                    <a:pt x="565400" y="0"/>
                  </a:lnTo>
                  <a:lnTo>
                    <a:pt x="565400" y="76725"/>
                  </a:lnTo>
                  <a:lnTo>
                    <a:pt x="0" y="76725"/>
                  </a:lnTo>
                  <a:lnTo>
                    <a:pt x="0" y="0"/>
                  </a:lnTo>
                  <a:close/>
                </a:path>
                <a:path w="565400" fill="none" h="76725">
                  <a:moveTo>
                    <a:pt x="0" y="76725"/>
                  </a:moveTo>
                  <a:lnTo>
                    <a:pt x="565400" y="76725"/>
                  </a:lnTo>
                </a:path>
              </a:pathLst>
            </a:custGeom>
            <a:noFill/>
            <a:ln w="2200" cap="rnd">
              <a:solidFill>
                <a:srgbClr val="FF7575"/>
              </a:solidFill>
              <a:round/>
            </a:ln>
          </p:spPr>
          <p:txBody>
            <a:bodyPr lIns="0" rIns="0" anchor="ctr" rtlCol="0" tIns="0" bIns="11000" wrap="square"/>
            <a:lstStyle/>
            <a:p>
              <a:pPr algn="ctr">
                <a:lnSpc>
                  <a:spcPct val="100000"/>
                </a:lnSpc>
              </a:pPr>
              <a:r>
                <a:rPr sz="110">
                  <a:solidFill>
                    <a:srgbClr val="454545"/>
                  </a:solidFill>
                  <a:latin typeface="Arial"/>
                </a:rPr>
                <a:t>1. Compare the query point M with the dividing characteristics and corresponding median of each node on the kd tree, and continue to compare downward until reaching the leaf node. Record in order the nodes traveled through the entire process search_path;</a:t>
              </a:r>
            </a:p>
          </p:txBody>
        </p:sp>
        <p:sp>
          <p:nvSpPr>
            <p:cNvPr id="240" name="SubTopic"/>
            <p:cNvSpPr/>
            <p:nvPr/>
          </p:nvSpPr>
          <p:spPr>
            <a:xfrm>
              <a:off x="4890727" y="1393305"/>
              <a:ext cx="565400" cy="41525"/>
            </a:xfrm>
            <a:custGeom>
              <a:avLst/>
              <a:gdLst>
                <a:gd fmla="*/ 7838 w 565400" name="rtl"/>
                <a:gd fmla="*/ 3107 h 41525" name="rtt"/>
                <a:gd fmla="*/ 557838 w 565400" name="rtr"/>
                <a:gd fmla="*/ 38308 h 41525" name="rtb"/>
              </a:gdLst>
              <a:ahLst/>
              <a:cxnLst/>
              <a:rect b="rtb" r="rtr" t="rtt" l="rtl"/>
              <a:pathLst>
                <a:path stroke="false" w="565400" h="41525">
                  <a:moveTo>
                    <a:pt x="0" y="0"/>
                  </a:moveTo>
                  <a:lnTo>
                    <a:pt x="565400" y="0"/>
                  </a:lnTo>
                  <a:lnTo>
                    <a:pt x="565400" y="41525"/>
                  </a:lnTo>
                  <a:lnTo>
                    <a:pt x="0" y="41525"/>
                  </a:lnTo>
                  <a:lnTo>
                    <a:pt x="0" y="0"/>
                  </a:lnTo>
                  <a:close/>
                </a:path>
                <a:path w="565400" fill="none" h="41525">
                  <a:moveTo>
                    <a:pt x="0" y="41525"/>
                  </a:moveTo>
                  <a:lnTo>
                    <a:pt x="565400" y="41525"/>
                  </a:lnTo>
                </a:path>
              </a:pathLst>
            </a:custGeom>
            <a:noFill/>
            <a:ln w="2200" cap="rnd">
              <a:solidFill>
                <a:srgbClr val="FF7575"/>
              </a:solidFill>
              <a:round/>
            </a:ln>
          </p:spPr>
          <p:txBody>
            <a:bodyPr lIns="0" rIns="0" anchor="ctr" rtlCol="0" tIns="0" bIns="11000" wrap="square"/>
            <a:lstStyle/>
            <a:p>
              <a:pPr algn="ctr">
                <a:lnSpc>
                  <a:spcPct val="100000"/>
                </a:lnSpc>
              </a:pPr>
              <a:r>
                <a:rPr sz="110">
                  <a:solidFill>
                    <a:srgbClr val="454545"/>
                  </a:solidFill>
                  <a:latin typeface="Arial"/>
                </a:rPr>
                <a:t>2. The node at the end of search_path is N, do not take out N, record the distance between dist=M and N, nearest=N;</a:t>
              </a:r>
            </a:p>
          </p:txBody>
        </p:sp>
        <p:sp>
          <p:nvSpPr>
            <p:cNvPr id="242" name="SubTopic"/>
            <p:cNvSpPr/>
            <p:nvPr/>
          </p:nvSpPr>
          <p:spPr>
            <a:xfrm>
              <a:off x="4890727" y="1510318"/>
              <a:ext cx="565400" cy="41525"/>
            </a:xfrm>
            <a:custGeom>
              <a:avLst/>
              <a:gdLst>
                <a:gd fmla="*/ 7838 w 565400" name="rtl"/>
                <a:gd fmla="*/ 3107 h 41525" name="rtt"/>
                <a:gd fmla="*/ 557838 w 565400" name="rtr"/>
                <a:gd fmla="*/ 38308 h 41525" name="rtb"/>
              </a:gdLst>
              <a:ahLst/>
              <a:cxnLst/>
              <a:rect b="rtb" r="rtr" t="rtt" l="rtl"/>
              <a:pathLst>
                <a:path stroke="false" w="565400" h="41525">
                  <a:moveTo>
                    <a:pt x="0" y="0"/>
                  </a:moveTo>
                  <a:lnTo>
                    <a:pt x="565400" y="0"/>
                  </a:lnTo>
                  <a:lnTo>
                    <a:pt x="565400" y="41525"/>
                  </a:lnTo>
                  <a:lnTo>
                    <a:pt x="0" y="41525"/>
                  </a:lnTo>
                  <a:lnTo>
                    <a:pt x="0" y="0"/>
                  </a:lnTo>
                  <a:close/>
                </a:path>
                <a:path w="565400" fill="none" h="41525">
                  <a:moveTo>
                    <a:pt x="0" y="41525"/>
                  </a:moveTo>
                  <a:lnTo>
                    <a:pt x="565400" y="41525"/>
                  </a:lnTo>
                </a:path>
              </a:pathLst>
            </a:custGeom>
            <a:noFill/>
            <a:ln w="2200" cap="rnd">
              <a:solidFill>
                <a:srgbClr val="FF7575"/>
              </a:solidFill>
              <a:round/>
            </a:ln>
          </p:spPr>
          <p:txBody>
            <a:bodyPr lIns="0" rIns="0" anchor="ctr" rtlCol="0" tIns="0" bIns="11000" wrap="square"/>
            <a:lstStyle/>
            <a:p>
              <a:pPr algn="ctr">
                <a:lnSpc>
                  <a:spcPct val="100000"/>
                </a:lnSpc>
              </a:pPr>
              <a:r>
                <a:rPr sz="110">
                  <a:solidFill>
                    <a:srgbClr val="454545"/>
                  </a:solidFill>
                  <a:latin typeface="Arial"/>
                </a:rPr>
                <a:t>3. Take out a node L from the end of search_path, the dividing axis of this node is x, calculate the distance a from point M to the x axis, and then handle it in two cases:</a:t>
              </a:r>
            </a:p>
          </p:txBody>
        </p:sp>
        <p:sp>
          <p:nvSpPr>
            <p:cNvPr id="244" name="SubTopic"/>
            <p:cNvSpPr/>
            <p:nvPr/>
          </p:nvSpPr>
          <p:spPr>
            <a:xfrm>
              <a:off x="5486729" y="1441980"/>
              <a:ext cx="565400" cy="94325"/>
            </a:xfrm>
            <a:custGeom>
              <a:avLst/>
              <a:gdLst>
                <a:gd fmla="*/ 7838 w 565400" name="rtl"/>
                <a:gd fmla="*/ 3108 h 94325" name="rtt"/>
                <a:gd fmla="*/ 557838 w 565400" name="rtr"/>
                <a:gd fmla="*/ 91108 h 94325" name="rtb"/>
              </a:gdLst>
              <a:ahLst/>
              <a:cxnLst/>
              <a:rect b="rtb" r="rtr" t="rtt" l="rtl"/>
              <a:pathLst>
                <a:path stroke="false" w="565400" h="94325">
                  <a:moveTo>
                    <a:pt x="0" y="0"/>
                  </a:moveTo>
                  <a:lnTo>
                    <a:pt x="565400" y="0"/>
                  </a:lnTo>
                  <a:lnTo>
                    <a:pt x="565400" y="94325"/>
                  </a:lnTo>
                  <a:lnTo>
                    <a:pt x="0" y="94325"/>
                  </a:lnTo>
                  <a:lnTo>
                    <a:pt x="0" y="0"/>
                  </a:lnTo>
                  <a:close/>
                </a:path>
                <a:path w="565400" fill="none" h="94325">
                  <a:moveTo>
                    <a:pt x="0" y="94325"/>
                  </a:moveTo>
                  <a:lnTo>
                    <a:pt x="565400" y="94325"/>
                  </a:lnTo>
                </a:path>
              </a:pathLst>
            </a:custGeom>
            <a:noFill/>
            <a:ln w="2200" cap="rnd">
              <a:solidFill>
                <a:srgbClr val="FF7575"/>
              </a:solidFill>
              <a:round/>
            </a:ln>
          </p:spPr>
          <p:txBody>
            <a:bodyPr lIns="0" rIns="0" anchor="ctr" rtlCol="0" tIns="0" bIns="11000" wrap="square"/>
            <a:lstStyle/>
            <a:p>
              <a:pPr algn="ctr">
                <a:lnSpc>
                  <a:spcPct val="100000"/>
                </a:lnSpc>
              </a:pPr>
              <a:r>
                <a:rPr sz="110">
                  <a:solidFill>
                    <a:srgbClr val="454545"/>
                  </a:solidFill>
                  <a:latin typeface="Arial"/>
                </a:rPr>
                <a:t>If a&lt;dist, then all points in the space on the other side divided by node L and the current nearest point are included in the investigation range, the distances from all points in the investigation range to point M are calculated, the nearest point is found, and the point is recorded as nearest. The distance from this point to M is dist, discard node L, and the step ends;</a:t>
              </a:r>
            </a:p>
          </p:txBody>
        </p:sp>
        <p:sp>
          <p:nvSpPr>
            <p:cNvPr id="246" name="SubTopic"/>
            <p:cNvSpPr/>
            <p:nvPr/>
          </p:nvSpPr>
          <p:spPr>
            <a:xfrm>
              <a:off x="5486729" y="1543455"/>
              <a:ext cx="300300" cy="23925"/>
            </a:xfrm>
            <a:custGeom>
              <a:avLst/>
              <a:gdLst>
                <a:gd fmla="*/ 7838 w 300300" name="rtl"/>
                <a:gd fmla="*/ 3107 h 23925" name="rtt"/>
                <a:gd fmla="*/ 292738 w 300300" name="rtr"/>
                <a:gd fmla="*/ 20708 h 23925" name="rtb"/>
              </a:gdLst>
              <a:ahLst/>
              <a:cxnLst/>
              <a:rect b="rtb" r="rtr" t="rtt" l="rtl"/>
              <a:pathLst>
                <a:path stroke="false" w="300300" h="23925">
                  <a:moveTo>
                    <a:pt x="0" y="0"/>
                  </a:moveTo>
                  <a:lnTo>
                    <a:pt x="300300" y="0"/>
                  </a:lnTo>
                  <a:lnTo>
                    <a:pt x="300300" y="23925"/>
                  </a:lnTo>
                  <a:lnTo>
                    <a:pt x="0" y="23925"/>
                  </a:lnTo>
                  <a:lnTo>
                    <a:pt x="0" y="0"/>
                  </a:lnTo>
                  <a:close/>
                </a:path>
                <a:path w="300300" fill="none" h="23925">
                  <a:moveTo>
                    <a:pt x="0" y="23925"/>
                  </a:moveTo>
                  <a:lnTo>
                    <a:pt x="300300" y="23925"/>
                  </a:lnTo>
                </a:path>
              </a:pathLst>
            </a:custGeom>
            <a:noFill/>
            <a:ln w="2200" cap="rnd">
              <a:solidFill>
                <a:srgbClr val="FF7575"/>
              </a:solidFill>
              <a:round/>
            </a:ln>
          </p:spPr>
          <p:txBody>
            <a:bodyPr lIns="0" rIns="0" anchor="ctr" rtlCol="0" tIns="0" bIns="11000" wrap="none"/>
            <a:lstStyle/>
            <a:p>
              <a:pPr algn="ctr">
                <a:lnSpc>
                  <a:spcPct val="100000"/>
                </a:lnSpc>
              </a:pPr>
              <a:r>
                <a:rPr sz="110">
                  <a:solidFill>
                    <a:srgbClr val="454545"/>
                  </a:solidFill>
                  <a:latin typeface="Arial"/>
                </a:rPr>
                <a:t>If a&gt;=dist, discard node L and the step ends</a:t>
              </a:r>
            </a:p>
          </p:txBody>
        </p:sp>
        <p:sp>
          <p:nvSpPr>
            <p:cNvPr id="248" name="SubTopic"/>
            <p:cNvSpPr/>
            <p:nvPr/>
          </p:nvSpPr>
          <p:spPr>
            <a:xfrm>
              <a:off x="4890727" y="1574530"/>
              <a:ext cx="302500" cy="23925"/>
            </a:xfrm>
            <a:custGeom>
              <a:avLst/>
              <a:gdLst>
                <a:gd fmla="*/ 7838 w 302500" name="rtl"/>
                <a:gd fmla="*/ 3107 h 23925" name="rtt"/>
                <a:gd fmla="*/ 294938 w 302500" name="rtr"/>
                <a:gd fmla="*/ 20708 h 23925" name="rtb"/>
              </a:gdLst>
              <a:ahLst/>
              <a:cxnLst/>
              <a:rect b="rtb" r="rtr" t="rtt" l="rtl"/>
              <a:pathLst>
                <a:path stroke="false" w="302500" h="23925">
                  <a:moveTo>
                    <a:pt x="0" y="0"/>
                  </a:moveTo>
                  <a:lnTo>
                    <a:pt x="302500" y="0"/>
                  </a:lnTo>
                  <a:lnTo>
                    <a:pt x="302500" y="23925"/>
                  </a:lnTo>
                  <a:lnTo>
                    <a:pt x="0" y="23925"/>
                  </a:lnTo>
                  <a:lnTo>
                    <a:pt x="0" y="0"/>
                  </a:lnTo>
                  <a:close/>
                </a:path>
                <a:path w="302500" fill="none" h="23925">
                  <a:moveTo>
                    <a:pt x="0" y="23925"/>
                  </a:moveTo>
                  <a:lnTo>
                    <a:pt x="302500" y="23925"/>
                  </a:lnTo>
                </a:path>
              </a:pathLst>
            </a:custGeom>
            <a:noFill/>
            <a:ln w="2200" cap="rnd">
              <a:solidFill>
                <a:srgbClr val="FF7575"/>
              </a:solidFill>
              <a:round/>
            </a:ln>
          </p:spPr>
          <p:txBody>
            <a:bodyPr lIns="0" rIns="0" anchor="ctr" rtlCol="0" tIns="0" bIns="11000" wrap="none"/>
            <a:lstStyle/>
            <a:p>
              <a:pPr algn="ctr">
                <a:lnSpc>
                  <a:spcPct val="100000"/>
                </a:lnSpc>
              </a:pPr>
              <a:r>
                <a:rPr sz="110">
                  <a:solidFill>
                    <a:srgbClr val="454545"/>
                  </a:solidFill>
                  <a:latin typeface="Arial"/>
                </a:rPr>
                <a:t>4. Repeat step 3 until search_path is empty;</a:t>
              </a:r>
            </a:p>
          </p:txBody>
        </p:sp>
        <p:sp>
          <p:nvSpPr>
            <p:cNvPr id="250" name="SubTopic"/>
            <p:cNvSpPr/>
            <p:nvPr/>
          </p:nvSpPr>
          <p:spPr>
            <a:xfrm>
              <a:off x="4890727" y="1605605"/>
              <a:ext cx="547800" cy="23925"/>
            </a:xfrm>
            <a:custGeom>
              <a:avLst/>
              <a:gdLst>
                <a:gd fmla="*/ 7838 w 547800" name="rtl"/>
                <a:gd fmla="*/ 3107 h 23925" name="rtt"/>
                <a:gd fmla="*/ 540238 w 547800" name="rtr"/>
                <a:gd fmla="*/ 20708 h 23925" name="rtb"/>
              </a:gdLst>
              <a:ahLst/>
              <a:cxnLst/>
              <a:rect b="rtb" r="rtr" t="rtt" l="rtl"/>
              <a:pathLst>
                <a:path stroke="false" w="547800" h="23925">
                  <a:moveTo>
                    <a:pt x="0" y="0"/>
                  </a:moveTo>
                  <a:lnTo>
                    <a:pt x="547800" y="0"/>
                  </a:lnTo>
                  <a:lnTo>
                    <a:pt x="547800" y="23925"/>
                  </a:lnTo>
                  <a:lnTo>
                    <a:pt x="0" y="23925"/>
                  </a:lnTo>
                  <a:lnTo>
                    <a:pt x="0" y="0"/>
                  </a:lnTo>
                  <a:close/>
                </a:path>
                <a:path w="547800" fill="none" h="23925">
                  <a:moveTo>
                    <a:pt x="0" y="23925"/>
                  </a:moveTo>
                  <a:lnTo>
                    <a:pt x="547800" y="23925"/>
                  </a:lnTo>
                </a:path>
              </a:pathLst>
            </a:custGeom>
            <a:noFill/>
            <a:ln w="2200" cap="rnd">
              <a:solidFill>
                <a:srgbClr val="FF7575"/>
              </a:solidFill>
              <a:round/>
            </a:ln>
          </p:spPr>
          <p:txBody>
            <a:bodyPr lIns="0" rIns="0" anchor="ctr" rtlCol="0" tIns="0" bIns="11000" wrap="none"/>
            <a:lstStyle/>
            <a:p>
              <a:pPr algn="ctr">
                <a:lnSpc>
                  <a:spcPct val="100000"/>
                </a:lnSpc>
              </a:pPr>
              <a:r>
                <a:rPr sz="110">
                  <a:solidFill>
                    <a:srgbClr val="454545"/>
                  </a:solidFill>
                  <a:latin typeface="Arial"/>
                </a:rPr>
                <a:t>5. Nearest is the point closest to the search point, and the nearest distance is dist.</a:t>
              </a:r>
            </a:p>
          </p:txBody>
        </p:sp>
        <p:sp>
          <p:nvSpPr>
            <p:cNvPr id="252" name="SubTopic"/>
            <p:cNvSpPr/>
            <p:nvPr/>
          </p:nvSpPr>
          <p:spPr>
            <a:xfrm>
              <a:off x="4208221" y="1930209"/>
              <a:ext cx="64900" cy="23925"/>
            </a:xfrm>
            <a:custGeom>
              <a:avLst/>
              <a:gdLst>
                <a:gd fmla="*/ 7838 w 64900" name="rtl"/>
                <a:gd fmla="*/ 3107 h 23925" name="rtt"/>
                <a:gd fmla="*/ 57338 w 64900" name="rtr"/>
                <a:gd fmla="*/ 20708 h 23925" name="rtb"/>
              </a:gdLst>
              <a:ahLst/>
              <a:cxnLst/>
              <a:rect b="rtb" r="rtr" t="rtt" l="rtl"/>
              <a:pathLst>
                <a:path stroke="false" w="64900" h="23925">
                  <a:moveTo>
                    <a:pt x="0" y="0"/>
                  </a:moveTo>
                  <a:lnTo>
                    <a:pt x="64900" y="0"/>
                  </a:lnTo>
                  <a:lnTo>
                    <a:pt x="64900" y="23925"/>
                  </a:lnTo>
                  <a:lnTo>
                    <a:pt x="0" y="23925"/>
                  </a:lnTo>
                  <a:lnTo>
                    <a:pt x="0" y="0"/>
                  </a:lnTo>
                  <a:close/>
                </a:path>
                <a:path w="64900" fill="none" h="23925">
                  <a:moveTo>
                    <a:pt x="0" y="23925"/>
                  </a:moveTo>
                  <a:lnTo>
                    <a:pt x="64900" y="23925"/>
                  </a:lnTo>
                </a:path>
              </a:pathLst>
            </a:custGeom>
            <a:noFill/>
            <a:ln w="2200" cap="rnd">
              <a:solidFill>
                <a:srgbClr val="FF7575"/>
              </a:solidFill>
              <a:round/>
            </a:ln>
          </p:spPr>
          <p:txBody>
            <a:bodyPr lIns="0" rIns="0" anchor="ctr" rtlCol="0" tIns="0" bIns="11000" wrap="none"/>
            <a:lstStyle/>
            <a:p>
              <a:pPr algn="ctr">
                <a:lnSpc>
                  <a:spcPct val="100000"/>
                </a:lnSpc>
              </a:pPr>
              <a:r>
                <a:rPr sz="110">
                  <a:solidFill>
                    <a:srgbClr val="454545"/>
                  </a:solidFill>
                  <a:latin typeface="Arial"/>
                </a:rPr>
                <a:t>Case 1</a:t>
              </a:r>
            </a:p>
          </p:txBody>
        </p:sp>
        <p:sp>
          <p:nvSpPr>
            <p:cNvPr id="254" name="SubTopic"/>
            <p:cNvSpPr/>
            <p:nvPr/>
          </p:nvSpPr>
          <p:spPr>
            <a:xfrm>
              <a:off x="4303723" y="1722137"/>
              <a:ext cx="301400" cy="23925"/>
            </a:xfrm>
            <a:custGeom>
              <a:avLst/>
              <a:gdLst>
                <a:gd fmla="*/ 7838 w 301400" name="rtl"/>
                <a:gd fmla="*/ 3107 h 23925" name="rtt"/>
                <a:gd fmla="*/ 293838 w 301400" name="rtr"/>
                <a:gd fmla="*/ 20708 h 23925" name="rtb"/>
              </a:gdLst>
              <a:ahLst/>
              <a:cxnLst/>
              <a:rect b="rtb" r="rtr" t="rtt" l="rtl"/>
              <a:pathLst>
                <a:path stroke="false" w="301400" h="23925">
                  <a:moveTo>
                    <a:pt x="0" y="0"/>
                  </a:moveTo>
                  <a:lnTo>
                    <a:pt x="301400" y="0"/>
                  </a:lnTo>
                  <a:lnTo>
                    <a:pt x="301400" y="23925"/>
                  </a:lnTo>
                  <a:lnTo>
                    <a:pt x="0" y="23925"/>
                  </a:lnTo>
                  <a:lnTo>
                    <a:pt x="0" y="0"/>
                  </a:lnTo>
                  <a:close/>
                </a:path>
                <a:path w="301400" fill="none" h="23925">
                  <a:moveTo>
                    <a:pt x="0" y="23925"/>
                  </a:moveTo>
                  <a:lnTo>
                    <a:pt x="301400" y="23925"/>
                  </a:lnTo>
                </a:path>
              </a:pathLst>
            </a:custGeom>
            <a:noFill/>
            <a:ln w="2200" cap="rnd">
              <a:solidFill>
                <a:srgbClr val="FF7575"/>
              </a:solidFill>
              <a:round/>
            </a:ln>
          </p:spPr>
          <p:txBody>
            <a:bodyPr lIns="0" rIns="0" anchor="ctr" rtlCol="0" tIns="0" bIns="11000" wrap="none"/>
            <a:lstStyle/>
            <a:p>
              <a:pPr algn="ctr">
                <a:lnSpc>
                  <a:spcPct val="100000"/>
                </a:lnSpc>
              </a:pPr>
              <a:r>
                <a:rPr sz="110">
                  <a:solidFill>
                    <a:srgbClr val="454545"/>
                  </a:solidFill>
                  <a:latin typeface="Arial"/>
                </a:rPr>
                <a:t>Introduction to the dataset API of scikit-learn</a:t>
              </a:r>
            </a:p>
          </p:txBody>
        </p:sp>
        <p:sp>
          <p:nvSpPr>
            <p:cNvPr id="256" name="SubTopic"/>
            <p:cNvSpPr/>
            <p:nvPr/>
          </p:nvSpPr>
          <p:spPr>
            <a:xfrm>
              <a:off x="4635725" y="1636680"/>
              <a:ext cx="160600" cy="23925"/>
            </a:xfrm>
            <a:custGeom>
              <a:avLst/>
              <a:gdLst>
                <a:gd fmla="*/ 7838 w 160600" name="rtl"/>
                <a:gd fmla="*/ 3107 h 23925" name="rtt"/>
                <a:gd fmla="*/ 153038 w 160600" name="rtr"/>
                <a:gd fmla="*/ 20708 h 23925" name="rtb"/>
              </a:gdLst>
              <a:ahLst/>
              <a:cxnLst/>
              <a:rect b="rtb" r="rtr" t="rtt" l="rtl"/>
              <a:pathLst>
                <a:path stroke="false" w="160600" h="23925">
                  <a:moveTo>
                    <a:pt x="0" y="0"/>
                  </a:moveTo>
                  <a:lnTo>
                    <a:pt x="160600" y="0"/>
                  </a:lnTo>
                  <a:lnTo>
                    <a:pt x="160600" y="23925"/>
                  </a:lnTo>
                  <a:lnTo>
                    <a:pt x="0" y="23925"/>
                  </a:lnTo>
                  <a:lnTo>
                    <a:pt x="0" y="0"/>
                  </a:lnTo>
                  <a:close/>
                </a:path>
                <a:path w="160600" fill="none" h="23925">
                  <a:moveTo>
                    <a:pt x="0" y="23925"/>
                  </a:moveTo>
                  <a:lnTo>
                    <a:pt x="160600" y="23925"/>
                  </a:lnTo>
                </a:path>
              </a:pathLst>
            </a:custGeom>
            <a:noFill/>
            <a:ln w="2200" cap="rnd">
              <a:solidFill>
                <a:srgbClr val="FF7575"/>
              </a:solidFill>
              <a:round/>
            </a:ln>
          </p:spPr>
          <p:txBody>
            <a:bodyPr lIns="0" rIns="0" anchor="ctr" rtlCol="0" tIns="0" bIns="11000" wrap="none"/>
            <a:lstStyle/>
            <a:p>
              <a:pPr algn="ctr">
                <a:lnSpc>
                  <a:spcPct val="100000"/>
                </a:lnSpc>
              </a:pPr>
              <a:r>
                <a:rPr sz="110">
                  <a:solidFill>
                    <a:srgbClr val="454545"/>
                  </a:solidFill>
                  <a:latin typeface="Arial"/>
                </a:rPr>
                <a:t>sklearn small data set</a:t>
              </a:r>
            </a:p>
          </p:txBody>
        </p:sp>
        <p:sp>
          <p:nvSpPr>
            <p:cNvPr id="258" name="SubTopic"/>
            <p:cNvSpPr/>
            <p:nvPr/>
          </p:nvSpPr>
          <p:spPr>
            <a:xfrm>
              <a:off x="4826927" y="1636680"/>
              <a:ext cx="218900" cy="23925"/>
            </a:xfrm>
            <a:custGeom>
              <a:avLst/>
              <a:gdLst>
                <a:gd fmla="*/ 7838 w 218900" name="rtl"/>
                <a:gd fmla="*/ 3107 h 23925" name="rtt"/>
                <a:gd fmla="*/ 211338 w 218900" name="rtr"/>
                <a:gd fmla="*/ 20708 h 23925" name="rtb"/>
              </a:gdLst>
              <a:ahLst/>
              <a:cxnLst/>
              <a:rect b="rtb" r="rtr" t="rtt" l="rtl"/>
              <a:pathLst>
                <a:path stroke="false" w="218900" h="23925">
                  <a:moveTo>
                    <a:pt x="0" y="0"/>
                  </a:moveTo>
                  <a:lnTo>
                    <a:pt x="218900" y="0"/>
                  </a:lnTo>
                  <a:lnTo>
                    <a:pt x="218900" y="23925"/>
                  </a:lnTo>
                  <a:lnTo>
                    <a:pt x="0" y="23925"/>
                  </a:lnTo>
                  <a:lnTo>
                    <a:pt x="0" y="0"/>
                  </a:lnTo>
                  <a:close/>
                </a:path>
                <a:path w="218900" fill="none" h="23925">
                  <a:moveTo>
                    <a:pt x="0" y="23925"/>
                  </a:moveTo>
                  <a:lnTo>
                    <a:pt x="218900" y="23925"/>
                  </a:lnTo>
                </a:path>
              </a:pathLst>
            </a:custGeom>
            <a:noFill/>
            <a:ln w="2200" cap="rnd">
              <a:solidFill>
                <a:srgbClr val="FF7575"/>
              </a:solidFill>
              <a:round/>
            </a:ln>
          </p:spPr>
          <p:txBody>
            <a:bodyPr lIns="0" rIns="0" anchor="ctr" rtlCol="0" tIns="0" bIns="11000" wrap="none"/>
            <a:lstStyle/>
            <a:p>
              <a:pPr algn="ctr">
                <a:lnSpc>
                  <a:spcPct val="100000"/>
                </a:lnSpc>
              </a:pPr>
              <a:r>
                <a:rPr sz="110">
                  <a:solidFill>
                    <a:srgbClr val="454545"/>
                  </a:solidFill>
                  <a:latin typeface="Arial"/>
                </a:rPr>
                <a:t>API: load_* Such as: load_iris()</a:t>
              </a:r>
            </a:p>
          </p:txBody>
        </p:sp>
        <p:sp>
          <p:nvSpPr>
            <p:cNvPr id="260" name="SubTopic"/>
            <p:cNvSpPr/>
            <p:nvPr/>
          </p:nvSpPr>
          <p:spPr>
            <a:xfrm>
              <a:off x="4635725" y="1683293"/>
              <a:ext cx="145200" cy="23925"/>
            </a:xfrm>
            <a:custGeom>
              <a:avLst/>
              <a:gdLst>
                <a:gd fmla="*/ 7838 w 145200" name="rtl"/>
                <a:gd fmla="*/ 3107 h 23925" name="rtt"/>
                <a:gd fmla="*/ 137638 w 145200" name="rtr"/>
                <a:gd fmla="*/ 20708 h 23925" name="rtb"/>
              </a:gdLst>
              <a:ahLst/>
              <a:cxnLst/>
              <a:rect b="rtb" r="rtr" t="rtt" l="rtl"/>
              <a:pathLst>
                <a:path stroke="false" w="145200" h="23925">
                  <a:moveTo>
                    <a:pt x="0" y="0"/>
                  </a:moveTo>
                  <a:lnTo>
                    <a:pt x="145200" y="0"/>
                  </a:lnTo>
                  <a:lnTo>
                    <a:pt x="145200" y="23925"/>
                  </a:lnTo>
                  <a:lnTo>
                    <a:pt x="0" y="23925"/>
                  </a:lnTo>
                  <a:lnTo>
                    <a:pt x="0" y="0"/>
                  </a:lnTo>
                  <a:close/>
                </a:path>
                <a:path w="145200" fill="none" h="23925">
                  <a:moveTo>
                    <a:pt x="0" y="23925"/>
                  </a:moveTo>
                  <a:lnTo>
                    <a:pt x="145200" y="23925"/>
                  </a:lnTo>
                </a:path>
              </a:pathLst>
            </a:custGeom>
            <a:noFill/>
            <a:ln w="2200" cap="rnd">
              <a:solidFill>
                <a:srgbClr val="FF7575"/>
              </a:solidFill>
              <a:round/>
            </a:ln>
          </p:spPr>
          <p:txBody>
            <a:bodyPr lIns="0" rIns="0" anchor="ctr" rtlCol="0" tIns="0" bIns="11000" wrap="none"/>
            <a:lstStyle/>
            <a:p>
              <a:pPr algn="ctr">
                <a:lnSpc>
                  <a:spcPct val="100000"/>
                </a:lnSpc>
              </a:pPr>
              <a:r>
                <a:rPr sz="110">
                  <a:solidFill>
                    <a:srgbClr val="454545"/>
                  </a:solidFill>
                  <a:latin typeface="Arial"/>
                </a:rPr>
                <a:t>sklearn big data set</a:t>
              </a:r>
            </a:p>
          </p:txBody>
        </p:sp>
        <p:sp>
          <p:nvSpPr>
            <p:cNvPr id="262" name="SubTopic"/>
            <p:cNvSpPr/>
            <p:nvPr/>
          </p:nvSpPr>
          <p:spPr>
            <a:xfrm>
              <a:off x="4811527" y="1667755"/>
              <a:ext cx="391600" cy="23925"/>
            </a:xfrm>
            <a:custGeom>
              <a:avLst/>
              <a:gdLst>
                <a:gd fmla="*/ 7838 w 391600" name="rtl"/>
                <a:gd fmla="*/ 3107 h 23925" name="rtt"/>
                <a:gd fmla="*/ 384038 w 391600" name="rtr"/>
                <a:gd fmla="*/ 20708 h 23925" name="rtb"/>
              </a:gdLst>
              <a:ahLst/>
              <a:cxnLst/>
              <a:rect b="rtb" r="rtr" t="rtt" l="rtl"/>
              <a:pathLst>
                <a:path stroke="false" w="391600" h="23925">
                  <a:moveTo>
                    <a:pt x="0" y="0"/>
                  </a:moveTo>
                  <a:lnTo>
                    <a:pt x="391600" y="0"/>
                  </a:lnTo>
                  <a:lnTo>
                    <a:pt x="391600" y="23925"/>
                  </a:lnTo>
                  <a:lnTo>
                    <a:pt x="0" y="23925"/>
                  </a:lnTo>
                  <a:lnTo>
                    <a:pt x="0" y="0"/>
                  </a:lnTo>
                  <a:close/>
                </a:path>
                <a:path w="391600" fill="none" h="23925">
                  <a:moveTo>
                    <a:pt x="0" y="23925"/>
                  </a:moveTo>
                  <a:lnTo>
                    <a:pt x="391600" y="23925"/>
                  </a:lnTo>
                </a:path>
              </a:pathLst>
            </a:custGeom>
            <a:noFill/>
            <a:ln w="2200" cap="rnd">
              <a:solidFill>
                <a:srgbClr val="FF7575"/>
              </a:solidFill>
              <a:round/>
            </a:ln>
          </p:spPr>
          <p:txBody>
            <a:bodyPr lIns="0" rIns="0" anchor="ctr" rtlCol="0" tIns="0" bIns="11000" wrap="none"/>
            <a:lstStyle/>
            <a:p>
              <a:pPr algn="ctr">
                <a:lnSpc>
                  <a:spcPct val="100000"/>
                </a:lnSpc>
              </a:pPr>
              <a:r>
                <a:rPr sz="110">
                  <a:solidFill>
                    <a:srgbClr val="454545"/>
                  </a:solidFill>
                  <a:latin typeface="Arial"/>
                </a:rPr>
                <a:t>API: fetch_* Such as: fetch_20newsgroups(sub_set='train')</a:t>
              </a:r>
            </a:p>
          </p:txBody>
        </p:sp>
        <p:sp>
          <p:nvSpPr>
            <p:cNvPr id="264" name="SubTopic"/>
            <p:cNvSpPr/>
            <p:nvPr/>
          </p:nvSpPr>
          <p:spPr>
            <a:xfrm>
              <a:off x="4811527" y="1698830"/>
              <a:ext cx="542300" cy="23925"/>
            </a:xfrm>
            <a:custGeom>
              <a:avLst/>
              <a:gdLst>
                <a:gd fmla="*/ 7838 w 542300" name="rtl"/>
                <a:gd fmla="*/ 3107 h 23925" name="rtt"/>
                <a:gd fmla="*/ 534738 w 542300" name="rtr"/>
                <a:gd fmla="*/ 20708 h 23925" name="rtb"/>
              </a:gdLst>
              <a:ahLst/>
              <a:cxnLst/>
              <a:rect b="rtb" r="rtr" t="rtt" l="rtl"/>
              <a:pathLst>
                <a:path stroke="false" w="542300" h="23925">
                  <a:moveTo>
                    <a:pt x="0" y="0"/>
                  </a:moveTo>
                  <a:lnTo>
                    <a:pt x="542300" y="0"/>
                  </a:lnTo>
                  <a:lnTo>
                    <a:pt x="542300" y="23925"/>
                  </a:lnTo>
                  <a:lnTo>
                    <a:pt x="0" y="23925"/>
                  </a:lnTo>
                  <a:lnTo>
                    <a:pt x="0" y="0"/>
                  </a:lnTo>
                  <a:close/>
                </a:path>
                <a:path w="542300" fill="none" h="23925">
                  <a:moveTo>
                    <a:pt x="0" y="23925"/>
                  </a:moveTo>
                  <a:lnTo>
                    <a:pt x="542300" y="23925"/>
                  </a:lnTo>
                </a:path>
              </a:pathLst>
            </a:custGeom>
            <a:noFill/>
            <a:ln w="2200" cap="rnd">
              <a:solidFill>
                <a:srgbClr val="FF7575"/>
              </a:solidFill>
              <a:round/>
            </a:ln>
          </p:spPr>
          <p:txBody>
            <a:bodyPr lIns="0" rIns="0" anchor="ctr" rtlCol="0" tIns="0" bIns="11000" wrap="none"/>
            <a:lstStyle/>
            <a:p>
              <a:pPr algn="ctr">
                <a:lnSpc>
                  <a:spcPct val="100000"/>
                </a:lnSpc>
              </a:pPr>
              <a:r>
                <a:rPr sz="110">
                  <a:solidFill>
                    <a:srgbClr val="454545"/>
                  </a:solidFill>
                  <a:latin typeface="Arial"/>
                </a:rPr>
                <a:t>Parameter description: sub_set='train' specifies the type of data set to be obtained</a:t>
              </a:r>
            </a:p>
          </p:txBody>
        </p:sp>
        <p:sp>
          <p:nvSpPr>
            <p:cNvPr id="266" name="SubTopic"/>
            <p:cNvSpPr/>
            <p:nvPr/>
          </p:nvSpPr>
          <p:spPr>
            <a:xfrm>
              <a:off x="4635725" y="1807593"/>
              <a:ext cx="293700" cy="23925"/>
            </a:xfrm>
            <a:custGeom>
              <a:avLst/>
              <a:gdLst>
                <a:gd fmla="*/ 7838 w 293700" name="rtl"/>
                <a:gd fmla="*/ 3107 h 23925" name="rtt"/>
                <a:gd fmla="*/ 286138 w 293700" name="rtr"/>
                <a:gd fmla="*/ 20708 h 23925" name="rtb"/>
              </a:gdLst>
              <a:ahLst/>
              <a:cxnLst/>
              <a:rect b="rtb" r="rtr" t="rtt" l="rtl"/>
              <a:pathLst>
                <a:path stroke="false" w="293700" h="23925">
                  <a:moveTo>
                    <a:pt x="0" y="0"/>
                  </a:moveTo>
                  <a:lnTo>
                    <a:pt x="293700" y="0"/>
                  </a:lnTo>
                  <a:lnTo>
                    <a:pt x="293700" y="23925"/>
                  </a:lnTo>
                  <a:lnTo>
                    <a:pt x="0" y="23925"/>
                  </a:lnTo>
                  <a:lnTo>
                    <a:pt x="0" y="0"/>
                  </a:lnTo>
                  <a:close/>
                </a:path>
                <a:path w="293700" fill="none" h="23925">
                  <a:moveTo>
                    <a:pt x="0" y="23925"/>
                  </a:moveTo>
                  <a:lnTo>
                    <a:pt x="293700" y="23925"/>
                  </a:lnTo>
                </a:path>
              </a:pathLst>
            </a:custGeom>
            <a:noFill/>
            <a:ln w="2200" cap="rnd">
              <a:solidFill>
                <a:srgbClr val="FF7575"/>
              </a:solidFill>
              <a:round/>
            </a:ln>
          </p:spPr>
          <p:txBody>
            <a:bodyPr lIns="0" rIns="0" anchor="ctr" rtlCol="0" tIns="0" bIns="11000" wrap="none"/>
            <a:lstStyle/>
            <a:p>
              <a:pPr algn="ctr">
                <a:lnSpc>
                  <a:spcPct val="100000"/>
                </a:lnSpc>
              </a:pPr>
              <a:r>
                <a:rPr sz="110">
                  <a:solidFill>
                    <a:srgbClr val="454545"/>
                  </a:solidFill>
                  <a:latin typeface="Arial"/>
                </a:rPr>
                <a:t>Introduction to sklearn data set return value</a:t>
              </a:r>
            </a:p>
          </p:txBody>
        </p:sp>
        <p:sp>
          <p:nvSpPr>
            <p:cNvPr id="268" name="SubTopic"/>
            <p:cNvSpPr/>
            <p:nvPr/>
          </p:nvSpPr>
          <p:spPr>
            <a:xfrm>
              <a:off x="4960027" y="1729905"/>
              <a:ext cx="344300" cy="23925"/>
            </a:xfrm>
            <a:custGeom>
              <a:avLst/>
              <a:gdLst>
                <a:gd fmla="*/ 7838 w 344300" name="rtl"/>
                <a:gd fmla="*/ 3107 h 23925" name="rtt"/>
                <a:gd fmla="*/ 336738 w 344300" name="rtr"/>
                <a:gd fmla="*/ 20708 h 23925" name="rtb"/>
              </a:gdLst>
              <a:ahLst/>
              <a:cxnLst/>
              <a:rect b="rtb" r="rtr" t="rtt" l="rtl"/>
              <a:pathLst>
                <a:path stroke="false" w="344300" h="23925">
                  <a:moveTo>
                    <a:pt x="0" y="0"/>
                  </a:moveTo>
                  <a:lnTo>
                    <a:pt x="344300" y="0"/>
                  </a:lnTo>
                  <a:lnTo>
                    <a:pt x="344300" y="23925"/>
                  </a:lnTo>
                  <a:lnTo>
                    <a:pt x="0" y="23925"/>
                  </a:lnTo>
                  <a:lnTo>
                    <a:pt x="0" y="0"/>
                  </a:lnTo>
                  <a:close/>
                </a:path>
                <a:path w="344300" fill="none" h="23925">
                  <a:moveTo>
                    <a:pt x="0" y="23925"/>
                  </a:moveTo>
                  <a:lnTo>
                    <a:pt x="344300" y="23925"/>
                  </a:lnTo>
                </a:path>
              </a:pathLst>
            </a:custGeom>
            <a:noFill/>
            <a:ln w="2200" cap="rnd">
              <a:solidFill>
                <a:srgbClr val="FF7575"/>
              </a:solidFill>
              <a:round/>
            </a:ln>
          </p:spPr>
          <p:txBody>
            <a:bodyPr lIns="0" rIns="0" anchor="ctr" rtlCol="0" tIns="0" bIns="11000" wrap="none"/>
            <a:lstStyle/>
            <a:p>
              <a:pPr algn="ctr">
                <a:lnSpc>
                  <a:spcPct val="100000"/>
                </a:lnSpc>
              </a:pPr>
              <a:r>
                <a:rPr sz="110">
                  <a:solidFill>
                    <a:srgbClr val="454545"/>
                  </a:solidFill>
                  <a:latin typeface="Arial"/>
                </a:rPr>
                <a:t>Data type: datasets.base.Bunch (dictionary format)</a:t>
              </a:r>
            </a:p>
          </p:txBody>
        </p:sp>
        <p:sp>
          <p:nvSpPr>
            <p:cNvPr id="270" name="SubTopic"/>
            <p:cNvSpPr/>
            <p:nvPr/>
          </p:nvSpPr>
          <p:spPr>
            <a:xfrm>
              <a:off x="4960027" y="1760980"/>
              <a:ext cx="167200" cy="23925"/>
            </a:xfrm>
            <a:custGeom>
              <a:avLst/>
              <a:gdLst>
                <a:gd fmla="*/ 7838 w 167200" name="rtl"/>
                <a:gd fmla="*/ 3107 h 23925" name="rtt"/>
                <a:gd fmla="*/ 159638 w 167200" name="rtr"/>
                <a:gd fmla="*/ 20708 h 23925" name="rtb"/>
              </a:gdLst>
              <a:ahLst/>
              <a:cxnLst/>
              <a:rect b="rtb" r="rtr" t="rtt" l="rtl"/>
              <a:pathLst>
                <a:path stroke="false" w="167200" h="23925">
                  <a:moveTo>
                    <a:pt x="0" y="0"/>
                  </a:moveTo>
                  <a:lnTo>
                    <a:pt x="167200" y="0"/>
                  </a:lnTo>
                  <a:lnTo>
                    <a:pt x="167200" y="23925"/>
                  </a:lnTo>
                  <a:lnTo>
                    <a:pt x="0" y="23925"/>
                  </a:lnTo>
                  <a:lnTo>
                    <a:pt x="0" y="0"/>
                  </a:lnTo>
                  <a:close/>
                </a:path>
                <a:path w="167200" fill="none" h="23925">
                  <a:moveTo>
                    <a:pt x="0" y="23925"/>
                  </a:moveTo>
                  <a:lnTo>
                    <a:pt x="167200" y="23925"/>
                  </a:lnTo>
                </a:path>
              </a:pathLst>
            </a:custGeom>
            <a:noFill/>
            <a:ln w="2200" cap="rnd">
              <a:solidFill>
                <a:srgbClr val="FF7575"/>
              </a:solidFill>
              <a:round/>
            </a:ln>
          </p:spPr>
          <p:txBody>
            <a:bodyPr lIns="0" rIns="0" anchor="ctr" rtlCol="0" tIns="0" bIns="11000" wrap="none"/>
            <a:lstStyle/>
            <a:p>
              <a:pPr algn="ctr">
                <a:lnSpc>
                  <a:spcPct val="100000"/>
                </a:lnSpc>
              </a:pPr>
              <a:r>
                <a:rPr sz="110">
                  <a:solidFill>
                    <a:srgbClr val="454545"/>
                  </a:solidFill>
                  <a:latin typeface="Arial"/>
                </a:rPr>
                <a:t>data: feature data array</a:t>
              </a:r>
            </a:p>
          </p:txBody>
        </p:sp>
        <p:sp>
          <p:nvSpPr>
            <p:cNvPr id="272" name="SubTopic"/>
            <p:cNvSpPr/>
            <p:nvPr/>
          </p:nvSpPr>
          <p:spPr>
            <a:xfrm>
              <a:off x="4960027" y="1792055"/>
              <a:ext cx="247500" cy="23925"/>
            </a:xfrm>
            <a:custGeom>
              <a:avLst/>
              <a:gdLst>
                <a:gd fmla="*/ 7838 w 247500" name="rtl"/>
                <a:gd fmla="*/ 3107 h 23925" name="rtt"/>
                <a:gd fmla="*/ 239938 w 247500" name="rtr"/>
                <a:gd fmla="*/ 20708 h 23925" name="rtb"/>
              </a:gdLst>
              <a:ahLst/>
              <a:cxnLst/>
              <a:rect b="rtb" r="rtr" t="rtt" l="rtl"/>
              <a:pathLst>
                <a:path stroke="false" w="247500" h="23925">
                  <a:moveTo>
                    <a:pt x="0" y="0"/>
                  </a:moveTo>
                  <a:lnTo>
                    <a:pt x="247500" y="0"/>
                  </a:lnTo>
                  <a:lnTo>
                    <a:pt x="247500" y="23925"/>
                  </a:lnTo>
                  <a:lnTo>
                    <a:pt x="0" y="23925"/>
                  </a:lnTo>
                  <a:lnTo>
                    <a:pt x="0" y="0"/>
                  </a:lnTo>
                  <a:close/>
                </a:path>
                <a:path w="247500" fill="none" h="23925">
                  <a:moveTo>
                    <a:pt x="0" y="23925"/>
                  </a:moveTo>
                  <a:lnTo>
                    <a:pt x="247500" y="23925"/>
                  </a:lnTo>
                </a:path>
              </a:pathLst>
            </a:custGeom>
            <a:noFill/>
            <a:ln w="2200" cap="rnd">
              <a:solidFill>
                <a:srgbClr val="FF7575"/>
              </a:solidFill>
              <a:round/>
            </a:ln>
          </p:spPr>
          <p:txBody>
            <a:bodyPr lIns="0" rIns="0" anchor="ctr" rtlCol="0" tIns="0" bIns="11000" wrap="none"/>
            <a:lstStyle/>
            <a:p>
              <a:pPr algn="ctr">
                <a:lnSpc>
                  <a:spcPct val="100000"/>
                </a:lnSpc>
              </a:pPr>
              <a:r>
                <a:rPr sz="110">
                  <a:solidFill>
                    <a:srgbClr val="454545"/>
                  </a:solidFill>
                  <a:latin typeface="Arial"/>
                </a:rPr>
                <a:t>target: array of labels (target values)</a:t>
              </a:r>
            </a:p>
          </p:txBody>
        </p:sp>
        <p:sp>
          <p:nvSpPr>
            <p:cNvPr id="274" name="SubTopic"/>
            <p:cNvSpPr/>
            <p:nvPr/>
          </p:nvSpPr>
          <p:spPr>
            <a:xfrm>
              <a:off x="4960027" y="1823130"/>
              <a:ext cx="212300" cy="23925"/>
            </a:xfrm>
            <a:custGeom>
              <a:avLst/>
              <a:gdLst>
                <a:gd fmla="*/ 7838 w 212300" name="rtl"/>
                <a:gd fmla="*/ 3107 h 23925" name="rtt"/>
                <a:gd fmla="*/ 204738 w 212300" name="rtr"/>
                <a:gd fmla="*/ 20708 h 23925" name="rtb"/>
              </a:gdLst>
              <a:ahLst/>
              <a:cxnLst/>
              <a:rect b="rtb" r="rtr" t="rtt" l="rtl"/>
              <a:pathLst>
                <a:path stroke="false" w="212300" h="23925">
                  <a:moveTo>
                    <a:pt x="0" y="0"/>
                  </a:moveTo>
                  <a:lnTo>
                    <a:pt x="212300" y="0"/>
                  </a:lnTo>
                  <a:lnTo>
                    <a:pt x="212300" y="23925"/>
                  </a:lnTo>
                  <a:lnTo>
                    <a:pt x="0" y="23925"/>
                  </a:lnTo>
                  <a:lnTo>
                    <a:pt x="0" y="0"/>
                  </a:lnTo>
                  <a:close/>
                </a:path>
                <a:path w="212300" fill="none" h="23925">
                  <a:moveTo>
                    <a:pt x="0" y="23925"/>
                  </a:moveTo>
                  <a:lnTo>
                    <a:pt x="212300" y="23925"/>
                  </a:lnTo>
                </a:path>
              </a:pathLst>
            </a:custGeom>
            <a:noFill/>
            <a:ln w="2200" cap="rnd">
              <a:solidFill>
                <a:srgbClr val="FF7575"/>
              </a:solidFill>
              <a:round/>
            </a:ln>
          </p:spPr>
          <p:txBody>
            <a:bodyPr lIns="0" rIns="0" anchor="ctr" rtlCol="0" tIns="0" bIns="11000" wrap="none"/>
            <a:lstStyle/>
            <a:p>
              <a:pPr algn="ctr">
                <a:lnSpc>
                  <a:spcPct val="100000"/>
                </a:lnSpc>
              </a:pPr>
              <a:r>
                <a:rPr sz="110">
                  <a:solidFill>
                    <a:srgbClr val="454545"/>
                  </a:solidFill>
                  <a:latin typeface="Arial"/>
                </a:rPr>
                <a:t>feature_names: feature names</a:t>
              </a:r>
            </a:p>
          </p:txBody>
        </p:sp>
        <p:sp>
          <p:nvSpPr>
            <p:cNvPr id="276" name="SubTopic"/>
            <p:cNvSpPr/>
            <p:nvPr/>
          </p:nvSpPr>
          <p:spPr>
            <a:xfrm>
              <a:off x="4960027" y="1854205"/>
              <a:ext cx="182600" cy="23925"/>
            </a:xfrm>
            <a:custGeom>
              <a:avLst/>
              <a:gdLst>
                <a:gd fmla="*/ 7838 w 182600" name="rtl"/>
                <a:gd fmla="*/ 3107 h 23925" name="rtt"/>
                <a:gd fmla="*/ 175038 w 182600" name="rtr"/>
                <a:gd fmla="*/ 20708 h 23925" name="rtb"/>
              </a:gdLst>
              <a:ahLst/>
              <a:cxnLst/>
              <a:rect b="rtb" r="rtr" t="rtt" l="rtl"/>
              <a:pathLst>
                <a:path stroke="false" w="182600" h="23925">
                  <a:moveTo>
                    <a:pt x="0" y="0"/>
                  </a:moveTo>
                  <a:lnTo>
                    <a:pt x="182600" y="0"/>
                  </a:lnTo>
                  <a:lnTo>
                    <a:pt x="182600" y="23925"/>
                  </a:lnTo>
                  <a:lnTo>
                    <a:pt x="0" y="23925"/>
                  </a:lnTo>
                  <a:lnTo>
                    <a:pt x="0" y="0"/>
                  </a:lnTo>
                  <a:close/>
                </a:path>
                <a:path w="182600" fill="none" h="23925">
                  <a:moveTo>
                    <a:pt x="0" y="23925"/>
                  </a:moveTo>
                  <a:lnTo>
                    <a:pt x="182600" y="23925"/>
                  </a:lnTo>
                </a:path>
              </a:pathLst>
            </a:custGeom>
            <a:noFill/>
            <a:ln w="2200" cap="rnd">
              <a:solidFill>
                <a:srgbClr val="FF7575"/>
              </a:solidFill>
              <a:round/>
            </a:ln>
          </p:spPr>
          <p:txBody>
            <a:bodyPr lIns="0" rIns="0" anchor="ctr" rtlCol="0" tIns="0" bIns="11000" wrap="none"/>
            <a:lstStyle/>
            <a:p>
              <a:pPr algn="ctr">
                <a:lnSpc>
                  <a:spcPct val="100000"/>
                </a:lnSpc>
              </a:pPr>
              <a:r>
                <a:rPr sz="110">
                  <a:solidFill>
                    <a:srgbClr val="454545"/>
                  </a:solidFill>
                  <a:latin typeface="Arial"/>
                </a:rPr>
                <a:t>target_names: tag names</a:t>
              </a:r>
            </a:p>
          </p:txBody>
        </p:sp>
        <p:sp>
          <p:nvSpPr>
            <p:cNvPr id="278" name="SubTopic"/>
            <p:cNvSpPr/>
            <p:nvPr/>
          </p:nvSpPr>
          <p:spPr>
            <a:xfrm>
              <a:off x="4960027" y="1885280"/>
              <a:ext cx="325600" cy="23925"/>
            </a:xfrm>
            <a:custGeom>
              <a:avLst/>
              <a:gdLst>
                <a:gd fmla="*/ 7838 w 325600" name="rtl"/>
                <a:gd fmla="*/ 3107 h 23925" name="rtt"/>
                <a:gd fmla="*/ 318038 w 325600" name="rtr"/>
                <a:gd fmla="*/ 20708 h 23925" name="rtb"/>
              </a:gdLst>
              <a:ahLst/>
              <a:cxnLst/>
              <a:rect b="rtb" r="rtr" t="rtt" l="rtl"/>
              <a:pathLst>
                <a:path stroke="false" w="325600" h="23925">
                  <a:moveTo>
                    <a:pt x="0" y="0"/>
                  </a:moveTo>
                  <a:lnTo>
                    <a:pt x="325600" y="0"/>
                  </a:lnTo>
                  <a:lnTo>
                    <a:pt x="325600" y="23925"/>
                  </a:lnTo>
                  <a:lnTo>
                    <a:pt x="0" y="23925"/>
                  </a:lnTo>
                  <a:lnTo>
                    <a:pt x="0" y="0"/>
                  </a:lnTo>
                  <a:close/>
                </a:path>
                <a:path w="325600" fill="none" h="23925">
                  <a:moveTo>
                    <a:pt x="0" y="23925"/>
                  </a:moveTo>
                  <a:lnTo>
                    <a:pt x="325600" y="23925"/>
                  </a:lnTo>
                </a:path>
              </a:pathLst>
            </a:custGeom>
            <a:noFill/>
            <a:ln w="2200" cap="rnd">
              <a:solidFill>
                <a:srgbClr val="FF7575"/>
              </a:solidFill>
              <a:round/>
            </a:ln>
          </p:spPr>
          <p:txBody>
            <a:bodyPr lIns="0" rIns="0" anchor="ctr" rtlCol="0" tIns="0" bIns="11000" wrap="none"/>
            <a:lstStyle/>
            <a:p>
              <a:pPr algn="ctr">
                <a:lnSpc>
                  <a:spcPct val="100000"/>
                </a:lnSpc>
              </a:pPr>
              <a:r>
                <a:rPr sz="110">
                  <a:solidFill>
                    <a:srgbClr val="454545"/>
                  </a:solidFill>
                  <a:latin typeface="Arial"/>
                </a:rPr>
                <a:t>keys() gets all attributes (fields) of the dictionary</a:t>
              </a:r>
            </a:p>
          </p:txBody>
        </p:sp>
        <p:sp>
          <p:nvSpPr>
            <p:cNvPr id="280" name="SubTopic"/>
            <p:cNvSpPr/>
            <p:nvPr/>
          </p:nvSpPr>
          <p:spPr>
            <a:xfrm>
              <a:off x="4303723" y="1916355"/>
              <a:ext cx="291500" cy="23925"/>
            </a:xfrm>
            <a:custGeom>
              <a:avLst/>
              <a:gdLst>
                <a:gd fmla="*/ 7838 w 291500" name="rtl"/>
                <a:gd fmla="*/ 3107 h 23925" name="rtt"/>
                <a:gd fmla="*/ 283938 w 291500" name="rtr"/>
                <a:gd fmla="*/ 20708 h 23925" name="rtb"/>
              </a:gdLst>
              <a:ahLst/>
              <a:cxnLst/>
              <a:rect b="rtb" r="rtr" t="rtt" l="rtl"/>
              <a:pathLst>
                <a:path stroke="false" w="291500" h="23925">
                  <a:moveTo>
                    <a:pt x="0" y="0"/>
                  </a:moveTo>
                  <a:lnTo>
                    <a:pt x="291500" y="0"/>
                  </a:lnTo>
                  <a:lnTo>
                    <a:pt x="291500" y="23925"/>
                  </a:lnTo>
                  <a:lnTo>
                    <a:pt x="0" y="23925"/>
                  </a:lnTo>
                  <a:lnTo>
                    <a:pt x="0" y="0"/>
                  </a:lnTo>
                  <a:close/>
                </a:path>
                <a:path w="291500" fill="none" h="23925">
                  <a:moveTo>
                    <a:pt x="0" y="23925"/>
                  </a:moveTo>
                  <a:lnTo>
                    <a:pt x="291500" y="23925"/>
                  </a:lnTo>
                </a:path>
              </a:pathLst>
            </a:custGeom>
            <a:noFill/>
            <a:ln w="2200" cap="rnd">
              <a:solidFill>
                <a:srgbClr val="FF7575"/>
              </a:solidFill>
              <a:round/>
            </a:ln>
          </p:spPr>
          <p:txBody>
            <a:bodyPr lIns="0" rIns="0" anchor="ctr" rtlCol="0" tIns="0" bIns="11000" wrap="none"/>
            <a:lstStyle/>
            <a:p>
              <a:pPr algn="ctr">
                <a:lnSpc>
                  <a:spcPct val="100000"/>
                </a:lnSpc>
              </a:pPr>
              <a:r>
                <a:rPr sz="110">
                  <a:solidFill>
                    <a:srgbClr val="454545"/>
                  </a:solidFill>
                  <a:latin typeface="Arial"/>
                </a:rPr>
                <a:t>Draw a scatter plot of data and find outliers</a:t>
              </a:r>
            </a:p>
          </p:txBody>
        </p:sp>
        <p:sp>
          <p:nvSpPr>
            <p:cNvPr id="282" name="SubTopic"/>
            <p:cNvSpPr/>
            <p:nvPr/>
          </p:nvSpPr>
          <p:spPr>
            <a:xfrm>
              <a:off x="4625825" y="1916355"/>
              <a:ext cx="271700" cy="23925"/>
            </a:xfrm>
            <a:custGeom>
              <a:avLst/>
              <a:gdLst>
                <a:gd fmla="*/ 7838 w 271700" name="rtl"/>
                <a:gd fmla="*/ 3107 h 23925" name="rtt"/>
                <a:gd fmla="*/ 264138 w 271700" name="rtr"/>
                <a:gd fmla="*/ 20708 h 23925" name="rtb"/>
              </a:gdLst>
              <a:ahLst/>
              <a:cxnLst/>
              <a:rect b="rtb" r="rtr" t="rtt" l="rtl"/>
              <a:pathLst>
                <a:path stroke="false" w="271700" h="23925">
                  <a:moveTo>
                    <a:pt x="0" y="0"/>
                  </a:moveTo>
                  <a:lnTo>
                    <a:pt x="271700" y="0"/>
                  </a:lnTo>
                  <a:lnTo>
                    <a:pt x="271700" y="23925"/>
                  </a:lnTo>
                  <a:lnTo>
                    <a:pt x="0" y="23925"/>
                  </a:lnTo>
                  <a:lnTo>
                    <a:pt x="0" y="0"/>
                  </a:lnTo>
                  <a:close/>
                </a:path>
                <a:path w="271700" fill="none" h="23925">
                  <a:moveTo>
                    <a:pt x="0" y="23925"/>
                  </a:moveTo>
                  <a:lnTo>
                    <a:pt x="271700" y="23925"/>
                  </a:lnTo>
                </a:path>
              </a:pathLst>
            </a:custGeom>
            <a:noFill/>
            <a:ln w="2200" cap="rnd">
              <a:solidFill>
                <a:srgbClr val="FF7575"/>
              </a:solidFill>
              <a:round/>
            </a:ln>
          </p:spPr>
          <p:txBody>
            <a:bodyPr lIns="0" rIns="0" anchor="ctr" rtlCol="0" tIns="0" bIns="11000" wrap="none"/>
            <a:lstStyle/>
            <a:p>
              <a:pPr algn="ctr">
                <a:lnSpc>
                  <a:spcPct val="100000"/>
                </a:lnSpc>
              </a:pPr>
              <a:r>
                <a:rPr sz="110">
                  <a:solidFill>
                    <a:srgbClr val="454545"/>
                  </a:solidFill>
                  <a:latin typeface="Arial"/>
                </a:rPr>
                <a:t>sns.lmplot(col1, col2, data, hue, fit_reg)</a:t>
              </a:r>
            </a:p>
          </p:txBody>
        </p:sp>
        <p:grpSp>
          <p:nvGrpSpPr>
            <p:cNvPr id="1039" name="Group 1039"/>
            <p:cNvGrpSpPr/>
            <p:nvPr/>
          </p:nvGrpSpPr>
          <p:grpSpPr>
            <a:xfrm>
              <a:off x="4303723" y="1947430"/>
              <a:ext cx="192500" cy="28325"/>
              <a:chOff x="4303723" y="1947430"/>
              <a:chExt cx="192500" cy="28325"/>
            </a:xfrm>
          </p:grpSpPr>
          <p:sp>
            <p:nvSpPr>
              <p:cNvPr id="284" name="SubTopic"/>
              <p:cNvSpPr/>
              <p:nvPr/>
            </p:nvSpPr>
            <p:spPr>
              <a:xfrm>
                <a:off x="4303723" y="1947430"/>
                <a:ext cx="192500" cy="28325"/>
              </a:xfrm>
              <a:custGeom>
                <a:avLst/>
                <a:gdLst/>
                <a:ahLst/>
                <a:cxnLst/>
                <a:pathLst>
                  <a:path stroke="false" w="192500" h="28325">
                    <a:moveTo>
                      <a:pt x="0" y="0"/>
                    </a:moveTo>
                    <a:lnTo>
                      <a:pt x="192500" y="0"/>
                    </a:lnTo>
                    <a:lnTo>
                      <a:pt x="192500" y="28325"/>
                    </a:lnTo>
                    <a:lnTo>
                      <a:pt x="0" y="28325"/>
                    </a:lnTo>
                    <a:lnTo>
                      <a:pt x="0" y="0"/>
                    </a:lnTo>
                    <a:close/>
                  </a:path>
                  <a:path w="192500" fill="none" h="28325">
                    <a:moveTo>
                      <a:pt x="0" y="28325"/>
                    </a:moveTo>
                    <a:lnTo>
                      <a:pt x="192500" y="28325"/>
                    </a:lnTo>
                  </a:path>
                </a:pathLst>
              </a:custGeom>
              <a:noFill/>
              <a:ln w="2200" cap="rnd">
                <a:solidFill>
                  <a:srgbClr val="FF7575"/>
                </a:solidFill>
                <a:round/>
              </a:ln>
            </p:spPr>
          </p:sp>
          <p:pic>
            <p:nvPicPr>
              <p:cNvPr id="286" name="Mark"/>
              <p:cNvPicPr>
                <a:picLocks noChangeAspect="1"/>
              </p:cNvPicPr>
              <p:nvPr/>
            </p:nvPicPr>
            <p:blipFill>
              <a:blip r:embed="rId6"/>
              <a:stretch>
                <a:fillRect/>
              </a:stretch>
            </p:blipFill>
            <p:spPr>
              <a:xfrm>
                <a:off x="4311561" y="1949768"/>
                <a:ext cx="22000" cy="22000"/>
              </a:xfrm>
              <a:prstGeom prst="rect">
                <a:avLst/>
              </a:prstGeom>
            </p:spPr>
          </p:pic>
          <p:sp>
            <p:nvSpPr>
              <p:cNvPr id="1040" name="Text 1040"/>
              <p:cNvSpPr txBox="1"/>
              <p:nvPr/>
            </p:nvSpPr>
            <p:spPr>
              <a:xfrm>
                <a:off x="4335761" y="1952738"/>
                <a:ext cx="152900" cy="17600"/>
              </a:xfrm>
              <a:prstGeom prst="rect">
                <a:avLst/>
              </a:prstGeom>
              <a:noFill/>
            </p:spPr>
            <p:txBody>
              <a:bodyPr lIns="0" rIns="0" anchor="ctr" rtlCol="0" tIns="0" bIns="11000" wrap="none"/>
              <a:lstStyle/>
              <a:p>
                <a:pPr algn="ctr">
                  <a:lnSpc>
                    <a:spcPct val="100000"/>
                  </a:lnSpc>
                </a:pPr>
                <a:r>
                  <a:rPr sz="110">
                    <a:solidFill>
                      <a:srgbClr val="454545"/>
                    </a:solidFill>
                    <a:latin typeface="Arial"/>
                  </a:rPr>
                  <a:t>Partition of the data set</a:t>
                </a:r>
              </a:p>
            </p:txBody>
          </p:sp>
        </p:grpSp>
        <p:sp>
          <p:nvSpPr>
            <p:cNvPr id="287" name="SubTopic"/>
            <p:cNvSpPr/>
            <p:nvPr/>
          </p:nvSpPr>
          <p:spPr>
            <a:xfrm>
              <a:off x="4526825" y="1951830"/>
              <a:ext cx="421300" cy="23925"/>
            </a:xfrm>
            <a:custGeom>
              <a:avLst/>
              <a:gdLst>
                <a:gd fmla="*/ 7838 w 421300" name="rtl"/>
                <a:gd fmla="*/ 3107 h 23925" name="rtt"/>
                <a:gd fmla="*/ 413738 w 421300" name="rtr"/>
                <a:gd fmla="*/ 20708 h 23925" name="rtb"/>
              </a:gdLst>
              <a:ahLst/>
              <a:cxnLst/>
              <a:rect b="rtb" r="rtr" t="rtt" l="rtl"/>
              <a:pathLst>
                <a:path stroke="false" w="421300" h="23925">
                  <a:moveTo>
                    <a:pt x="0" y="0"/>
                  </a:moveTo>
                  <a:lnTo>
                    <a:pt x="421300" y="0"/>
                  </a:lnTo>
                  <a:lnTo>
                    <a:pt x="421300" y="23925"/>
                  </a:lnTo>
                  <a:lnTo>
                    <a:pt x="0" y="23925"/>
                  </a:lnTo>
                  <a:lnTo>
                    <a:pt x="0" y="0"/>
                  </a:lnTo>
                  <a:close/>
                </a:path>
                <a:path w="421300" fill="none" h="23925">
                  <a:moveTo>
                    <a:pt x="0" y="23925"/>
                  </a:moveTo>
                  <a:lnTo>
                    <a:pt x="421300" y="23925"/>
                  </a:lnTo>
                </a:path>
              </a:pathLst>
            </a:custGeom>
            <a:noFill/>
            <a:ln w="2200" cap="rnd">
              <a:solidFill>
                <a:srgbClr val="FF7575"/>
              </a:solidFill>
              <a:round/>
            </a:ln>
          </p:spPr>
          <p:txBody>
            <a:bodyPr lIns="0" rIns="0" anchor="ctr" rtlCol="0" tIns="0" bIns="11000" wrap="none"/>
            <a:lstStyle/>
            <a:p>
              <a:pPr algn="ctr">
                <a:lnSpc>
                  <a:spcPct val="100000"/>
                </a:lnSpc>
              </a:pPr>
              <a:r>
                <a:rPr sz="110">
                  <a:solidFill>
                    <a:srgbClr val="454545"/>
                  </a:solidFill>
                  <a:latin typeface="Arial"/>
                </a:rPr>
                <a:t>x_train, x_test, y_train, y_test = trian_test_split(x, y, test_size)</a:t>
              </a:r>
            </a:p>
          </p:txBody>
        </p:sp>
        <p:sp>
          <p:nvSpPr>
            <p:cNvPr id="289" name="SubTopic"/>
            <p:cNvSpPr/>
            <p:nvPr/>
          </p:nvSpPr>
          <p:spPr>
            <a:xfrm>
              <a:off x="4303723" y="2052824"/>
              <a:ext cx="250800" cy="23925"/>
            </a:xfrm>
            <a:custGeom>
              <a:avLst/>
              <a:gdLst>
                <a:gd fmla="*/ 7838 w 250800" name="rtl"/>
                <a:gd fmla="*/ 3107 h 23925" name="rtt"/>
                <a:gd fmla="*/ 243238 w 250800" name="rtr"/>
                <a:gd fmla="*/ 20708 h 23925" name="rtb"/>
              </a:gdLst>
              <a:ahLst/>
              <a:cxnLst/>
              <a:rect b="rtb" r="rtr" t="rtt" l="rtl"/>
              <a:pathLst>
                <a:path stroke="false" w="250800" h="23925">
                  <a:moveTo>
                    <a:pt x="0" y="0"/>
                  </a:moveTo>
                  <a:lnTo>
                    <a:pt x="250800" y="0"/>
                  </a:lnTo>
                  <a:lnTo>
                    <a:pt x="250800" y="23925"/>
                  </a:lnTo>
                  <a:lnTo>
                    <a:pt x="0" y="23925"/>
                  </a:lnTo>
                  <a:lnTo>
                    <a:pt x="0" y="0"/>
                  </a:lnTo>
                  <a:close/>
                </a:path>
                <a:path w="250800" fill="none" h="23925">
                  <a:moveTo>
                    <a:pt x="0" y="23925"/>
                  </a:moveTo>
                  <a:lnTo>
                    <a:pt x="250800" y="23925"/>
                  </a:lnTo>
                </a:path>
              </a:pathLst>
            </a:custGeom>
            <a:noFill/>
            <a:ln w="2200" cap="rnd">
              <a:solidFill>
                <a:srgbClr val="FF7575"/>
              </a:solidFill>
              <a:round/>
            </a:ln>
          </p:spPr>
          <p:txBody>
            <a:bodyPr lIns="0" rIns="0" anchor="ctr" rtlCol="0" tIns="0" bIns="11000" wrap="none"/>
            <a:lstStyle/>
            <a:p>
              <a:pPr algn="ctr">
                <a:lnSpc>
                  <a:spcPct val="100000"/>
                </a:lnSpc>
              </a:pPr>
              <a:r>
                <a:rPr sz="110">
                  <a:solidFill>
                    <a:srgbClr val="454545"/>
                  </a:solidFill>
                  <a:latin typeface="Arial"/>
                </a:rPr>
                <a:t>Feature preprocessing using sklearn</a:t>
              </a:r>
            </a:p>
          </p:txBody>
        </p:sp>
        <p:sp>
          <p:nvSpPr>
            <p:cNvPr id="291" name="SubTopic"/>
            <p:cNvSpPr/>
            <p:nvPr/>
          </p:nvSpPr>
          <p:spPr>
            <a:xfrm>
              <a:off x="4585125" y="2013980"/>
              <a:ext cx="91300" cy="23925"/>
            </a:xfrm>
            <a:custGeom>
              <a:avLst/>
              <a:gdLst>
                <a:gd fmla="*/ 7838 w 91300" name="rtl"/>
                <a:gd fmla="*/ 3107 h 23925" name="rtt"/>
                <a:gd fmla="*/ 83738 w 91300" name="rtr"/>
                <a:gd fmla="*/ 20708 h 23925" name="rtb"/>
              </a:gdLst>
              <a:ahLst/>
              <a:cxnLst/>
              <a:rect b="rtb" r="rtr" t="rtt" l="rtl"/>
              <a:pathLst>
                <a:path stroke="false" w="91300" h="23925">
                  <a:moveTo>
                    <a:pt x="0" y="0"/>
                  </a:moveTo>
                  <a:lnTo>
                    <a:pt x="91300" y="0"/>
                  </a:lnTo>
                  <a:lnTo>
                    <a:pt x="91300" y="23925"/>
                  </a:lnTo>
                  <a:lnTo>
                    <a:pt x="0" y="23925"/>
                  </a:lnTo>
                  <a:lnTo>
                    <a:pt x="0" y="0"/>
                  </a:lnTo>
                  <a:close/>
                </a:path>
                <a:path w="91300" fill="none" h="23925">
                  <a:moveTo>
                    <a:pt x="0" y="23925"/>
                  </a:moveTo>
                  <a:lnTo>
                    <a:pt x="91300" y="23925"/>
                  </a:lnTo>
                </a:path>
              </a:pathLst>
            </a:custGeom>
            <a:noFill/>
            <a:ln w="2200" cap="rnd">
              <a:solidFill>
                <a:srgbClr val="FF7575"/>
              </a:solidFill>
              <a:round/>
            </a:ln>
          </p:spPr>
          <p:txBody>
            <a:bodyPr lIns="0" rIns="0" anchor="ctr" rtlCol="0" tIns="0" bIns="11000" wrap="none"/>
            <a:lstStyle/>
            <a:p>
              <a:pPr algn="ctr">
                <a:lnSpc>
                  <a:spcPct val="100000"/>
                </a:lnSpc>
              </a:pPr>
              <a:r>
                <a:rPr sz="110">
                  <a:solidFill>
                    <a:srgbClr val="454545"/>
                  </a:solidFill>
                  <a:latin typeface="Arial"/>
                </a:rPr>
                <a:t>Normalized</a:t>
              </a:r>
            </a:p>
          </p:txBody>
        </p:sp>
        <p:sp>
          <p:nvSpPr>
            <p:cNvPr id="293" name="SubTopic"/>
            <p:cNvSpPr/>
            <p:nvPr/>
          </p:nvSpPr>
          <p:spPr>
            <a:xfrm>
              <a:off x="4707027" y="1982905"/>
              <a:ext cx="392700" cy="23925"/>
            </a:xfrm>
            <a:custGeom>
              <a:avLst/>
              <a:gdLst>
                <a:gd fmla="*/ 7838 w 392700" name="rtl"/>
                <a:gd fmla="*/ 3107 h 23925" name="rtt"/>
                <a:gd fmla="*/ 385138 w 392700" name="rtr"/>
                <a:gd fmla="*/ 20708 h 23925" name="rtb"/>
              </a:gdLst>
              <a:ahLst/>
              <a:cxnLst/>
              <a:rect b="rtb" r="rtr" t="rtt" l="rtl"/>
              <a:pathLst>
                <a:path stroke="false" w="392700" h="23925">
                  <a:moveTo>
                    <a:pt x="0" y="0"/>
                  </a:moveTo>
                  <a:lnTo>
                    <a:pt x="392700" y="0"/>
                  </a:lnTo>
                  <a:lnTo>
                    <a:pt x="392700" y="23925"/>
                  </a:lnTo>
                  <a:lnTo>
                    <a:pt x="0" y="23925"/>
                  </a:lnTo>
                  <a:lnTo>
                    <a:pt x="0" y="0"/>
                  </a:lnTo>
                  <a:close/>
                </a:path>
                <a:path w="392700" fill="none" h="23925">
                  <a:moveTo>
                    <a:pt x="0" y="23925"/>
                  </a:moveTo>
                  <a:lnTo>
                    <a:pt x="392700" y="23925"/>
                  </a:lnTo>
                </a:path>
              </a:pathLst>
            </a:custGeom>
            <a:noFill/>
            <a:ln w="2200" cap="rnd">
              <a:solidFill>
                <a:srgbClr val="FF7575"/>
              </a:solidFill>
              <a:round/>
            </a:ln>
          </p:spPr>
          <p:txBody>
            <a:bodyPr lIns="0" rIns="0" anchor="ctr" rtlCol="0" tIns="0" bIns="11000" wrap="none"/>
            <a:lstStyle/>
            <a:p>
              <a:pPr algn="ctr">
                <a:lnSpc>
                  <a:spcPct val="100000"/>
                </a:lnSpc>
              </a:pPr>
              <a:r>
                <a:rPr sz="110">
                  <a:solidFill>
                    <a:srgbClr val="454545"/>
                  </a:solidFill>
                  <a:latin typeface="Arial"/>
                </a:rPr>
                <a:t>Disadvantages of normalization: greatly affected by outliers</a:t>
              </a:r>
            </a:p>
          </p:txBody>
        </p:sp>
        <p:sp>
          <p:nvSpPr>
            <p:cNvPr id="295" name="SubTopic"/>
            <p:cNvSpPr/>
            <p:nvPr/>
          </p:nvSpPr>
          <p:spPr>
            <a:xfrm>
              <a:off x="4707027" y="2013980"/>
              <a:ext cx="237600" cy="23925"/>
            </a:xfrm>
            <a:custGeom>
              <a:avLst/>
              <a:gdLst>
                <a:gd fmla="*/ 7838 w 237600" name="rtl"/>
                <a:gd fmla="*/ 3107 h 23925" name="rtt"/>
                <a:gd fmla="*/ 230038 w 237600" name="rtr"/>
                <a:gd fmla="*/ 20708 h 23925" name="rtb"/>
              </a:gdLst>
              <a:ahLst/>
              <a:cxnLst/>
              <a:rect b="rtb" r="rtr" t="rtt" l="rtl"/>
              <a:pathLst>
                <a:path stroke="false" w="237600" h="23925">
                  <a:moveTo>
                    <a:pt x="0" y="0"/>
                  </a:moveTo>
                  <a:lnTo>
                    <a:pt x="237600" y="0"/>
                  </a:lnTo>
                  <a:lnTo>
                    <a:pt x="237600" y="23925"/>
                  </a:lnTo>
                  <a:lnTo>
                    <a:pt x="0" y="23925"/>
                  </a:lnTo>
                  <a:lnTo>
                    <a:pt x="0" y="0"/>
                  </a:lnTo>
                  <a:close/>
                </a:path>
                <a:path w="237600" fill="none" h="23925">
                  <a:moveTo>
                    <a:pt x="0" y="23925"/>
                  </a:moveTo>
                  <a:lnTo>
                    <a:pt x="237600" y="23925"/>
                  </a:lnTo>
                </a:path>
              </a:pathLst>
            </a:custGeom>
            <a:noFill/>
            <a:ln w="2200" cap="rnd">
              <a:solidFill>
                <a:srgbClr val="FF7575"/>
              </a:solidFill>
              <a:round/>
            </a:ln>
          </p:spPr>
          <p:txBody>
            <a:bodyPr lIns="0" rIns="0" anchor="ctr" rtlCol="0" tIns="0" bIns="11000" wrap="none"/>
            <a:lstStyle/>
            <a:p>
              <a:pPr algn="ctr">
                <a:lnSpc>
                  <a:spcPct val="100000"/>
                </a:lnSpc>
              </a:pPr>
              <a:r>
                <a:rPr sz="110">
                  <a:solidFill>
                    <a:srgbClr val="454545"/>
                  </a:solidFill>
                  <a:latin typeface="Arial"/>
                </a:rPr>
                <a:t>API: MinMaxScaler(feature_range)</a:t>
              </a:r>
            </a:p>
          </p:txBody>
        </p:sp>
        <p:sp>
          <p:nvSpPr>
            <p:cNvPr id="297" name="SubTopic"/>
            <p:cNvSpPr/>
            <p:nvPr/>
          </p:nvSpPr>
          <p:spPr>
            <a:xfrm>
              <a:off x="4707027" y="2045055"/>
              <a:ext cx="288200" cy="23925"/>
            </a:xfrm>
            <a:custGeom>
              <a:avLst/>
              <a:gdLst>
                <a:gd fmla="*/ 7838 w 288200" name="rtl"/>
                <a:gd fmla="*/ 3107 h 23925" name="rtt"/>
                <a:gd fmla="*/ 280638 w 288200" name="rtr"/>
                <a:gd fmla="*/ 20708 h 23925" name="rtb"/>
              </a:gdLst>
              <a:ahLst/>
              <a:cxnLst/>
              <a:rect b="rtb" r="rtr" t="rtt" l="rtl"/>
              <a:pathLst>
                <a:path stroke="false" w="288200" h="23925">
                  <a:moveTo>
                    <a:pt x="0" y="0"/>
                  </a:moveTo>
                  <a:lnTo>
                    <a:pt x="288200" y="0"/>
                  </a:lnTo>
                  <a:lnTo>
                    <a:pt x="288200" y="23925"/>
                  </a:lnTo>
                  <a:lnTo>
                    <a:pt x="0" y="23925"/>
                  </a:lnTo>
                  <a:lnTo>
                    <a:pt x="0" y="0"/>
                  </a:lnTo>
                  <a:close/>
                </a:path>
                <a:path w="288200" fill="none" h="23925">
                  <a:moveTo>
                    <a:pt x="0" y="23925"/>
                  </a:moveTo>
                  <a:lnTo>
                    <a:pt x="288200" y="23925"/>
                  </a:lnTo>
                </a:path>
              </a:pathLst>
            </a:custGeom>
            <a:noFill/>
            <a:ln w="2200" cap="rnd">
              <a:solidFill>
                <a:srgbClr val="FF7575"/>
              </a:solidFill>
              <a:round/>
            </a:ln>
          </p:spPr>
          <p:txBody>
            <a:bodyPr lIns="0" rIns="0" anchor="ctr" rtlCol="0" tIns="0" bIns="11000" wrap="none"/>
            <a:lstStyle/>
            <a:p>
              <a:pPr algn="ctr">
                <a:lnSpc>
                  <a:spcPct val="100000"/>
                </a:lnSpc>
              </a:pPr>
              <a:r>
                <a:rPr sz="110">
                  <a:solidFill>
                    <a:srgbClr val="454545"/>
                  </a:solidFill>
                  <a:latin typeface="Arial"/>
                </a:rPr>
                <a:t>Function: Convert data to between 0 and 1</a:t>
              </a:r>
            </a:p>
          </p:txBody>
        </p:sp>
        <p:sp>
          <p:nvSpPr>
            <p:cNvPr id="299" name="SubTopic"/>
            <p:cNvSpPr/>
            <p:nvPr/>
          </p:nvSpPr>
          <p:spPr>
            <a:xfrm>
              <a:off x="4585125" y="2091668"/>
              <a:ext cx="116600" cy="23925"/>
            </a:xfrm>
            <a:custGeom>
              <a:avLst/>
              <a:gdLst>
                <a:gd fmla="*/ 7838 w 116600" name="rtl"/>
                <a:gd fmla="*/ 3107 h 23925" name="rtt"/>
                <a:gd fmla="*/ 109038 w 116600" name="rtr"/>
                <a:gd fmla="*/ 20708 h 23925" name="rtb"/>
              </a:gdLst>
              <a:ahLst/>
              <a:cxnLst/>
              <a:rect b="rtb" r="rtr" t="rtt" l="rtl"/>
              <a:pathLst>
                <a:path stroke="false" w="116600" h="23925">
                  <a:moveTo>
                    <a:pt x="0" y="0"/>
                  </a:moveTo>
                  <a:lnTo>
                    <a:pt x="116600" y="0"/>
                  </a:lnTo>
                  <a:lnTo>
                    <a:pt x="116600" y="23925"/>
                  </a:lnTo>
                  <a:lnTo>
                    <a:pt x="0" y="23925"/>
                  </a:lnTo>
                  <a:lnTo>
                    <a:pt x="0" y="0"/>
                  </a:lnTo>
                  <a:close/>
                </a:path>
                <a:path w="116600" fill="none" h="23925">
                  <a:moveTo>
                    <a:pt x="0" y="23925"/>
                  </a:moveTo>
                  <a:lnTo>
                    <a:pt x="116600" y="23925"/>
                  </a:lnTo>
                </a:path>
              </a:pathLst>
            </a:custGeom>
            <a:noFill/>
            <a:ln w="2200" cap="rnd">
              <a:solidFill>
                <a:srgbClr val="FF7575"/>
              </a:solidFill>
              <a:round/>
            </a:ln>
          </p:spPr>
          <p:txBody>
            <a:bodyPr lIns="0" rIns="0" anchor="ctr" rtlCol="0" tIns="0" bIns="11000" wrap="none"/>
            <a:lstStyle/>
            <a:p>
              <a:pPr algn="ctr">
                <a:lnSpc>
                  <a:spcPct val="100000"/>
                </a:lnSpc>
              </a:pPr>
              <a:r>
                <a:rPr sz="110">
                  <a:solidFill>
                    <a:srgbClr val="454545"/>
                  </a:solidFill>
                  <a:latin typeface="Arial"/>
                </a:rPr>
                <a:t>standardization</a:t>
              </a:r>
            </a:p>
          </p:txBody>
        </p:sp>
        <p:sp>
          <p:nvSpPr>
            <p:cNvPr id="301" name="SubTopic"/>
            <p:cNvSpPr/>
            <p:nvPr/>
          </p:nvSpPr>
          <p:spPr>
            <a:xfrm>
              <a:off x="4732327" y="2076130"/>
              <a:ext cx="146300" cy="23925"/>
            </a:xfrm>
            <a:custGeom>
              <a:avLst/>
              <a:gdLst>
                <a:gd fmla="*/ 7838 w 146300" name="rtl"/>
                <a:gd fmla="*/ 3107 h 23925" name="rtt"/>
                <a:gd fmla="*/ 138738 w 146300" name="rtr"/>
                <a:gd fmla="*/ 20708 h 23925" name="rtb"/>
              </a:gdLst>
              <a:ahLst/>
              <a:cxnLst/>
              <a:rect b="rtb" r="rtr" t="rtt" l="rtl"/>
              <a:pathLst>
                <a:path stroke="false" w="146300" h="23925">
                  <a:moveTo>
                    <a:pt x="0" y="0"/>
                  </a:moveTo>
                  <a:lnTo>
                    <a:pt x="146300" y="0"/>
                  </a:lnTo>
                  <a:lnTo>
                    <a:pt x="146300" y="23925"/>
                  </a:lnTo>
                  <a:lnTo>
                    <a:pt x="0" y="23925"/>
                  </a:lnTo>
                  <a:lnTo>
                    <a:pt x="0" y="0"/>
                  </a:lnTo>
                  <a:close/>
                </a:path>
                <a:path w="146300" fill="none" h="23925">
                  <a:moveTo>
                    <a:pt x="0" y="23925"/>
                  </a:moveTo>
                  <a:lnTo>
                    <a:pt x="146300" y="23925"/>
                  </a:lnTo>
                </a:path>
              </a:pathLst>
            </a:custGeom>
            <a:noFill/>
            <a:ln w="2200" cap="rnd">
              <a:solidFill>
                <a:srgbClr val="FF7575"/>
              </a:solidFill>
              <a:round/>
            </a:ln>
          </p:spPr>
          <p:txBody>
            <a:bodyPr lIns="0" rIns="0" anchor="ctr" rtlCol="0" tIns="0" bIns="11000" wrap="none"/>
            <a:lstStyle/>
            <a:p>
              <a:pPr algn="ctr">
                <a:lnSpc>
                  <a:spcPct val="100000"/>
                </a:lnSpc>
              </a:pPr>
              <a:r>
                <a:rPr sz="110">
                  <a:solidFill>
                    <a:srgbClr val="454545"/>
                  </a:solidFill>
                  <a:latin typeface="Arial"/>
                </a:rPr>
                <a:t>API:StandarScalar()</a:t>
              </a:r>
            </a:p>
          </p:txBody>
        </p:sp>
        <p:sp>
          <p:nvSpPr>
            <p:cNvPr id="303" name="SubTopic"/>
            <p:cNvSpPr/>
            <p:nvPr/>
          </p:nvSpPr>
          <p:spPr>
            <a:xfrm>
              <a:off x="4732327" y="2107205"/>
              <a:ext cx="280500" cy="23925"/>
            </a:xfrm>
            <a:custGeom>
              <a:avLst/>
              <a:gdLst>
                <a:gd fmla="*/ 7838 w 280500" name="rtl"/>
                <a:gd fmla="*/ 3107 h 23925" name="rtt"/>
                <a:gd fmla="*/ 272938 w 280500" name="rtr"/>
                <a:gd fmla="*/ 20708 h 23925" name="rtb"/>
              </a:gdLst>
              <a:ahLst/>
              <a:cxnLst/>
              <a:rect b="rtb" r="rtr" t="rtt" l="rtl"/>
              <a:pathLst>
                <a:path stroke="false" w="280500" h="23925">
                  <a:moveTo>
                    <a:pt x="0" y="0"/>
                  </a:moveTo>
                  <a:lnTo>
                    <a:pt x="280500" y="0"/>
                  </a:lnTo>
                  <a:lnTo>
                    <a:pt x="280500" y="23925"/>
                  </a:lnTo>
                  <a:lnTo>
                    <a:pt x="0" y="23925"/>
                  </a:lnTo>
                  <a:lnTo>
                    <a:pt x="0" y="0"/>
                  </a:lnTo>
                  <a:close/>
                </a:path>
                <a:path w="280500" fill="none" h="23925">
                  <a:moveTo>
                    <a:pt x="0" y="23925"/>
                  </a:moveTo>
                  <a:lnTo>
                    <a:pt x="280500" y="23925"/>
                  </a:lnTo>
                </a:path>
              </a:pathLst>
            </a:custGeom>
            <a:noFill/>
            <a:ln w="2200" cap="rnd">
              <a:solidFill>
                <a:srgbClr val="FF7575"/>
              </a:solidFill>
              <a:round/>
            </a:ln>
          </p:spPr>
          <p:txBody>
            <a:bodyPr lIns="0" rIns="0" anchor="ctr" rtlCol="0" tIns="0" bIns="11000" wrap="none"/>
            <a:lstStyle/>
            <a:p>
              <a:pPr algn="ctr">
                <a:lnSpc>
                  <a:spcPct val="100000"/>
                </a:lnSpc>
              </a:pPr>
              <a:r>
                <a:rPr sz="110">
                  <a:solidFill>
                    <a:srgbClr val="454545"/>
                  </a:solidFill>
                  <a:latin typeface="Arial"/>
                </a:rPr>
                <a:t>Function: Convert data to mean=0, std=1</a:t>
              </a:r>
            </a:p>
          </p:txBody>
        </p:sp>
        <p:sp>
          <p:nvSpPr>
            <p:cNvPr id="305" name="SubTopic"/>
            <p:cNvSpPr/>
            <p:nvPr/>
          </p:nvSpPr>
          <p:spPr>
            <a:xfrm>
              <a:off x="4303723" y="2138280"/>
              <a:ext cx="199100" cy="23925"/>
            </a:xfrm>
            <a:custGeom>
              <a:avLst/>
              <a:gdLst>
                <a:gd fmla="*/ 7838 w 199100" name="rtl"/>
                <a:gd fmla="*/ 3107 h 23925" name="rtt"/>
                <a:gd fmla="*/ 191538 w 199100" name="rtr"/>
                <a:gd fmla="*/ 20708 h 23925" name="rtb"/>
              </a:gdLst>
              <a:ahLst/>
              <a:cxnLst/>
              <a:rect b="rtb" r="rtr" t="rtt" l="rtl"/>
              <a:pathLst>
                <a:path stroke="false" w="199100" h="23925">
                  <a:moveTo>
                    <a:pt x="0" y="0"/>
                  </a:moveTo>
                  <a:lnTo>
                    <a:pt x="199100" y="0"/>
                  </a:lnTo>
                  <a:lnTo>
                    <a:pt x="199100" y="23925"/>
                  </a:lnTo>
                  <a:lnTo>
                    <a:pt x="0" y="23925"/>
                  </a:lnTo>
                  <a:lnTo>
                    <a:pt x="0" y="0"/>
                  </a:lnTo>
                  <a:close/>
                </a:path>
                <a:path w="199100" fill="none" h="23925">
                  <a:moveTo>
                    <a:pt x="0" y="23925"/>
                  </a:moveTo>
                  <a:lnTo>
                    <a:pt x="199100" y="23925"/>
                  </a:lnTo>
                </a:path>
              </a:pathLst>
            </a:custGeom>
            <a:noFill/>
            <a:ln w="2200" cap="rnd">
              <a:solidFill>
                <a:srgbClr val="FF7575"/>
              </a:solidFill>
              <a:round/>
            </a:ln>
          </p:spPr>
          <p:txBody>
            <a:bodyPr lIns="0" rIns="0" anchor="ctr" rtlCol="0" tIns="0" bIns="11000" wrap="none"/>
            <a:lstStyle/>
            <a:p>
              <a:pPr algn="ctr">
                <a:lnSpc>
                  <a:spcPct val="100000"/>
                </a:lnSpc>
              </a:pPr>
              <a:r>
                <a:rPr sz="110">
                  <a:solidFill>
                    <a:srgbClr val="454545"/>
                  </a:solidFill>
                  <a:latin typeface="Arial"/>
                </a:rPr>
                <a:t>Iris flower species prediction</a:t>
              </a:r>
            </a:p>
          </p:txBody>
        </p:sp>
        <p:sp>
          <p:nvSpPr>
            <p:cNvPr id="307" name="SubTopic"/>
            <p:cNvSpPr/>
            <p:nvPr/>
          </p:nvSpPr>
          <p:spPr>
            <a:xfrm>
              <a:off x="4208221" y="2284305"/>
              <a:ext cx="64900" cy="23925"/>
            </a:xfrm>
            <a:custGeom>
              <a:avLst/>
              <a:gdLst>
                <a:gd fmla="*/ 7838 w 64900" name="rtl"/>
                <a:gd fmla="*/ 3107 h 23925" name="rtt"/>
                <a:gd fmla="*/ 57338 w 64900" name="rtr"/>
                <a:gd fmla="*/ 20708 h 23925" name="rtb"/>
              </a:gdLst>
              <a:ahLst/>
              <a:cxnLst/>
              <a:rect b="rtb" r="rtr" t="rtt" l="rtl"/>
              <a:pathLst>
                <a:path stroke="false" w="64900" h="23925">
                  <a:moveTo>
                    <a:pt x="0" y="0"/>
                  </a:moveTo>
                  <a:lnTo>
                    <a:pt x="64900" y="0"/>
                  </a:lnTo>
                  <a:lnTo>
                    <a:pt x="64900" y="23925"/>
                  </a:lnTo>
                  <a:lnTo>
                    <a:pt x="0" y="23925"/>
                  </a:lnTo>
                  <a:lnTo>
                    <a:pt x="0" y="0"/>
                  </a:lnTo>
                  <a:close/>
                </a:path>
                <a:path w="64900" fill="none" h="23925">
                  <a:moveTo>
                    <a:pt x="0" y="23925"/>
                  </a:moveTo>
                  <a:lnTo>
                    <a:pt x="64900" y="23925"/>
                  </a:lnTo>
                </a:path>
              </a:pathLst>
            </a:custGeom>
            <a:noFill/>
            <a:ln w="2200" cap="rnd">
              <a:solidFill>
                <a:srgbClr val="FF7575"/>
              </a:solidFill>
              <a:round/>
            </a:ln>
          </p:spPr>
          <p:txBody>
            <a:bodyPr lIns="0" rIns="0" anchor="ctr" rtlCol="0" tIns="0" bIns="11000" wrap="none"/>
            <a:lstStyle/>
            <a:p>
              <a:pPr algn="ctr">
                <a:lnSpc>
                  <a:spcPct val="100000"/>
                </a:lnSpc>
              </a:pPr>
              <a:r>
                <a:rPr sz="110">
                  <a:solidFill>
                    <a:srgbClr val="454545"/>
                  </a:solidFill>
                  <a:latin typeface="Arial"/>
                </a:rPr>
                <a:t>Case 2</a:t>
              </a:r>
            </a:p>
          </p:txBody>
        </p:sp>
        <p:sp>
          <p:nvSpPr>
            <p:cNvPr id="309" name="SubTopic"/>
            <p:cNvSpPr/>
            <p:nvPr/>
          </p:nvSpPr>
          <p:spPr>
            <a:xfrm>
              <a:off x="4303723" y="2253230"/>
              <a:ext cx="222200" cy="23925"/>
            </a:xfrm>
            <a:custGeom>
              <a:avLst/>
              <a:gdLst>
                <a:gd fmla="*/ 7838 w 222200" name="rtl"/>
                <a:gd fmla="*/ 3107 h 23925" name="rtt"/>
                <a:gd fmla="*/ 214638 w 222200" name="rtr"/>
                <a:gd fmla="*/ 20708 h 23925" name="rtb"/>
              </a:gdLst>
              <a:ahLst/>
              <a:cxnLst/>
              <a:rect b="rtb" r="rtr" t="rtt" l="rtl"/>
              <a:pathLst>
                <a:path stroke="false" w="222200" h="23925">
                  <a:moveTo>
                    <a:pt x="0" y="0"/>
                  </a:moveTo>
                  <a:lnTo>
                    <a:pt x="222200" y="0"/>
                  </a:lnTo>
                  <a:lnTo>
                    <a:pt x="222200" y="23925"/>
                  </a:lnTo>
                  <a:lnTo>
                    <a:pt x="0" y="23925"/>
                  </a:lnTo>
                  <a:lnTo>
                    <a:pt x="0" y="0"/>
                  </a:lnTo>
                  <a:close/>
                </a:path>
                <a:path w="222200" fill="none" h="23925">
                  <a:moveTo>
                    <a:pt x="0" y="23925"/>
                  </a:moveTo>
                  <a:lnTo>
                    <a:pt x="222200" y="23925"/>
                  </a:lnTo>
                </a:path>
              </a:pathLst>
            </a:custGeom>
            <a:noFill/>
            <a:ln w="2200" cap="rnd">
              <a:solidFill>
                <a:srgbClr val="FF7575"/>
              </a:solidFill>
              <a:round/>
            </a:ln>
          </p:spPr>
          <p:txBody>
            <a:bodyPr lIns="0" rIns="0" anchor="ctr" rtlCol="0" tIns="0" bIns="11000" wrap="none"/>
            <a:lstStyle/>
            <a:p>
              <a:pPr algn="ctr">
                <a:lnSpc>
                  <a:spcPct val="100000"/>
                </a:lnSpc>
              </a:pPr>
              <a:r>
                <a:rPr sz="110">
                  <a:solidFill>
                    <a:srgbClr val="454545"/>
                  </a:solidFill>
                  <a:latin typeface="Arial"/>
                </a:rPr>
                <a:t>Cross-validation and grid search</a:t>
              </a:r>
            </a:p>
          </p:txBody>
        </p:sp>
        <p:sp>
          <p:nvSpPr>
            <p:cNvPr id="311" name="SubTopic"/>
            <p:cNvSpPr/>
            <p:nvPr/>
          </p:nvSpPr>
          <p:spPr>
            <a:xfrm>
              <a:off x="4556525" y="2222155"/>
              <a:ext cx="119900" cy="23925"/>
            </a:xfrm>
            <a:custGeom>
              <a:avLst/>
              <a:gdLst>
                <a:gd fmla="*/ 7838 w 119900" name="rtl"/>
                <a:gd fmla="*/ 3107 h 23925" name="rtt"/>
                <a:gd fmla="*/ 112338 w 119900" name="rtr"/>
                <a:gd fmla="*/ 20708 h 23925" name="rtb"/>
              </a:gdLst>
              <a:ahLst/>
              <a:cxnLst/>
              <a:rect b="rtb" r="rtr" t="rtt" l="rtl"/>
              <a:pathLst>
                <a:path stroke="false" w="119900" h="23925">
                  <a:moveTo>
                    <a:pt x="0" y="0"/>
                  </a:moveTo>
                  <a:lnTo>
                    <a:pt x="119900" y="0"/>
                  </a:lnTo>
                  <a:lnTo>
                    <a:pt x="119900" y="23925"/>
                  </a:lnTo>
                  <a:lnTo>
                    <a:pt x="0" y="23925"/>
                  </a:lnTo>
                  <a:lnTo>
                    <a:pt x="0" y="0"/>
                  </a:lnTo>
                  <a:close/>
                </a:path>
                <a:path w="119900" fill="none" h="23925">
                  <a:moveTo>
                    <a:pt x="0" y="23925"/>
                  </a:moveTo>
                  <a:lnTo>
                    <a:pt x="119900" y="23925"/>
                  </a:lnTo>
                </a:path>
              </a:pathLst>
            </a:custGeom>
            <a:noFill/>
            <a:ln w="2200" cap="rnd">
              <a:solidFill>
                <a:srgbClr val="FF7575"/>
              </a:solidFill>
              <a:round/>
            </a:ln>
          </p:spPr>
          <p:txBody>
            <a:bodyPr lIns="0" rIns="0" anchor="ctr" rtlCol="0" tIns="0" bIns="11000" wrap="none"/>
            <a:lstStyle/>
            <a:p>
              <a:pPr algn="ctr">
                <a:lnSpc>
                  <a:spcPct val="100000"/>
                </a:lnSpc>
              </a:pPr>
              <a:r>
                <a:rPr sz="110">
                  <a:solidFill>
                    <a:srgbClr val="454545"/>
                  </a:solidFill>
                  <a:latin typeface="Arial"/>
                </a:rPr>
                <a:t>Cross-validation</a:t>
              </a:r>
            </a:p>
          </p:txBody>
        </p:sp>
        <p:sp>
          <p:nvSpPr>
            <p:cNvPr id="313" name="SubTopic"/>
            <p:cNvSpPr/>
            <p:nvPr/>
          </p:nvSpPr>
          <p:spPr>
            <a:xfrm>
              <a:off x="4707027" y="2169355"/>
              <a:ext cx="565400" cy="76725"/>
            </a:xfrm>
            <a:custGeom>
              <a:avLst/>
              <a:gdLst>
                <a:gd fmla="*/ 7838 w 565400" name="rtl"/>
                <a:gd fmla="*/ 3108 h 76725" name="rtt"/>
                <a:gd fmla="*/ 557838 w 565400" name="rtr"/>
                <a:gd fmla="*/ 73508 h 76725" name="rtb"/>
              </a:gdLst>
              <a:ahLst/>
              <a:cxnLst/>
              <a:rect b="rtb" r="rtr" t="rtt" l="rtl"/>
              <a:pathLst>
                <a:path stroke="false" w="565400" h="76725">
                  <a:moveTo>
                    <a:pt x="0" y="0"/>
                  </a:moveTo>
                  <a:lnTo>
                    <a:pt x="565400" y="0"/>
                  </a:lnTo>
                  <a:lnTo>
                    <a:pt x="565400" y="76725"/>
                  </a:lnTo>
                  <a:lnTo>
                    <a:pt x="0" y="76725"/>
                  </a:lnTo>
                  <a:lnTo>
                    <a:pt x="0" y="0"/>
                  </a:lnTo>
                  <a:close/>
                </a:path>
                <a:path w="565400" fill="none" h="76725">
                  <a:moveTo>
                    <a:pt x="0" y="76725"/>
                  </a:moveTo>
                  <a:lnTo>
                    <a:pt x="565400" y="76725"/>
                  </a:lnTo>
                </a:path>
              </a:pathLst>
            </a:custGeom>
            <a:noFill/>
            <a:ln w="2200" cap="rnd">
              <a:solidFill>
                <a:srgbClr val="FF7575"/>
              </a:solidFill>
              <a:round/>
            </a:ln>
          </p:spPr>
          <p:txBody>
            <a:bodyPr lIns="0" rIns="0" anchor="ctr" rtlCol="0" tIns="0" bIns="11000" wrap="square"/>
            <a:lstStyle/>
            <a:p>
              <a:pPr algn="ctr">
                <a:lnSpc>
                  <a:spcPct val="100000"/>
                </a:lnSpc>
              </a:pPr>
              <a:r>
                <a:rPr sz="110">
                  <a:solidFill>
                    <a:srgbClr val="454545"/>
                  </a:solidFill>
                  <a:latin typeface="Arial"/>
                </a:rPr>
                <a:t>Divide the training set evenly into N parts, take a different part as the verification set, and the other part as the training set, train and verify the model performance, and use the average of the N times of model performance as the performance of the model on this training set.</a:t>
              </a:r>
            </a:p>
          </p:txBody>
        </p:sp>
        <p:sp>
          <p:nvSpPr>
            <p:cNvPr id="315" name="SubTopic"/>
            <p:cNvSpPr/>
            <p:nvPr/>
          </p:nvSpPr>
          <p:spPr>
            <a:xfrm>
              <a:off x="4556525" y="2253230"/>
              <a:ext cx="90200" cy="23925"/>
            </a:xfrm>
            <a:custGeom>
              <a:avLst/>
              <a:gdLst>
                <a:gd fmla="*/ 7838 w 90200" name="rtl"/>
                <a:gd fmla="*/ 3107 h 23925" name="rtt"/>
                <a:gd fmla="*/ 82638 w 90200" name="rtr"/>
                <a:gd fmla="*/ 20708 h 23925" name="rtb"/>
              </a:gdLst>
              <a:ahLst/>
              <a:cxnLst/>
              <a:rect b="rtb" r="rtr" t="rtt" l="rtl"/>
              <a:pathLst>
                <a:path stroke="false" w="90200" h="23925">
                  <a:moveTo>
                    <a:pt x="0" y="0"/>
                  </a:moveTo>
                  <a:lnTo>
                    <a:pt x="90200" y="0"/>
                  </a:lnTo>
                  <a:lnTo>
                    <a:pt x="90200" y="23925"/>
                  </a:lnTo>
                  <a:lnTo>
                    <a:pt x="0" y="23925"/>
                  </a:lnTo>
                  <a:lnTo>
                    <a:pt x="0" y="0"/>
                  </a:lnTo>
                  <a:close/>
                </a:path>
                <a:path w="90200" fill="none" h="23925">
                  <a:moveTo>
                    <a:pt x="0" y="23925"/>
                  </a:moveTo>
                  <a:lnTo>
                    <a:pt x="90200" y="23925"/>
                  </a:lnTo>
                </a:path>
              </a:pathLst>
            </a:custGeom>
            <a:noFill/>
            <a:ln w="2200" cap="rnd">
              <a:solidFill>
                <a:srgbClr val="FF7575"/>
              </a:solidFill>
              <a:round/>
            </a:ln>
          </p:spPr>
          <p:txBody>
            <a:bodyPr lIns="0" rIns="0" anchor="ctr" rtlCol="0" tIns="0" bIns="11000" wrap="none"/>
            <a:lstStyle/>
            <a:p>
              <a:pPr algn="ctr">
                <a:lnSpc>
                  <a:spcPct val="100000"/>
                </a:lnSpc>
              </a:pPr>
              <a:r>
                <a:rPr sz="110">
                  <a:solidFill>
                    <a:srgbClr val="454545"/>
                  </a:solidFill>
                  <a:latin typeface="Arial"/>
                </a:rPr>
                <a:t>grid search</a:t>
              </a:r>
            </a:p>
          </p:txBody>
        </p:sp>
        <p:sp>
          <p:nvSpPr>
            <p:cNvPr id="317" name="SubTopic"/>
            <p:cNvSpPr/>
            <p:nvPr/>
          </p:nvSpPr>
          <p:spPr>
            <a:xfrm>
              <a:off x="4677327" y="2253230"/>
              <a:ext cx="330000" cy="23925"/>
            </a:xfrm>
            <a:custGeom>
              <a:avLst/>
              <a:gdLst>
                <a:gd fmla="*/ 7838 w 330000" name="rtl"/>
                <a:gd fmla="*/ 3107 h 23925" name="rtt"/>
                <a:gd fmla="*/ 322438 w 330000" name="rtr"/>
                <a:gd fmla="*/ 20708 h 23925" name="rtb"/>
              </a:gdLst>
              <a:ahLst/>
              <a:cxnLst/>
              <a:rect b="rtb" r="rtr" t="rtt" l="rtl"/>
              <a:pathLst>
                <a:path stroke="false" w="330000" h="23925">
                  <a:moveTo>
                    <a:pt x="0" y="0"/>
                  </a:moveTo>
                  <a:lnTo>
                    <a:pt x="330000" y="0"/>
                  </a:lnTo>
                  <a:lnTo>
                    <a:pt x="330000" y="23925"/>
                  </a:lnTo>
                  <a:lnTo>
                    <a:pt x="0" y="23925"/>
                  </a:lnTo>
                  <a:lnTo>
                    <a:pt x="0" y="0"/>
                  </a:lnTo>
                  <a:close/>
                </a:path>
                <a:path w="330000" fill="none" h="23925">
                  <a:moveTo>
                    <a:pt x="0" y="23925"/>
                  </a:moveTo>
                  <a:lnTo>
                    <a:pt x="330000" y="23925"/>
                  </a:lnTo>
                </a:path>
              </a:pathLst>
            </a:custGeom>
            <a:noFill/>
            <a:ln w="2200" cap="rnd">
              <a:solidFill>
                <a:srgbClr val="FF7575"/>
              </a:solidFill>
              <a:round/>
            </a:ln>
          </p:spPr>
          <p:txBody>
            <a:bodyPr lIns="0" rIns="0" anchor="ctr" rtlCol="0" tIns="0" bIns="11000" wrap="none"/>
            <a:lstStyle/>
            <a:p>
              <a:pPr algn="ctr">
                <a:lnSpc>
                  <a:spcPct val="100000"/>
                </a:lnSpc>
              </a:pPr>
              <a:r>
                <a:rPr sz="110">
                  <a:solidFill>
                    <a:srgbClr val="454545"/>
                  </a:solidFill>
                  <a:latin typeface="Arial"/>
                </a:rPr>
                <a:t>Find the optimal combination of hyperparameters</a:t>
              </a:r>
            </a:p>
          </p:txBody>
        </p:sp>
        <p:sp>
          <p:nvSpPr>
            <p:cNvPr id="319" name="SubTopic"/>
            <p:cNvSpPr/>
            <p:nvPr/>
          </p:nvSpPr>
          <p:spPr>
            <a:xfrm>
              <a:off x="4556525" y="2284305"/>
              <a:ext cx="42900" cy="23925"/>
            </a:xfrm>
            <a:custGeom>
              <a:avLst/>
              <a:gdLst>
                <a:gd fmla="*/ 7838 w 42900" name="rtl"/>
                <a:gd fmla="*/ 3107 h 23925" name="rtt"/>
                <a:gd fmla="*/ 35338 w 42900" name="rtr"/>
                <a:gd fmla="*/ 20708 h 23925" name="rtb"/>
              </a:gdLst>
              <a:ahLst/>
              <a:cxnLst/>
              <a:rect b="rtb" r="rtr" t="rtt" l="rtl"/>
              <a:pathLst>
                <a:path stroke="false" w="42900" h="23925">
                  <a:moveTo>
                    <a:pt x="0" y="0"/>
                  </a:moveTo>
                  <a:lnTo>
                    <a:pt x="42900" y="0"/>
                  </a:lnTo>
                  <a:lnTo>
                    <a:pt x="42900" y="23925"/>
                  </a:lnTo>
                  <a:lnTo>
                    <a:pt x="0" y="23925"/>
                  </a:lnTo>
                  <a:lnTo>
                    <a:pt x="0" y="0"/>
                  </a:lnTo>
                  <a:close/>
                </a:path>
                <a:path w="42900" fill="none" h="23925">
                  <a:moveTo>
                    <a:pt x="0" y="23925"/>
                  </a:moveTo>
                  <a:lnTo>
                    <a:pt x="42900" y="23925"/>
                  </a:lnTo>
                </a:path>
              </a:pathLst>
            </a:custGeom>
            <a:noFill/>
            <a:ln w="2200" cap="rnd">
              <a:solidFill>
                <a:srgbClr val="FF7575"/>
              </a:solidFill>
              <a:round/>
            </a:ln>
          </p:spPr>
          <p:txBody>
            <a:bodyPr lIns="0" rIns="0" anchor="ctr" rtlCol="0" tIns="0" bIns="11000" wrap="none"/>
            <a:lstStyle/>
            <a:p>
              <a:pPr algn="ctr">
                <a:lnSpc>
                  <a:spcPct val="100000"/>
                </a:lnSpc>
              </a:pPr>
              <a:r>
                <a:rPr sz="110">
                  <a:solidFill>
                    <a:srgbClr val="454545"/>
                  </a:solidFill>
                  <a:latin typeface="Arial"/>
                </a:rPr>
                <a:t>API</a:t>
              </a:r>
            </a:p>
          </p:txBody>
        </p:sp>
        <p:sp>
          <p:nvSpPr>
            <p:cNvPr id="321" name="SubTopic"/>
            <p:cNvSpPr/>
            <p:nvPr/>
          </p:nvSpPr>
          <p:spPr>
            <a:xfrm>
              <a:off x="4630027" y="2284305"/>
              <a:ext cx="437800" cy="23925"/>
            </a:xfrm>
            <a:custGeom>
              <a:avLst/>
              <a:gdLst>
                <a:gd fmla="*/ 7838 w 437800" name="rtl"/>
                <a:gd fmla="*/ 3107 h 23925" name="rtt"/>
                <a:gd fmla="*/ 430238 w 437800" name="rtr"/>
                <a:gd fmla="*/ 20708 h 23925" name="rtb"/>
              </a:gdLst>
              <a:ahLst/>
              <a:cxnLst/>
              <a:rect b="rtb" r="rtr" t="rtt" l="rtl"/>
              <a:pathLst>
                <a:path stroke="false" w="437800" h="23925">
                  <a:moveTo>
                    <a:pt x="0" y="0"/>
                  </a:moveTo>
                  <a:lnTo>
                    <a:pt x="437800" y="0"/>
                  </a:lnTo>
                  <a:lnTo>
                    <a:pt x="437800" y="23925"/>
                  </a:lnTo>
                  <a:lnTo>
                    <a:pt x="0" y="23925"/>
                  </a:lnTo>
                  <a:lnTo>
                    <a:pt x="0" y="0"/>
                  </a:lnTo>
                  <a:close/>
                </a:path>
                <a:path w="437800" fill="none" h="23925">
                  <a:moveTo>
                    <a:pt x="0" y="23925"/>
                  </a:moveTo>
                  <a:lnTo>
                    <a:pt x="437800" y="23925"/>
                  </a:lnTo>
                </a:path>
              </a:pathLst>
            </a:custGeom>
            <a:noFill/>
            <a:ln w="2200" cap="rnd">
              <a:solidFill>
                <a:srgbClr val="FF7575"/>
              </a:solidFill>
              <a:round/>
            </a:ln>
          </p:spPr>
          <p:txBody>
            <a:bodyPr lIns="0" rIns="0" anchor="ctr" rtlCol="0" tIns="0" bIns="11000" wrap="none"/>
            <a:lstStyle/>
            <a:p>
              <a:pPr algn="ctr">
                <a:lnSpc>
                  <a:spcPct val="100000"/>
                </a:lnSpc>
              </a:pPr>
              <a:r>
                <a:rPr sz="110">
                  <a:solidFill>
                    <a:srgbClr val="454545"/>
                  </a:solidFill>
                  <a:latin typeface="Arial"/>
                </a:rPr>
                <a:t>sklearn.model_selection.GridSearchCV(estimator, param_grid, cv)</a:t>
              </a:r>
            </a:p>
          </p:txBody>
        </p:sp>
        <p:sp>
          <p:nvSpPr>
            <p:cNvPr id="323" name="SubTopic"/>
            <p:cNvSpPr/>
            <p:nvPr/>
          </p:nvSpPr>
          <p:spPr>
            <a:xfrm>
              <a:off x="4303723" y="2315380"/>
              <a:ext cx="244200" cy="23925"/>
            </a:xfrm>
            <a:custGeom>
              <a:avLst/>
              <a:gdLst>
                <a:gd fmla="*/ 7838 w 244200" name="rtl"/>
                <a:gd fmla="*/ 3107 h 23925" name="rtt"/>
                <a:gd fmla="*/ 236638 w 244200" name="rtr"/>
                <a:gd fmla="*/ 20708 h 23925" name="rtb"/>
              </a:gdLst>
              <a:ahLst/>
              <a:cxnLst/>
              <a:rect b="rtb" r="rtr" t="rtt" l="rtl"/>
              <a:pathLst>
                <a:path stroke="false" w="244200" h="23925">
                  <a:moveTo>
                    <a:pt x="0" y="0"/>
                  </a:moveTo>
                  <a:lnTo>
                    <a:pt x="244200" y="0"/>
                  </a:lnTo>
                  <a:lnTo>
                    <a:pt x="244200" y="23925"/>
                  </a:lnTo>
                  <a:lnTo>
                    <a:pt x="0" y="23925"/>
                  </a:lnTo>
                  <a:lnTo>
                    <a:pt x="0" y="0"/>
                  </a:lnTo>
                  <a:close/>
                </a:path>
                <a:path w="244200" fill="none" h="23925">
                  <a:moveTo>
                    <a:pt x="0" y="23925"/>
                  </a:moveTo>
                  <a:lnTo>
                    <a:pt x="244200" y="23925"/>
                  </a:lnTo>
                </a:path>
              </a:pathLst>
            </a:custGeom>
            <a:noFill/>
            <a:ln w="2200" cap="rnd">
              <a:solidFill>
                <a:srgbClr val="FF7575"/>
              </a:solidFill>
              <a:round/>
            </a:ln>
          </p:spPr>
          <p:txBody>
            <a:bodyPr lIns="0" rIns="0" anchor="ctr" rtlCol="0" tIns="0" bIns="11000" wrap="none"/>
            <a:lstStyle/>
            <a:p>
              <a:pPr algn="ctr">
                <a:lnSpc>
                  <a:spcPct val="100000"/>
                </a:lnSpc>
              </a:pPr>
              <a:r>
                <a:rPr sz="110">
                  <a:solidFill>
                    <a:srgbClr val="454545"/>
                  </a:solidFill>
                  <a:latin typeface="Arial"/>
                </a:rPr>
                <a:t>Predict Facebook check-in location</a:t>
              </a:r>
            </a:p>
          </p:txBody>
        </p:sp>
        <p:sp>
          <p:nvSpPr>
            <p:cNvPr id="327" name="SubTopic"/>
            <p:cNvSpPr/>
            <p:nvPr/>
          </p:nvSpPr>
          <p:spPr>
            <a:xfrm>
              <a:off x="4082821" y="2419880"/>
              <a:ext cx="228800" cy="23925"/>
            </a:xfrm>
            <a:custGeom>
              <a:avLst/>
              <a:gdLst>
                <a:gd fmla="*/ 7838 w 228800" name="rtl"/>
                <a:gd fmla="*/ 3107 h 23925" name="rtt"/>
                <a:gd fmla="*/ 221238 w 228800" name="rtr"/>
                <a:gd fmla="*/ 20708 h 23925" name="rtb"/>
              </a:gdLst>
              <a:ahLst/>
              <a:cxnLst/>
              <a:rect b="rtb" r="rtr" t="rtt" l="rtl"/>
              <a:pathLst>
                <a:path stroke="false" w="228800" h="23925">
                  <a:moveTo>
                    <a:pt x="0" y="0"/>
                  </a:moveTo>
                  <a:lnTo>
                    <a:pt x="228800" y="0"/>
                  </a:lnTo>
                  <a:lnTo>
                    <a:pt x="228800" y="23925"/>
                  </a:lnTo>
                  <a:lnTo>
                    <a:pt x="0" y="23925"/>
                  </a:lnTo>
                  <a:lnTo>
                    <a:pt x="0" y="0"/>
                  </a:lnTo>
                  <a:close/>
                </a:path>
                <a:path w="228800" fill="none" h="23925">
                  <a:moveTo>
                    <a:pt x="0" y="23925"/>
                  </a:moveTo>
                  <a:lnTo>
                    <a:pt x="228800" y="23925"/>
                  </a:lnTo>
                </a:path>
              </a:pathLst>
            </a:custGeom>
            <a:noFill/>
            <a:ln w="2200" cap="rnd">
              <a:solidFill>
                <a:srgbClr val="5FB7F1"/>
              </a:solidFill>
              <a:round/>
            </a:ln>
          </p:spPr>
          <p:txBody>
            <a:bodyPr lIns="0" rIns="0" anchor="ctr" rtlCol="0" tIns="0" bIns="11000" wrap="none"/>
            <a:lstStyle/>
            <a:p>
              <a:pPr algn="ctr">
                <a:lnSpc>
                  <a:spcPct val="100000"/>
                </a:lnSpc>
              </a:pPr>
              <a:r>
                <a:rPr sz="110">
                  <a:solidFill>
                    <a:srgbClr val="454545"/>
                  </a:solidFill>
                  <a:latin typeface="Arial"/>
                </a:rPr>
                <a:t>Introduction to Linear Regression</a:t>
              </a:r>
            </a:p>
          </p:txBody>
        </p:sp>
        <p:grpSp>
          <p:nvGrpSpPr>
            <p:cNvPr id="1041" name="Group 1041"/>
            <p:cNvGrpSpPr/>
            <p:nvPr/>
          </p:nvGrpSpPr>
          <p:grpSpPr>
            <a:xfrm>
              <a:off x="4342223" y="2375605"/>
              <a:ext cx="446600" cy="28325"/>
              <a:chOff x="4342223" y="2375605"/>
              <a:chExt cx="446600" cy="28325"/>
            </a:xfrm>
          </p:grpSpPr>
          <p:sp>
            <p:nvSpPr>
              <p:cNvPr id="329" name="SubTopic"/>
              <p:cNvSpPr/>
              <p:nvPr/>
            </p:nvSpPr>
            <p:spPr>
              <a:xfrm>
                <a:off x="4342223" y="2375605"/>
                <a:ext cx="446600" cy="28325"/>
              </a:xfrm>
              <a:custGeom>
                <a:avLst/>
                <a:gdLst/>
                <a:ahLst/>
                <a:cxnLst/>
                <a:pathLst>
                  <a:path stroke="false" w="446600" h="28325">
                    <a:moveTo>
                      <a:pt x="0" y="0"/>
                    </a:moveTo>
                    <a:lnTo>
                      <a:pt x="446600" y="0"/>
                    </a:lnTo>
                    <a:lnTo>
                      <a:pt x="446600" y="28325"/>
                    </a:lnTo>
                    <a:lnTo>
                      <a:pt x="0" y="28325"/>
                    </a:lnTo>
                    <a:lnTo>
                      <a:pt x="0" y="0"/>
                    </a:lnTo>
                    <a:close/>
                  </a:path>
                  <a:path w="446600" fill="none" h="28325">
                    <a:moveTo>
                      <a:pt x="0" y="28325"/>
                    </a:moveTo>
                    <a:lnTo>
                      <a:pt x="446600" y="28325"/>
                    </a:lnTo>
                  </a:path>
                </a:pathLst>
              </a:custGeom>
              <a:noFill/>
              <a:ln w="2200" cap="rnd">
                <a:solidFill>
                  <a:srgbClr val="5FB7F1"/>
                </a:solidFill>
                <a:round/>
              </a:ln>
            </p:spPr>
          </p:sp>
          <p:pic>
            <p:nvPicPr>
              <p:cNvPr id="331" name="Mark"/>
              <p:cNvPicPr>
                <a:picLocks noChangeAspect="1"/>
              </p:cNvPicPr>
              <p:nvPr/>
            </p:nvPicPr>
            <p:blipFill>
              <a:blip r:embed="rId7"/>
              <a:stretch>
                <a:fillRect/>
              </a:stretch>
            </p:blipFill>
            <p:spPr>
              <a:xfrm>
                <a:off x="4350061" y="2377943"/>
                <a:ext cx="22000" cy="22000"/>
              </a:xfrm>
              <a:prstGeom prst="rect">
                <a:avLst/>
              </a:prstGeom>
            </p:spPr>
          </p:pic>
          <p:sp>
            <p:nvSpPr>
              <p:cNvPr id="1042" name="Text 1042"/>
              <p:cNvSpPr txBox="1"/>
              <p:nvPr/>
            </p:nvSpPr>
            <p:spPr>
              <a:xfrm>
                <a:off x="4374261" y="2380913"/>
                <a:ext cx="407000" cy="17600"/>
              </a:xfrm>
              <a:prstGeom prst="rect">
                <a:avLst/>
              </a:prstGeom>
              <a:noFill/>
            </p:spPr>
            <p:txBody>
              <a:bodyPr lIns="0" rIns="0" anchor="ctr" rtlCol="0" tIns="0" bIns="11000" wrap="none"/>
              <a:lstStyle/>
              <a:p>
                <a:pPr algn="ctr">
                  <a:lnSpc>
                    <a:spcPct val="100000"/>
                  </a:lnSpc>
                </a:pPr>
                <a:r>
                  <a:rPr sz="110">
                    <a:solidFill>
                      <a:srgbClr val="454545"/>
                    </a:solidFill>
                    <a:latin typeface="Arial"/>
                  </a:rPr>
                  <a:t>Mathematical formula (mathematical model) of linear regression</a:t>
                </a:r>
              </a:p>
            </p:txBody>
          </p:sp>
        </p:grpSp>
        <p:sp>
          <p:nvSpPr>
            <p:cNvPr id="332" name="SubTopic"/>
            <p:cNvSpPr/>
            <p:nvPr/>
          </p:nvSpPr>
          <p:spPr>
            <a:xfrm>
              <a:off x="4819425" y="2380005"/>
              <a:ext cx="260700" cy="23925"/>
            </a:xfrm>
            <a:custGeom>
              <a:avLst/>
              <a:gdLst>
                <a:gd fmla="*/ 7838 w 260700" name="rtl"/>
                <a:gd fmla="*/ 3107 h 23925" name="rtt"/>
                <a:gd fmla="*/ 253138 w 260700" name="rtr"/>
                <a:gd fmla="*/ 20708 h 23925" name="rtb"/>
              </a:gdLst>
              <a:ahLst/>
              <a:cxnLst/>
              <a:rect b="rtb" r="rtr" t="rtt" l="rtl"/>
              <a:pathLst>
                <a:path stroke="false" w="260700" h="23925">
                  <a:moveTo>
                    <a:pt x="0" y="0"/>
                  </a:moveTo>
                  <a:lnTo>
                    <a:pt x="260700" y="0"/>
                  </a:lnTo>
                  <a:lnTo>
                    <a:pt x="260700" y="23925"/>
                  </a:lnTo>
                  <a:lnTo>
                    <a:pt x="0" y="23925"/>
                  </a:lnTo>
                  <a:lnTo>
                    <a:pt x="0" y="0"/>
                  </a:lnTo>
                  <a:close/>
                </a:path>
                <a:path w="260700" fill="none" h="23925">
                  <a:moveTo>
                    <a:pt x="0" y="23925"/>
                  </a:moveTo>
                  <a:lnTo>
                    <a:pt x="260700" y="23925"/>
                  </a:lnTo>
                </a:path>
              </a:pathLst>
            </a:custGeom>
            <a:noFill/>
            <a:ln w="2200" cap="rnd">
              <a:solidFill>
                <a:srgbClr val="5FB7F1"/>
              </a:solidFill>
              <a:round/>
            </a:ln>
          </p:spPr>
          <p:txBody>
            <a:bodyPr lIns="0" rIns="0" anchor="ctr" rtlCol="0" tIns="0" bIns="11000" wrap="none"/>
            <a:lstStyle/>
            <a:p>
              <a:pPr algn="ctr">
                <a:lnSpc>
                  <a:spcPct val="100000"/>
                </a:lnSpc>
              </a:pPr>
              <a:r>
                <a:rPr sz="110">
                  <a:solidFill>
                    <a:srgbClr val="454545"/>
                  </a:solidFill>
                  <a:latin typeface="Arial"/>
                </a:rPr>
                <a:t>h(w) = w1*x1 w2*x2 w3*x3 ... wn*xn b</a:t>
              </a:r>
            </a:p>
          </p:txBody>
        </p:sp>
        <p:sp>
          <p:nvSpPr>
            <p:cNvPr id="334" name="SubTopic"/>
            <p:cNvSpPr/>
            <p:nvPr/>
          </p:nvSpPr>
          <p:spPr>
            <a:xfrm>
              <a:off x="4342223" y="2428680"/>
              <a:ext cx="187000" cy="23925"/>
            </a:xfrm>
            <a:custGeom>
              <a:avLst/>
              <a:gdLst>
                <a:gd fmla="*/ 7838 w 187000" name="rtl"/>
                <a:gd fmla="*/ 3107 h 23925" name="rtt"/>
                <a:gd fmla="*/ 179438 w 187000" name="rtr"/>
                <a:gd fmla="*/ 20708 h 23925" name="rtb"/>
              </a:gdLst>
              <a:ahLst/>
              <a:cxnLst/>
              <a:rect b="rtb" r="rtr" t="rtt" l="rtl"/>
              <a:pathLst>
                <a:path stroke="false" w="187000" h="23925">
                  <a:moveTo>
                    <a:pt x="0" y="0"/>
                  </a:moveTo>
                  <a:lnTo>
                    <a:pt x="187000" y="0"/>
                  </a:lnTo>
                  <a:lnTo>
                    <a:pt x="187000" y="23925"/>
                  </a:lnTo>
                  <a:lnTo>
                    <a:pt x="0" y="23925"/>
                  </a:lnTo>
                  <a:lnTo>
                    <a:pt x="0" y="0"/>
                  </a:lnTo>
                  <a:close/>
                </a:path>
                <a:path w="187000" fill="none" h="23925">
                  <a:moveTo>
                    <a:pt x="0" y="23925"/>
                  </a:moveTo>
                  <a:lnTo>
                    <a:pt x="187000" y="23925"/>
                  </a:lnTo>
                </a:path>
              </a:pathLst>
            </a:custGeom>
            <a:noFill/>
            <a:ln w="2200" cap="rnd">
              <a:solidFill>
                <a:srgbClr val="5FB7F1"/>
              </a:solidFill>
              <a:round/>
            </a:ln>
          </p:spPr>
          <p:txBody>
            <a:bodyPr lIns="0" rIns="0" anchor="ctr" rtlCol="0" tIns="0" bIns="11000" wrap="none"/>
            <a:lstStyle/>
            <a:p>
              <a:pPr algn="ctr">
                <a:lnSpc>
                  <a:spcPct val="100000"/>
                </a:lnSpc>
              </a:pPr>
              <a:r>
                <a:rPr sz="110">
                  <a:solidFill>
                    <a:srgbClr val="454545"/>
                  </a:solidFill>
                  <a:latin typeface="Arial"/>
                </a:rPr>
                <a:t>The concept of hyperplane</a:t>
              </a:r>
            </a:p>
          </p:txBody>
        </p:sp>
        <p:sp>
          <p:nvSpPr>
            <p:cNvPr id="336" name="SubTopic"/>
            <p:cNvSpPr/>
            <p:nvPr/>
          </p:nvSpPr>
          <p:spPr>
            <a:xfrm>
              <a:off x="4559825" y="2411080"/>
              <a:ext cx="565400" cy="41525"/>
            </a:xfrm>
            <a:custGeom>
              <a:avLst/>
              <a:gdLst>
                <a:gd fmla="*/ 7838 w 565400" name="rtl"/>
                <a:gd fmla="*/ 3107 h 41525" name="rtt"/>
                <a:gd fmla="*/ 557838 w 565400" name="rtr"/>
                <a:gd fmla="*/ 38308 h 41525" name="rtb"/>
              </a:gdLst>
              <a:ahLst/>
              <a:cxnLst/>
              <a:rect b="rtb" r="rtr" t="rtt" l="rtl"/>
              <a:pathLst>
                <a:path stroke="false" w="565400" h="41525">
                  <a:moveTo>
                    <a:pt x="0" y="0"/>
                  </a:moveTo>
                  <a:lnTo>
                    <a:pt x="565400" y="0"/>
                  </a:lnTo>
                  <a:lnTo>
                    <a:pt x="565400" y="41525"/>
                  </a:lnTo>
                  <a:lnTo>
                    <a:pt x="0" y="41525"/>
                  </a:lnTo>
                  <a:lnTo>
                    <a:pt x="0" y="0"/>
                  </a:lnTo>
                  <a:close/>
                </a:path>
                <a:path w="565400" fill="none" h="41525">
                  <a:moveTo>
                    <a:pt x="0" y="41525"/>
                  </a:moveTo>
                  <a:lnTo>
                    <a:pt x="565400" y="41525"/>
                  </a:lnTo>
                </a:path>
              </a:pathLst>
            </a:custGeom>
            <a:noFill/>
            <a:ln w="2200" cap="rnd">
              <a:solidFill>
                <a:srgbClr val="5FB7F1"/>
              </a:solidFill>
              <a:round/>
            </a:ln>
          </p:spPr>
          <p:txBody>
            <a:bodyPr lIns="0" rIns="0" anchor="ctr" rtlCol="0" tIns="0" bIns="11000" wrap="square"/>
            <a:lstStyle/>
            <a:p>
              <a:pPr algn="ctr">
                <a:lnSpc>
                  <a:spcPct val="100000"/>
                </a:lnSpc>
              </a:pPr>
              <a:r>
                <a:rPr sz="110">
                  <a:solidFill>
                    <a:srgbClr val="454545"/>
                  </a:solidFill>
                  <a:latin typeface="Arial"/>
                </a:rPr>
                <a:t>The n-1 dimensional linear relationship in n-dimensional space is called a hyperplane in n-dimensional space.</a:t>
              </a:r>
            </a:p>
          </p:txBody>
        </p:sp>
        <p:sp>
          <p:nvSpPr>
            <p:cNvPr id="338" name="SubTopic"/>
            <p:cNvSpPr/>
            <p:nvPr/>
          </p:nvSpPr>
          <p:spPr>
            <a:xfrm>
              <a:off x="4342223" y="2459755"/>
              <a:ext cx="42900" cy="23925"/>
            </a:xfrm>
            <a:custGeom>
              <a:avLst/>
              <a:gdLst>
                <a:gd fmla="*/ 7838 w 42900" name="rtl"/>
                <a:gd fmla="*/ 3107 h 23925" name="rtt"/>
                <a:gd fmla="*/ 35338 w 42900" name="rtr"/>
                <a:gd fmla="*/ 20708 h 23925" name="rtb"/>
              </a:gdLst>
              <a:ahLst/>
              <a:cxnLst/>
              <a:rect b="rtb" r="rtr" t="rtt" l="rtl"/>
              <a:pathLst>
                <a:path stroke="false" w="42900" h="23925">
                  <a:moveTo>
                    <a:pt x="0" y="0"/>
                  </a:moveTo>
                  <a:lnTo>
                    <a:pt x="42900" y="0"/>
                  </a:lnTo>
                  <a:lnTo>
                    <a:pt x="42900" y="23925"/>
                  </a:lnTo>
                  <a:lnTo>
                    <a:pt x="0" y="23925"/>
                  </a:lnTo>
                  <a:lnTo>
                    <a:pt x="0" y="0"/>
                  </a:lnTo>
                  <a:close/>
                </a:path>
                <a:path w="42900" fill="none" h="23925">
                  <a:moveTo>
                    <a:pt x="0" y="23925"/>
                  </a:moveTo>
                  <a:lnTo>
                    <a:pt x="42900" y="23925"/>
                  </a:lnTo>
                </a:path>
              </a:pathLst>
            </a:custGeom>
            <a:noFill/>
            <a:ln w="2200" cap="rnd">
              <a:solidFill>
                <a:srgbClr val="5FB7F1"/>
              </a:solidFill>
              <a:round/>
            </a:ln>
          </p:spPr>
          <p:txBody>
            <a:bodyPr lIns="0" rIns="0" anchor="ctr" rtlCol="0" tIns="0" bIns="11000" wrap="none"/>
            <a:lstStyle/>
            <a:p>
              <a:pPr algn="ctr">
                <a:lnSpc>
                  <a:spcPct val="100000"/>
                </a:lnSpc>
              </a:pPr>
              <a:r>
                <a:rPr sz="110">
                  <a:solidFill>
                    <a:srgbClr val="454545"/>
                  </a:solidFill>
                  <a:latin typeface="Arial"/>
                </a:rPr>
                <a:t>API</a:t>
              </a:r>
            </a:p>
          </p:txBody>
        </p:sp>
        <p:sp>
          <p:nvSpPr>
            <p:cNvPr id="340" name="SubTopic"/>
            <p:cNvSpPr/>
            <p:nvPr/>
          </p:nvSpPr>
          <p:spPr>
            <a:xfrm>
              <a:off x="4415725" y="2459755"/>
              <a:ext cx="273900" cy="23925"/>
            </a:xfrm>
            <a:custGeom>
              <a:avLst/>
              <a:gdLst>
                <a:gd fmla="*/ 7838 w 273900" name="rtl"/>
                <a:gd fmla="*/ 3107 h 23925" name="rtt"/>
                <a:gd fmla="*/ 266338 w 273900" name="rtr"/>
                <a:gd fmla="*/ 20708 h 23925" name="rtb"/>
              </a:gdLst>
              <a:ahLst/>
              <a:cxnLst/>
              <a:rect b="rtb" r="rtr" t="rtt" l="rtl"/>
              <a:pathLst>
                <a:path stroke="false" w="273900" h="23925">
                  <a:moveTo>
                    <a:pt x="0" y="0"/>
                  </a:moveTo>
                  <a:lnTo>
                    <a:pt x="273900" y="0"/>
                  </a:lnTo>
                  <a:lnTo>
                    <a:pt x="273900" y="23925"/>
                  </a:lnTo>
                  <a:lnTo>
                    <a:pt x="0" y="23925"/>
                  </a:lnTo>
                  <a:lnTo>
                    <a:pt x="0" y="0"/>
                  </a:lnTo>
                  <a:close/>
                </a:path>
                <a:path w="273900" fill="none" h="23925">
                  <a:moveTo>
                    <a:pt x="0" y="23925"/>
                  </a:moveTo>
                  <a:lnTo>
                    <a:pt x="273900" y="23925"/>
                  </a:lnTo>
                </a:path>
              </a:pathLst>
            </a:custGeom>
            <a:noFill/>
            <a:ln w="2200" cap="rnd">
              <a:solidFill>
                <a:srgbClr val="5FB7F1"/>
              </a:solidFill>
              <a:round/>
            </a:ln>
          </p:spPr>
          <p:txBody>
            <a:bodyPr lIns="0" rIns="0" anchor="ctr" rtlCol="0" tIns="0" bIns="11000" wrap="none"/>
            <a:lstStyle/>
            <a:p>
              <a:pPr algn="ctr">
                <a:lnSpc>
                  <a:spcPct val="100000"/>
                </a:lnSpc>
              </a:pPr>
              <a:r>
                <a:rPr sz="110">
                  <a:solidFill>
                    <a:srgbClr val="454545"/>
                  </a:solidFill>
                  <a:latin typeface="Arial"/>
                </a:rPr>
                <a:t>sklearn.linear_model.LinearRegression()</a:t>
              </a:r>
            </a:p>
          </p:txBody>
        </p:sp>
        <p:grpSp>
          <p:nvGrpSpPr>
            <p:cNvPr id="1043" name="Group 1043"/>
            <p:cNvGrpSpPr/>
            <p:nvPr/>
          </p:nvGrpSpPr>
          <p:grpSpPr>
            <a:xfrm>
              <a:off x="4082821" y="2639468"/>
              <a:ext cx="341000" cy="28325"/>
              <a:chOff x="4082821" y="2639468"/>
              <a:chExt cx="341000" cy="28325"/>
            </a:xfrm>
          </p:grpSpPr>
          <p:sp>
            <p:nvSpPr>
              <p:cNvPr id="342" name="SubTopic"/>
              <p:cNvSpPr/>
              <p:nvPr/>
            </p:nvSpPr>
            <p:spPr>
              <a:xfrm>
                <a:off x="4082821" y="2639468"/>
                <a:ext cx="341000" cy="28325"/>
              </a:xfrm>
              <a:custGeom>
                <a:avLst/>
                <a:gdLst/>
                <a:ahLst/>
                <a:cxnLst/>
                <a:pathLst>
                  <a:path stroke="false" w="341000" h="28325">
                    <a:moveTo>
                      <a:pt x="0" y="0"/>
                    </a:moveTo>
                    <a:lnTo>
                      <a:pt x="341000" y="0"/>
                    </a:lnTo>
                    <a:lnTo>
                      <a:pt x="341000" y="28325"/>
                    </a:lnTo>
                    <a:lnTo>
                      <a:pt x="0" y="28325"/>
                    </a:lnTo>
                    <a:lnTo>
                      <a:pt x="0" y="0"/>
                    </a:lnTo>
                    <a:close/>
                  </a:path>
                  <a:path w="341000" fill="none" h="28325">
                    <a:moveTo>
                      <a:pt x="0" y="28325"/>
                    </a:moveTo>
                    <a:lnTo>
                      <a:pt x="341000" y="28325"/>
                    </a:lnTo>
                  </a:path>
                </a:pathLst>
              </a:custGeom>
              <a:noFill/>
              <a:ln w="2200" cap="rnd">
                <a:solidFill>
                  <a:srgbClr val="5FB7F1"/>
                </a:solidFill>
                <a:round/>
              </a:ln>
            </p:spPr>
          </p:sp>
          <p:pic>
            <p:nvPicPr>
              <p:cNvPr id="344" name="Mark"/>
              <p:cNvPicPr>
                <a:picLocks noChangeAspect="1"/>
              </p:cNvPicPr>
              <p:nvPr/>
            </p:nvPicPr>
            <p:blipFill>
              <a:blip r:embed="rId8"/>
              <a:stretch>
                <a:fillRect/>
              </a:stretch>
            </p:blipFill>
            <p:spPr>
              <a:xfrm>
                <a:off x="4090659" y="2641805"/>
                <a:ext cx="22000" cy="22000"/>
              </a:xfrm>
              <a:prstGeom prst="rect">
                <a:avLst/>
              </a:prstGeom>
            </p:spPr>
          </p:pic>
          <p:sp>
            <p:nvSpPr>
              <p:cNvPr id="1044" name="Text 1044"/>
              <p:cNvSpPr txBox="1"/>
              <p:nvPr/>
            </p:nvSpPr>
            <p:spPr>
              <a:xfrm>
                <a:off x="4114859" y="2644775"/>
                <a:ext cx="301400" cy="17600"/>
              </a:xfrm>
              <a:prstGeom prst="rect">
                <a:avLst/>
              </a:prstGeom>
              <a:noFill/>
            </p:spPr>
            <p:txBody>
              <a:bodyPr lIns="0" rIns="0" anchor="ctr" rtlCol="0" tIns="0" bIns="11000" wrap="none"/>
              <a:lstStyle/>
              <a:p>
                <a:pPr algn="ctr">
                  <a:lnSpc>
                    <a:spcPct val="100000"/>
                  </a:lnSpc>
                </a:pPr>
                <a:r>
                  <a:rPr sz="110">
                    <a:solidFill>
                      <a:srgbClr val="454545"/>
                    </a:solidFill>
                    <a:latin typeface="Arial"/>
                  </a:rPr>
                  <a:t>Losses and Optimization for Linear Regression</a:t>
                </a:r>
              </a:p>
            </p:txBody>
          </p:sp>
        </p:grpSp>
        <p:sp>
          <p:nvSpPr>
            <p:cNvPr id="345" name="SubTopic"/>
            <p:cNvSpPr/>
            <p:nvPr/>
          </p:nvSpPr>
          <p:spPr>
            <a:xfrm>
              <a:off x="4454423" y="2515168"/>
              <a:ext cx="100100" cy="23925"/>
            </a:xfrm>
            <a:custGeom>
              <a:avLst/>
              <a:gdLst>
                <a:gd fmla="*/ 7838 w 100100" name="rtl"/>
                <a:gd fmla="*/ 3107 h 23925" name="rtt"/>
                <a:gd fmla="*/ 92538 w 100100" name="rtr"/>
                <a:gd fmla="*/ 20708 h 23925" name="rtb"/>
              </a:gdLst>
              <a:ahLst/>
              <a:cxnLst/>
              <a:rect b="rtb" r="rtr" t="rtt" l="rtl"/>
              <a:pathLst>
                <a:path stroke="false" w="100100" h="23925">
                  <a:moveTo>
                    <a:pt x="0" y="0"/>
                  </a:moveTo>
                  <a:lnTo>
                    <a:pt x="100100" y="0"/>
                  </a:lnTo>
                  <a:lnTo>
                    <a:pt x="100100" y="23925"/>
                  </a:lnTo>
                  <a:lnTo>
                    <a:pt x="0" y="23925"/>
                  </a:lnTo>
                  <a:lnTo>
                    <a:pt x="0" y="0"/>
                  </a:lnTo>
                  <a:close/>
                </a:path>
                <a:path w="100100" fill="none" h="23925">
                  <a:moveTo>
                    <a:pt x="0" y="23925"/>
                  </a:moveTo>
                  <a:lnTo>
                    <a:pt x="100100" y="23925"/>
                  </a:lnTo>
                </a:path>
              </a:pathLst>
            </a:custGeom>
            <a:noFill/>
            <a:ln w="2200" cap="rnd">
              <a:solidFill>
                <a:srgbClr val="5FB7F1"/>
              </a:solidFill>
              <a:round/>
            </a:ln>
          </p:spPr>
          <p:txBody>
            <a:bodyPr lIns="0" rIns="0" anchor="ctr" rtlCol="0" tIns="0" bIns="11000" wrap="none"/>
            <a:lstStyle/>
            <a:p>
              <a:pPr algn="ctr">
                <a:lnSpc>
                  <a:spcPct val="100000"/>
                </a:lnSpc>
              </a:pPr>
              <a:r>
                <a:rPr sz="110">
                  <a:solidFill>
                    <a:srgbClr val="454545"/>
                  </a:solidFill>
                  <a:latin typeface="Arial"/>
                </a:rPr>
                <a:t>loss function</a:t>
              </a:r>
            </a:p>
          </p:txBody>
        </p:sp>
        <p:sp>
          <p:nvSpPr>
            <p:cNvPr id="347" name="SubTopic"/>
            <p:cNvSpPr/>
            <p:nvPr/>
          </p:nvSpPr>
          <p:spPr>
            <a:xfrm>
              <a:off x="4585125" y="2490830"/>
              <a:ext cx="399300" cy="23925"/>
            </a:xfrm>
            <a:custGeom>
              <a:avLst/>
              <a:gdLst>
                <a:gd fmla="*/ 7838 w 399300" name="rtl"/>
                <a:gd fmla="*/ 3107 h 23925" name="rtt"/>
                <a:gd fmla="*/ 391738 w 399300" name="rtr"/>
                <a:gd fmla="*/ 20708 h 23925" name="rtb"/>
              </a:gdLst>
              <a:ahLst/>
              <a:cxnLst/>
              <a:rect b="rtb" r="rtr" t="rtt" l="rtl"/>
              <a:pathLst>
                <a:path stroke="false" w="399300" h="23925">
                  <a:moveTo>
                    <a:pt x="0" y="0"/>
                  </a:moveTo>
                  <a:lnTo>
                    <a:pt x="399300" y="0"/>
                  </a:lnTo>
                  <a:lnTo>
                    <a:pt x="399300" y="23925"/>
                  </a:lnTo>
                  <a:lnTo>
                    <a:pt x="0" y="23925"/>
                  </a:lnTo>
                  <a:lnTo>
                    <a:pt x="0" y="0"/>
                  </a:lnTo>
                  <a:close/>
                </a:path>
                <a:path w="399300" fill="none" h="23925">
                  <a:moveTo>
                    <a:pt x="0" y="23925"/>
                  </a:moveTo>
                  <a:lnTo>
                    <a:pt x="399300" y="23925"/>
                  </a:lnTo>
                </a:path>
              </a:pathLst>
            </a:custGeom>
            <a:noFill/>
            <a:ln w="2200" cap="rnd">
              <a:solidFill>
                <a:srgbClr val="5FB7F1"/>
              </a:solidFill>
              <a:round/>
            </a:ln>
          </p:spPr>
          <p:txBody>
            <a:bodyPr lIns="0" rIns="0" anchor="ctr" rtlCol="0" tIns="0" bIns="11000" wrap="none"/>
            <a:lstStyle/>
            <a:p>
              <a:pPr algn="ctr">
                <a:lnSpc>
                  <a:spcPct val="100000"/>
                </a:lnSpc>
              </a:pPr>
              <a:r>
                <a:rPr sz="110">
                  <a:solidFill>
                    <a:srgbClr val="454545"/>
                  </a:solidFill>
                  <a:latin typeface="Arial"/>
                </a:rPr>
                <a:t>1. The loss function is a function of the trainable parameters</a:t>
              </a:r>
            </a:p>
          </p:txBody>
        </p:sp>
        <p:sp>
          <p:nvSpPr>
            <p:cNvPr id="349" name="SubTopic"/>
            <p:cNvSpPr/>
            <p:nvPr/>
          </p:nvSpPr>
          <p:spPr>
            <a:xfrm>
              <a:off x="4585125" y="2521905"/>
              <a:ext cx="565400" cy="41525"/>
            </a:xfrm>
            <a:custGeom>
              <a:avLst/>
              <a:gdLst>
                <a:gd fmla="*/ 7838 w 565400" name="rtl"/>
                <a:gd fmla="*/ 3107 h 41525" name="rtt"/>
                <a:gd fmla="*/ 557838 w 565400" name="rtr"/>
                <a:gd fmla="*/ 38308 h 41525" name="rtb"/>
              </a:gdLst>
              <a:ahLst/>
              <a:cxnLst/>
              <a:rect b="rtb" r="rtr" t="rtt" l="rtl"/>
              <a:pathLst>
                <a:path stroke="false" w="565400" h="41525">
                  <a:moveTo>
                    <a:pt x="0" y="0"/>
                  </a:moveTo>
                  <a:lnTo>
                    <a:pt x="565400" y="0"/>
                  </a:lnTo>
                  <a:lnTo>
                    <a:pt x="565400" y="41525"/>
                  </a:lnTo>
                  <a:lnTo>
                    <a:pt x="0" y="41525"/>
                  </a:lnTo>
                  <a:lnTo>
                    <a:pt x="0" y="0"/>
                  </a:lnTo>
                  <a:close/>
                </a:path>
                <a:path w="565400" fill="none" h="41525">
                  <a:moveTo>
                    <a:pt x="0" y="41525"/>
                  </a:moveTo>
                  <a:lnTo>
                    <a:pt x="565400" y="41525"/>
                  </a:lnTo>
                </a:path>
              </a:pathLst>
            </a:custGeom>
            <a:noFill/>
            <a:ln w="2200" cap="rnd">
              <a:solidFill>
                <a:srgbClr val="5FB7F1"/>
              </a:solidFill>
              <a:round/>
            </a:ln>
          </p:spPr>
          <p:txBody>
            <a:bodyPr lIns="0" rIns="0" anchor="ctr" rtlCol="0" tIns="0" bIns="11000" wrap="square"/>
            <a:lstStyle/>
            <a:p>
              <a:pPr algn="ctr">
                <a:lnSpc>
                  <a:spcPct val="100000"/>
                </a:lnSpc>
              </a:pPr>
              <a:r>
                <a:rPr sz="110">
                  <a:solidFill>
                    <a:srgbClr val="454545"/>
                  </a:solidFill>
                  <a:latin typeface="Arial"/>
                </a:rPr>
                <a:t>2. The smaller the value of the loss function, the closer the model’s predicted value is to the true value.</a:t>
              </a:r>
            </a:p>
          </p:txBody>
        </p:sp>
        <p:sp>
          <p:nvSpPr>
            <p:cNvPr id="351" name="SubTopic"/>
            <p:cNvSpPr/>
            <p:nvPr/>
          </p:nvSpPr>
          <p:spPr>
            <a:xfrm>
              <a:off x="4454423" y="2624962"/>
              <a:ext cx="276100" cy="23925"/>
            </a:xfrm>
            <a:custGeom>
              <a:avLst/>
              <a:gdLst>
                <a:gd fmla="*/ 7838 w 276100" name="rtl"/>
                <a:gd fmla="*/ 3107 h 23925" name="rtt"/>
                <a:gd fmla="*/ 268538 w 276100" name="rtr"/>
                <a:gd fmla="*/ 20708 h 23925" name="rtb"/>
              </a:gdLst>
              <a:ahLst/>
              <a:cxnLst/>
              <a:rect b="rtb" r="rtr" t="rtt" l="rtl"/>
              <a:pathLst>
                <a:path stroke="false" w="276100" h="23925">
                  <a:moveTo>
                    <a:pt x="0" y="0"/>
                  </a:moveTo>
                  <a:lnTo>
                    <a:pt x="276100" y="0"/>
                  </a:lnTo>
                  <a:lnTo>
                    <a:pt x="276100" y="23925"/>
                  </a:lnTo>
                  <a:lnTo>
                    <a:pt x="0" y="23925"/>
                  </a:lnTo>
                  <a:lnTo>
                    <a:pt x="0" y="0"/>
                  </a:lnTo>
                  <a:close/>
                </a:path>
                <a:path w="276100" fill="none" h="23925">
                  <a:moveTo>
                    <a:pt x="0" y="23925"/>
                  </a:moveTo>
                  <a:lnTo>
                    <a:pt x="276100" y="23925"/>
                  </a:lnTo>
                </a:path>
              </a:pathLst>
            </a:custGeom>
            <a:noFill/>
            <a:ln w="2200" cap="rnd">
              <a:solidFill>
                <a:srgbClr val="5FB7F1"/>
              </a:solidFill>
              <a:round/>
            </a:ln>
          </p:spPr>
          <p:txBody>
            <a:bodyPr lIns="0" rIns="0" anchor="ctr" rtlCol="0" tIns="0" bIns="11000" wrap="none"/>
            <a:lstStyle/>
            <a:p>
              <a:pPr algn="ctr">
                <a:lnSpc>
                  <a:spcPct val="100000"/>
                </a:lnSpc>
              </a:pPr>
              <a:r>
                <a:rPr sz="110">
                  <a:solidFill>
                    <a:srgbClr val="454545"/>
                  </a:solidFill>
                  <a:latin typeface="Arial"/>
                </a:rPr>
                <a:t>Optimization method of linear regression</a:t>
              </a:r>
            </a:p>
          </p:txBody>
        </p:sp>
        <p:sp>
          <p:nvSpPr>
            <p:cNvPr id="353" name="SubTopic"/>
            <p:cNvSpPr/>
            <p:nvPr/>
          </p:nvSpPr>
          <p:spPr>
            <a:xfrm>
              <a:off x="4761125" y="2586118"/>
              <a:ext cx="121000" cy="23925"/>
            </a:xfrm>
            <a:custGeom>
              <a:avLst/>
              <a:gdLst>
                <a:gd fmla="*/ 7838 w 121000" name="rtl"/>
                <a:gd fmla="*/ 3107 h 23925" name="rtt"/>
                <a:gd fmla="*/ 113438 w 121000" name="rtr"/>
                <a:gd fmla="*/ 20708 h 23925" name="rtb"/>
              </a:gdLst>
              <a:ahLst/>
              <a:cxnLst/>
              <a:rect b="rtb" r="rtr" t="rtt" l="rtl"/>
              <a:pathLst>
                <a:path stroke="false" w="121000" h="23925">
                  <a:moveTo>
                    <a:pt x="0" y="0"/>
                  </a:moveTo>
                  <a:lnTo>
                    <a:pt x="121000" y="0"/>
                  </a:lnTo>
                  <a:lnTo>
                    <a:pt x="121000" y="23925"/>
                  </a:lnTo>
                  <a:lnTo>
                    <a:pt x="0" y="23925"/>
                  </a:lnTo>
                  <a:lnTo>
                    <a:pt x="0" y="0"/>
                  </a:lnTo>
                  <a:close/>
                </a:path>
                <a:path w="121000" fill="none" h="23925">
                  <a:moveTo>
                    <a:pt x="0" y="23925"/>
                  </a:moveTo>
                  <a:lnTo>
                    <a:pt x="121000" y="23925"/>
                  </a:lnTo>
                </a:path>
              </a:pathLst>
            </a:custGeom>
            <a:noFill/>
            <a:ln w="2200" cap="rnd">
              <a:solidFill>
                <a:srgbClr val="5FB7F1"/>
              </a:solidFill>
              <a:round/>
            </a:ln>
          </p:spPr>
          <p:txBody>
            <a:bodyPr lIns="0" rIns="0" anchor="ctr" rtlCol="0" tIns="0" bIns="11000" wrap="none"/>
            <a:lstStyle/>
            <a:p>
              <a:pPr algn="ctr">
                <a:lnSpc>
                  <a:spcPct val="100000"/>
                </a:lnSpc>
              </a:pPr>
              <a:r>
                <a:rPr sz="110">
                  <a:solidFill>
                    <a:srgbClr val="454545"/>
                  </a:solidFill>
                  <a:latin typeface="Arial"/>
                </a:rPr>
                <a:t>normal equation</a:t>
              </a:r>
            </a:p>
          </p:txBody>
        </p:sp>
        <p:sp>
          <p:nvSpPr>
            <p:cNvPr id="355" name="SubTopic"/>
            <p:cNvSpPr/>
            <p:nvPr/>
          </p:nvSpPr>
          <p:spPr>
            <a:xfrm>
              <a:off x="4912727" y="2570580"/>
              <a:ext cx="256300" cy="23925"/>
            </a:xfrm>
            <a:custGeom>
              <a:avLst/>
              <a:gdLst>
                <a:gd fmla="*/ 7838 w 256300" name="rtl"/>
                <a:gd fmla="*/ 3107 h 23925" name="rtt"/>
                <a:gd fmla="*/ 248738 w 256300" name="rtr"/>
                <a:gd fmla="*/ 20708 h 23925" name="rtb"/>
              </a:gdLst>
              <a:ahLst/>
              <a:cxnLst/>
              <a:rect b="rtb" r="rtr" t="rtt" l="rtl"/>
              <a:pathLst>
                <a:path stroke="false" w="256300" h="23925">
                  <a:moveTo>
                    <a:pt x="0" y="0"/>
                  </a:moveTo>
                  <a:lnTo>
                    <a:pt x="256300" y="0"/>
                  </a:lnTo>
                  <a:lnTo>
                    <a:pt x="256300" y="23925"/>
                  </a:lnTo>
                  <a:lnTo>
                    <a:pt x="0" y="23925"/>
                  </a:lnTo>
                  <a:lnTo>
                    <a:pt x="0" y="0"/>
                  </a:lnTo>
                  <a:close/>
                </a:path>
                <a:path w="256300" fill="none" h="23925">
                  <a:moveTo>
                    <a:pt x="0" y="23925"/>
                  </a:moveTo>
                  <a:lnTo>
                    <a:pt x="256300" y="23925"/>
                  </a:lnTo>
                </a:path>
              </a:pathLst>
            </a:custGeom>
            <a:noFill/>
            <a:ln w="2200" cap="rnd">
              <a:solidFill>
                <a:srgbClr val="5FB7F1"/>
              </a:solidFill>
              <a:round/>
            </a:ln>
          </p:spPr>
          <p:txBody>
            <a:bodyPr lIns="0" rIns="0" anchor="ctr" rtlCol="0" tIns="0" bIns="11000" wrap="none"/>
            <a:lstStyle/>
            <a:p>
              <a:pPr algn="ctr">
                <a:lnSpc>
                  <a:spcPct val="100000"/>
                </a:lnSpc>
              </a:pPr>
              <a:r>
                <a:rPr sz="110">
                  <a:solidFill>
                    <a:srgbClr val="454545"/>
                  </a:solidFill>
                  <a:latin typeface="Arial"/>
                </a:rPr>
                <a:t>Calculate optimal parameters directly</a:t>
              </a:r>
            </a:p>
          </p:txBody>
        </p:sp>
        <p:sp>
          <p:nvSpPr>
            <p:cNvPr id="357" name="SubTopic"/>
            <p:cNvSpPr/>
            <p:nvPr/>
          </p:nvSpPr>
          <p:spPr>
            <a:xfrm>
              <a:off x="4912727" y="2601655"/>
              <a:ext cx="489500" cy="23925"/>
            </a:xfrm>
            <a:custGeom>
              <a:avLst/>
              <a:gdLst>
                <a:gd fmla="*/ 7838 w 489500" name="rtl"/>
                <a:gd fmla="*/ 3107 h 23925" name="rtt"/>
                <a:gd fmla="*/ 481938 w 489500" name="rtr"/>
                <a:gd fmla="*/ 20708 h 23925" name="rtb"/>
              </a:gdLst>
              <a:ahLst/>
              <a:cxnLst/>
              <a:rect b="rtb" r="rtr" t="rtt" l="rtl"/>
              <a:pathLst>
                <a:path stroke="false" w="489500" h="23925">
                  <a:moveTo>
                    <a:pt x="0" y="0"/>
                  </a:moveTo>
                  <a:lnTo>
                    <a:pt x="489500" y="0"/>
                  </a:lnTo>
                  <a:lnTo>
                    <a:pt x="489500" y="23925"/>
                  </a:lnTo>
                  <a:lnTo>
                    <a:pt x="0" y="23925"/>
                  </a:lnTo>
                  <a:lnTo>
                    <a:pt x="0" y="0"/>
                  </a:lnTo>
                  <a:close/>
                </a:path>
                <a:path w="489500" fill="none" h="23925">
                  <a:moveTo>
                    <a:pt x="0" y="23925"/>
                  </a:moveTo>
                  <a:lnTo>
                    <a:pt x="489500" y="23925"/>
                  </a:lnTo>
                </a:path>
              </a:pathLst>
            </a:custGeom>
            <a:noFill/>
            <a:ln w="2200" cap="rnd">
              <a:solidFill>
                <a:srgbClr val="5FB7F1"/>
              </a:solidFill>
              <a:round/>
            </a:ln>
          </p:spPr>
          <p:txBody>
            <a:bodyPr lIns="0" rIns="0" anchor="ctr" rtlCol="0" tIns="0" bIns="11000" wrap="none"/>
            <a:lstStyle/>
            <a:p>
              <a:pPr algn="ctr">
                <a:lnSpc>
                  <a:spcPct val="100000"/>
                </a:lnSpc>
              </a:pPr>
              <a:r>
                <a:rPr sz="110">
                  <a:solidFill>
                    <a:srgbClr val="454545"/>
                  </a:solidFill>
                  <a:latin typeface="Arial"/>
                </a:rPr>
                <a:t>NOTE: Applicable only to linear regression models with least squares loss</a:t>
              </a:r>
            </a:p>
          </p:txBody>
        </p:sp>
        <p:sp>
          <p:nvSpPr>
            <p:cNvPr id="359" name="SubTopic"/>
            <p:cNvSpPr/>
            <p:nvPr/>
          </p:nvSpPr>
          <p:spPr>
            <a:xfrm>
              <a:off x="4761125" y="2663805"/>
              <a:ext cx="177100" cy="23925"/>
            </a:xfrm>
            <a:custGeom>
              <a:avLst/>
              <a:gdLst>
                <a:gd fmla="*/ 7838 w 177100" name="rtl"/>
                <a:gd fmla="*/ 3107 h 23925" name="rtt"/>
                <a:gd fmla="*/ 169538 w 177100" name="rtr"/>
                <a:gd fmla="*/ 20708 h 23925" name="rtb"/>
              </a:gdLst>
              <a:ahLst/>
              <a:cxnLst/>
              <a:rect b="rtb" r="rtr" t="rtt" l="rtl"/>
              <a:pathLst>
                <a:path stroke="false" w="177100" h="23925">
                  <a:moveTo>
                    <a:pt x="0" y="0"/>
                  </a:moveTo>
                  <a:lnTo>
                    <a:pt x="177100" y="0"/>
                  </a:lnTo>
                  <a:lnTo>
                    <a:pt x="177100" y="23925"/>
                  </a:lnTo>
                  <a:lnTo>
                    <a:pt x="0" y="23925"/>
                  </a:lnTo>
                  <a:lnTo>
                    <a:pt x="0" y="0"/>
                  </a:lnTo>
                  <a:close/>
                </a:path>
                <a:path w="177100" fill="none" h="23925">
                  <a:moveTo>
                    <a:pt x="0" y="23925"/>
                  </a:moveTo>
                  <a:lnTo>
                    <a:pt x="177100" y="23925"/>
                  </a:lnTo>
                </a:path>
              </a:pathLst>
            </a:custGeom>
            <a:noFill/>
            <a:ln w="2200" cap="rnd">
              <a:solidFill>
                <a:srgbClr val="5FB7F1"/>
              </a:solidFill>
              <a:round/>
            </a:ln>
          </p:spPr>
          <p:txBody>
            <a:bodyPr lIns="0" rIns="0" anchor="ctr" rtlCol="0" tIns="0" bIns="11000" wrap="none"/>
            <a:lstStyle/>
            <a:p>
              <a:pPr algn="ctr">
                <a:lnSpc>
                  <a:spcPct val="100000"/>
                </a:lnSpc>
              </a:pPr>
              <a:r>
                <a:rPr sz="110">
                  <a:solidFill>
                    <a:srgbClr val="454545"/>
                  </a:solidFill>
                  <a:latin typeface="Arial"/>
                </a:rPr>
                <a:t>gradient descent method</a:t>
              </a:r>
            </a:p>
          </p:txBody>
        </p:sp>
        <p:sp>
          <p:nvSpPr>
            <p:cNvPr id="361" name="SubTopic"/>
            <p:cNvSpPr/>
            <p:nvPr/>
          </p:nvSpPr>
          <p:spPr>
            <a:xfrm>
              <a:off x="4968827" y="2632730"/>
              <a:ext cx="488400" cy="23925"/>
            </a:xfrm>
            <a:custGeom>
              <a:avLst/>
              <a:gdLst>
                <a:gd fmla="*/ 7838 w 488400" name="rtl"/>
                <a:gd fmla="*/ 3107 h 23925" name="rtt"/>
                <a:gd fmla="*/ 480838 w 488400" name="rtr"/>
                <a:gd fmla="*/ 20708 h 23925" name="rtb"/>
              </a:gdLst>
              <a:ahLst/>
              <a:cxnLst/>
              <a:rect b="rtb" r="rtr" t="rtt" l="rtl"/>
              <a:pathLst>
                <a:path stroke="false" w="488400" h="23925">
                  <a:moveTo>
                    <a:pt x="0" y="0"/>
                  </a:moveTo>
                  <a:lnTo>
                    <a:pt x="488400" y="0"/>
                  </a:lnTo>
                  <a:lnTo>
                    <a:pt x="488400" y="23925"/>
                  </a:lnTo>
                  <a:lnTo>
                    <a:pt x="0" y="23925"/>
                  </a:lnTo>
                  <a:lnTo>
                    <a:pt x="0" y="0"/>
                  </a:lnTo>
                  <a:close/>
                </a:path>
                <a:path w="488400" fill="none" h="23925">
                  <a:moveTo>
                    <a:pt x="0" y="23925"/>
                  </a:moveTo>
                  <a:lnTo>
                    <a:pt x="488400" y="23925"/>
                  </a:lnTo>
                </a:path>
              </a:pathLst>
            </a:custGeom>
            <a:noFill/>
            <a:ln w="2200" cap="rnd">
              <a:solidFill>
                <a:srgbClr val="5FB7F1"/>
              </a:solidFill>
              <a:round/>
            </a:ln>
          </p:spPr>
          <p:txBody>
            <a:bodyPr lIns="0" rIns="0" anchor="ctr" rtlCol="0" tIns="0" bIns="11000" wrap="none"/>
            <a:lstStyle/>
            <a:p>
              <a:pPr algn="ctr">
                <a:lnSpc>
                  <a:spcPct val="100000"/>
                </a:lnSpc>
              </a:pPr>
              <a:r>
                <a:rPr sz="110">
                  <a:solidFill>
                    <a:srgbClr val="454545"/>
                  </a:solidFill>
                  <a:latin typeface="Arial"/>
                </a:rPr>
                <a:t>Continuously iterate through gradients to find optimal trainable parameters</a:t>
              </a:r>
            </a:p>
          </p:txBody>
        </p:sp>
        <p:sp>
          <p:nvSpPr>
            <p:cNvPr id="363" name="SubTopic"/>
            <p:cNvSpPr/>
            <p:nvPr/>
          </p:nvSpPr>
          <p:spPr>
            <a:xfrm>
              <a:off x="4968827" y="2663805"/>
              <a:ext cx="210100" cy="23925"/>
            </a:xfrm>
            <a:custGeom>
              <a:avLst/>
              <a:gdLst>
                <a:gd fmla="*/ 7838 w 210100" name="rtl"/>
                <a:gd fmla="*/ 3107 h 23925" name="rtt"/>
                <a:gd fmla="*/ 202538 w 210100" name="rtr"/>
                <a:gd fmla="*/ 20708 h 23925" name="rtb"/>
              </a:gdLst>
              <a:ahLst/>
              <a:cxnLst/>
              <a:rect b="rtb" r="rtr" t="rtt" l="rtl"/>
              <a:pathLst>
                <a:path stroke="false" w="210100" h="23925">
                  <a:moveTo>
                    <a:pt x="0" y="0"/>
                  </a:moveTo>
                  <a:lnTo>
                    <a:pt x="210100" y="0"/>
                  </a:lnTo>
                  <a:lnTo>
                    <a:pt x="210100" y="23925"/>
                  </a:lnTo>
                  <a:lnTo>
                    <a:pt x="0" y="23925"/>
                  </a:lnTo>
                  <a:lnTo>
                    <a:pt x="0" y="0"/>
                  </a:lnTo>
                  <a:close/>
                </a:path>
                <a:path w="210100" fill="none" h="23925">
                  <a:moveTo>
                    <a:pt x="0" y="23925"/>
                  </a:moveTo>
                  <a:lnTo>
                    <a:pt x="210100" y="23925"/>
                  </a:lnTo>
                </a:path>
              </a:pathLst>
            </a:custGeom>
            <a:noFill/>
            <a:ln w="2200" cap="rnd">
              <a:solidFill>
                <a:srgbClr val="5FB7F1"/>
              </a:solidFill>
              <a:round/>
            </a:ln>
          </p:spPr>
          <p:txBody>
            <a:bodyPr lIns="0" rIns="0" anchor="ctr" rtlCol="0" tIns="0" bIns="11000" wrap="none"/>
            <a:lstStyle/>
            <a:p>
              <a:pPr algn="ctr">
                <a:lnSpc>
                  <a:spcPct val="100000"/>
                </a:lnSpc>
              </a:pPr>
              <a:r>
                <a:rPr sz="110">
                  <a:solidFill>
                    <a:srgbClr val="454545"/>
                  </a:solidFill>
                  <a:latin typeface="Arial"/>
                </a:rPr>
                <a:t>General optimization methods</a:t>
              </a:r>
            </a:p>
          </p:txBody>
        </p:sp>
        <p:sp>
          <p:nvSpPr>
            <p:cNvPr id="365" name="SubTopic"/>
            <p:cNvSpPr/>
            <p:nvPr/>
          </p:nvSpPr>
          <p:spPr>
            <a:xfrm>
              <a:off x="4968827" y="2694880"/>
              <a:ext cx="529100" cy="23925"/>
            </a:xfrm>
            <a:custGeom>
              <a:avLst/>
              <a:gdLst>
                <a:gd fmla="*/ 7838 w 529100" name="rtl"/>
                <a:gd fmla="*/ 3107 h 23925" name="rtt"/>
                <a:gd fmla="*/ 521538 w 529100" name="rtr"/>
                <a:gd fmla="*/ 20708 h 23925" name="rtb"/>
              </a:gdLst>
              <a:ahLst/>
              <a:cxnLst/>
              <a:rect b="rtb" r="rtr" t="rtt" l="rtl"/>
              <a:pathLst>
                <a:path stroke="false" w="529100" h="23925">
                  <a:moveTo>
                    <a:pt x="0" y="0"/>
                  </a:moveTo>
                  <a:lnTo>
                    <a:pt x="529100" y="0"/>
                  </a:lnTo>
                  <a:lnTo>
                    <a:pt x="529100" y="23925"/>
                  </a:lnTo>
                  <a:lnTo>
                    <a:pt x="0" y="23925"/>
                  </a:lnTo>
                  <a:lnTo>
                    <a:pt x="0" y="0"/>
                  </a:lnTo>
                  <a:close/>
                </a:path>
                <a:path w="529100" fill="none" h="23925">
                  <a:moveTo>
                    <a:pt x="0" y="23925"/>
                  </a:moveTo>
                  <a:lnTo>
                    <a:pt x="529100" y="23925"/>
                  </a:lnTo>
                </a:path>
              </a:pathLst>
            </a:custGeom>
            <a:noFill/>
            <a:ln w="2200" cap="rnd">
              <a:solidFill>
                <a:srgbClr val="5FB7F1"/>
              </a:solidFill>
              <a:round/>
            </a:ln>
          </p:spPr>
          <p:txBody>
            <a:bodyPr lIns="0" rIns="0" anchor="ctr" rtlCol="0" tIns="0" bIns="11000" wrap="none"/>
            <a:lstStyle/>
            <a:p>
              <a:pPr algn="ctr">
                <a:lnSpc>
                  <a:spcPct val="100000"/>
                </a:lnSpc>
              </a:pPr>
              <a:r>
                <a:rPr sz="110">
                  <a:solidFill>
                    <a:srgbClr val="454545"/>
                  </a:solidFill>
                  <a:latin typeface="Arial"/>
                </a:rPr>
                <a:t>Loss function Gradient descent is the most common model optimization method</a:t>
              </a:r>
            </a:p>
          </p:txBody>
        </p:sp>
        <p:sp>
          <p:nvSpPr>
            <p:cNvPr id="367" name="SubTopic"/>
            <p:cNvSpPr/>
            <p:nvPr/>
          </p:nvSpPr>
          <p:spPr>
            <a:xfrm>
              <a:off x="4454423" y="2772568"/>
              <a:ext cx="177100" cy="23925"/>
            </a:xfrm>
            <a:custGeom>
              <a:avLst/>
              <a:gdLst>
                <a:gd fmla="*/ 7838 w 177100" name="rtl"/>
                <a:gd fmla="*/ 3107 h 23925" name="rtt"/>
                <a:gd fmla="*/ 169538 w 177100" name="rtr"/>
                <a:gd fmla="*/ 20708 h 23925" name="rtb"/>
              </a:gdLst>
              <a:ahLst/>
              <a:cxnLst/>
              <a:rect b="rtb" r="rtr" t="rtt" l="rtl"/>
              <a:pathLst>
                <a:path stroke="false" w="177100" h="23925">
                  <a:moveTo>
                    <a:pt x="0" y="0"/>
                  </a:moveTo>
                  <a:lnTo>
                    <a:pt x="177100" y="0"/>
                  </a:lnTo>
                  <a:lnTo>
                    <a:pt x="177100" y="23925"/>
                  </a:lnTo>
                  <a:lnTo>
                    <a:pt x="0" y="23925"/>
                  </a:lnTo>
                  <a:lnTo>
                    <a:pt x="0" y="0"/>
                  </a:lnTo>
                  <a:close/>
                </a:path>
                <a:path w="177100" fill="none" h="23925">
                  <a:moveTo>
                    <a:pt x="0" y="23925"/>
                  </a:moveTo>
                  <a:lnTo>
                    <a:pt x="177100" y="23925"/>
                  </a:lnTo>
                </a:path>
              </a:pathLst>
            </a:custGeom>
            <a:noFill/>
            <a:ln w="2200" cap="rnd">
              <a:solidFill>
                <a:srgbClr val="5FB7F1"/>
              </a:solidFill>
              <a:round/>
            </a:ln>
          </p:spPr>
          <p:txBody>
            <a:bodyPr lIns="0" rIns="0" anchor="ctr" rtlCol="0" tIns="0" bIns="11000" wrap="none"/>
            <a:lstStyle/>
            <a:p>
              <a:pPr algn="ctr">
                <a:lnSpc>
                  <a:spcPct val="100000"/>
                </a:lnSpc>
              </a:pPr>
              <a:r>
                <a:rPr sz="110">
                  <a:solidFill>
                    <a:srgbClr val="454545"/>
                  </a:solidFill>
                  <a:latin typeface="Arial"/>
                </a:rPr>
                <a:t>gradient descent method</a:t>
              </a:r>
            </a:p>
          </p:txBody>
        </p:sp>
        <p:sp>
          <p:nvSpPr>
            <p:cNvPr id="369" name="SubTopic"/>
            <p:cNvSpPr/>
            <p:nvPr/>
          </p:nvSpPr>
          <p:spPr>
            <a:xfrm>
              <a:off x="4662125" y="2725955"/>
              <a:ext cx="255200" cy="23925"/>
            </a:xfrm>
            <a:custGeom>
              <a:avLst/>
              <a:gdLst>
                <a:gd fmla="*/ 7838 w 255200" name="rtl"/>
                <a:gd fmla="*/ 3107 h 23925" name="rtt"/>
                <a:gd fmla="*/ 247638 w 255200" name="rtr"/>
                <a:gd fmla="*/ 20708 h 23925" name="rtb"/>
              </a:gdLst>
              <a:ahLst/>
              <a:cxnLst/>
              <a:rect b="rtb" r="rtr" t="rtt" l="rtl"/>
              <a:pathLst>
                <a:path stroke="false" w="255200" h="23925">
                  <a:moveTo>
                    <a:pt x="0" y="0"/>
                  </a:moveTo>
                  <a:lnTo>
                    <a:pt x="255200" y="0"/>
                  </a:lnTo>
                  <a:lnTo>
                    <a:pt x="255200" y="23925"/>
                  </a:lnTo>
                  <a:lnTo>
                    <a:pt x="0" y="23925"/>
                  </a:lnTo>
                  <a:lnTo>
                    <a:pt x="0" y="0"/>
                  </a:lnTo>
                  <a:close/>
                </a:path>
                <a:path w="255200" fill="none" h="23925">
                  <a:moveTo>
                    <a:pt x="0" y="23925"/>
                  </a:moveTo>
                  <a:lnTo>
                    <a:pt x="255200" y="23925"/>
                  </a:lnTo>
                </a:path>
              </a:pathLst>
            </a:custGeom>
            <a:noFill/>
            <a:ln w="2200" cap="rnd">
              <a:solidFill>
                <a:srgbClr val="5FB7F1"/>
              </a:solidFill>
              <a:round/>
            </a:ln>
          </p:spPr>
          <p:txBody>
            <a:bodyPr lIns="0" rIns="0" anchor="ctr" rtlCol="0" tIns="0" bIns="11000" wrap="none"/>
            <a:lstStyle/>
            <a:p>
              <a:pPr algn="ctr">
                <a:lnSpc>
                  <a:spcPct val="100000"/>
                </a:lnSpc>
              </a:pPr>
              <a:r>
                <a:rPr sz="110">
                  <a:solidFill>
                    <a:srgbClr val="454545"/>
                  </a:solidFill>
                  <a:latin typeface="Arial"/>
                </a:rPr>
                <a:t>Full Gradient Descent Algorithm (FG)</a:t>
              </a:r>
            </a:p>
          </p:txBody>
        </p:sp>
        <p:sp>
          <p:nvSpPr>
            <p:cNvPr id="371" name="SubTopic"/>
            <p:cNvSpPr/>
            <p:nvPr/>
          </p:nvSpPr>
          <p:spPr>
            <a:xfrm>
              <a:off x="4662125" y="2757030"/>
              <a:ext cx="301400" cy="23925"/>
            </a:xfrm>
            <a:custGeom>
              <a:avLst/>
              <a:gdLst>
                <a:gd fmla="*/ 7838 w 301400" name="rtl"/>
                <a:gd fmla="*/ 3107 h 23925" name="rtt"/>
                <a:gd fmla="*/ 293838 w 301400" name="rtr"/>
                <a:gd fmla="*/ 20708 h 23925" name="rtb"/>
              </a:gdLst>
              <a:ahLst/>
              <a:cxnLst/>
              <a:rect b="rtb" r="rtr" t="rtt" l="rtl"/>
              <a:pathLst>
                <a:path stroke="false" w="301400" h="23925">
                  <a:moveTo>
                    <a:pt x="0" y="0"/>
                  </a:moveTo>
                  <a:lnTo>
                    <a:pt x="301400" y="0"/>
                  </a:lnTo>
                  <a:lnTo>
                    <a:pt x="301400" y="23925"/>
                  </a:lnTo>
                  <a:lnTo>
                    <a:pt x="0" y="23925"/>
                  </a:lnTo>
                  <a:lnTo>
                    <a:pt x="0" y="0"/>
                  </a:lnTo>
                  <a:close/>
                </a:path>
                <a:path w="301400" fill="none" h="23925">
                  <a:moveTo>
                    <a:pt x="0" y="23925"/>
                  </a:moveTo>
                  <a:lnTo>
                    <a:pt x="301400" y="23925"/>
                  </a:lnTo>
                </a:path>
              </a:pathLst>
            </a:custGeom>
            <a:noFill/>
            <a:ln w="2200" cap="rnd">
              <a:solidFill>
                <a:srgbClr val="5FB7F1"/>
              </a:solidFill>
              <a:round/>
            </a:ln>
          </p:spPr>
          <p:txBody>
            <a:bodyPr lIns="0" rIns="0" anchor="ctr" rtlCol="0" tIns="0" bIns="11000" wrap="none"/>
            <a:lstStyle/>
            <a:p>
              <a:pPr algn="ctr">
                <a:lnSpc>
                  <a:spcPct val="100000"/>
                </a:lnSpc>
              </a:pPr>
              <a:r>
                <a:rPr sz="110">
                  <a:solidFill>
                    <a:srgbClr val="454545"/>
                  </a:solidFill>
                  <a:latin typeface="Arial"/>
                </a:rPr>
                <a:t>Stochastic Gradient Descent Algorithm (SG)</a:t>
              </a:r>
            </a:p>
          </p:txBody>
        </p:sp>
        <p:sp>
          <p:nvSpPr>
            <p:cNvPr id="373" name="SubTopic"/>
            <p:cNvSpPr/>
            <p:nvPr/>
          </p:nvSpPr>
          <p:spPr>
            <a:xfrm>
              <a:off x="4662125" y="2788105"/>
              <a:ext cx="365200" cy="23925"/>
            </a:xfrm>
            <a:custGeom>
              <a:avLst/>
              <a:gdLst>
                <a:gd fmla="*/ 7838 w 365200" name="rtl"/>
                <a:gd fmla="*/ 3107 h 23925" name="rtt"/>
                <a:gd fmla="*/ 357638 w 365200" name="rtr"/>
                <a:gd fmla="*/ 20708 h 23925" name="rtb"/>
              </a:gdLst>
              <a:ahLst/>
              <a:cxnLst/>
              <a:rect b="rtb" r="rtr" t="rtt" l="rtl"/>
              <a:pathLst>
                <a:path stroke="false" w="365200" h="23925">
                  <a:moveTo>
                    <a:pt x="0" y="0"/>
                  </a:moveTo>
                  <a:lnTo>
                    <a:pt x="365200" y="0"/>
                  </a:lnTo>
                  <a:lnTo>
                    <a:pt x="365200" y="23925"/>
                  </a:lnTo>
                  <a:lnTo>
                    <a:pt x="0" y="23925"/>
                  </a:lnTo>
                  <a:lnTo>
                    <a:pt x="0" y="0"/>
                  </a:lnTo>
                  <a:close/>
                </a:path>
                <a:path w="365200" fill="none" h="23925">
                  <a:moveTo>
                    <a:pt x="0" y="23925"/>
                  </a:moveTo>
                  <a:lnTo>
                    <a:pt x="365200" y="23925"/>
                  </a:lnTo>
                </a:path>
              </a:pathLst>
            </a:custGeom>
            <a:noFill/>
            <a:ln w="2200" cap="rnd">
              <a:solidFill>
                <a:srgbClr val="5FB7F1"/>
              </a:solidFill>
              <a:round/>
            </a:ln>
          </p:spPr>
          <p:txBody>
            <a:bodyPr lIns="0" rIns="0" anchor="ctr" rtlCol="0" tIns="0" bIns="11000" wrap="none"/>
            <a:lstStyle/>
            <a:p>
              <a:pPr algn="ctr">
                <a:lnSpc>
                  <a:spcPct val="100000"/>
                </a:lnSpc>
              </a:pPr>
              <a:r>
                <a:rPr sz="110">
                  <a:solidFill>
                    <a:srgbClr val="454545"/>
                  </a:solidFill>
                  <a:latin typeface="Arial"/>
                </a:rPr>
                <a:t>Stochastic Average Gradient Descent Algorithm (SAG)</a:t>
              </a:r>
            </a:p>
          </p:txBody>
        </p:sp>
        <p:sp>
          <p:nvSpPr>
            <p:cNvPr id="375" name="SubTopic"/>
            <p:cNvSpPr/>
            <p:nvPr/>
          </p:nvSpPr>
          <p:spPr>
            <a:xfrm>
              <a:off x="4662125" y="2819180"/>
              <a:ext cx="345400" cy="23925"/>
            </a:xfrm>
            <a:custGeom>
              <a:avLst/>
              <a:gdLst>
                <a:gd fmla="*/ 7838 w 345400" name="rtl"/>
                <a:gd fmla="*/ 3107 h 23925" name="rtt"/>
                <a:gd fmla="*/ 337838 w 345400" name="rtr"/>
                <a:gd fmla="*/ 20708 h 23925" name="rtb"/>
              </a:gdLst>
              <a:ahLst/>
              <a:cxnLst/>
              <a:rect b="rtb" r="rtr" t="rtt" l="rtl"/>
              <a:pathLst>
                <a:path stroke="false" w="345400" h="23925">
                  <a:moveTo>
                    <a:pt x="0" y="0"/>
                  </a:moveTo>
                  <a:lnTo>
                    <a:pt x="345400" y="0"/>
                  </a:lnTo>
                  <a:lnTo>
                    <a:pt x="345400" y="23925"/>
                  </a:lnTo>
                  <a:lnTo>
                    <a:pt x="0" y="23925"/>
                  </a:lnTo>
                  <a:lnTo>
                    <a:pt x="0" y="0"/>
                  </a:lnTo>
                  <a:close/>
                </a:path>
                <a:path w="345400" fill="none" h="23925">
                  <a:moveTo>
                    <a:pt x="0" y="23925"/>
                  </a:moveTo>
                  <a:lnTo>
                    <a:pt x="345400" y="23925"/>
                  </a:lnTo>
                </a:path>
              </a:pathLst>
            </a:custGeom>
            <a:noFill/>
            <a:ln w="2200" cap="rnd">
              <a:solidFill>
                <a:srgbClr val="5FB7F1"/>
              </a:solidFill>
              <a:round/>
            </a:ln>
          </p:spPr>
          <p:txBody>
            <a:bodyPr lIns="0" rIns="0" anchor="ctr" rtlCol="0" tIns="0" bIns="11000" wrap="none"/>
            <a:lstStyle/>
            <a:p>
              <a:pPr algn="ctr">
                <a:lnSpc>
                  <a:spcPct val="100000"/>
                </a:lnSpc>
              </a:pPr>
              <a:r>
                <a:rPr sz="110">
                  <a:solidFill>
                    <a:srgbClr val="454545"/>
                  </a:solidFill>
                  <a:latin typeface="Arial"/>
                </a:rPr>
                <a:t>Mini-batch gradient descent algorithm (mini-bantch)</a:t>
              </a:r>
            </a:p>
          </p:txBody>
        </p:sp>
        <p:sp>
          <p:nvSpPr>
            <p:cNvPr id="377" name="SubTopic"/>
            <p:cNvSpPr/>
            <p:nvPr/>
          </p:nvSpPr>
          <p:spPr>
            <a:xfrm>
              <a:off x="4082821" y="2916530"/>
              <a:ext cx="245300" cy="23925"/>
            </a:xfrm>
            <a:custGeom>
              <a:avLst/>
              <a:gdLst>
                <a:gd fmla="*/ 7838 w 245300" name="rtl"/>
                <a:gd fmla="*/ 3107 h 23925" name="rtt"/>
                <a:gd fmla="*/ 237738 w 245300" name="rtr"/>
                <a:gd fmla="*/ 20708 h 23925" name="rtb"/>
              </a:gdLst>
              <a:ahLst/>
              <a:cxnLst/>
              <a:rect b="rtb" r="rtr" t="rtt" l="rtl"/>
              <a:pathLst>
                <a:path stroke="false" w="245300" h="23925">
                  <a:moveTo>
                    <a:pt x="0" y="0"/>
                  </a:moveTo>
                  <a:lnTo>
                    <a:pt x="245300" y="0"/>
                  </a:lnTo>
                  <a:lnTo>
                    <a:pt x="245300" y="23925"/>
                  </a:lnTo>
                  <a:lnTo>
                    <a:pt x="0" y="23925"/>
                  </a:lnTo>
                  <a:lnTo>
                    <a:pt x="0" y="0"/>
                  </a:lnTo>
                  <a:close/>
                </a:path>
                <a:path w="245300" fill="none" h="23925">
                  <a:moveTo>
                    <a:pt x="0" y="23925"/>
                  </a:moveTo>
                  <a:lnTo>
                    <a:pt x="245300" y="23925"/>
                  </a:lnTo>
                </a:path>
              </a:pathLst>
            </a:custGeom>
            <a:noFill/>
            <a:ln w="2200" cap="rnd">
              <a:solidFill>
                <a:srgbClr val="5FB7F1"/>
              </a:solidFill>
              <a:round/>
            </a:ln>
          </p:spPr>
          <p:txBody>
            <a:bodyPr lIns="0" rIns="0" anchor="ctr" rtlCol="0" tIns="0" bIns="11000" wrap="none"/>
            <a:lstStyle/>
            <a:p>
              <a:pPr algn="ctr">
                <a:lnSpc>
                  <a:spcPct val="100000"/>
                </a:lnSpc>
              </a:pPr>
              <a:r>
                <a:rPr sz="110">
                  <a:solidFill>
                    <a:srgbClr val="454545"/>
                  </a:solidFill>
                  <a:latin typeface="Arial"/>
                </a:rPr>
                <a:t>Case-Boston House Price Forecast</a:t>
              </a:r>
            </a:p>
          </p:txBody>
        </p:sp>
        <p:sp>
          <p:nvSpPr>
            <p:cNvPr id="379" name="SubTopic"/>
            <p:cNvSpPr/>
            <p:nvPr/>
          </p:nvSpPr>
          <p:spPr>
            <a:xfrm>
              <a:off x="4358723" y="2850255"/>
              <a:ext cx="565400" cy="41525"/>
            </a:xfrm>
            <a:custGeom>
              <a:avLst/>
              <a:gdLst>
                <a:gd fmla="*/ 7838 w 565400" name="rtl"/>
                <a:gd fmla="*/ 3107 h 41525" name="rtt"/>
                <a:gd fmla="*/ 557838 w 565400" name="rtr"/>
                <a:gd fmla="*/ 38308 h 41525" name="rtb"/>
              </a:gdLst>
              <a:ahLst/>
              <a:cxnLst/>
              <a:rect b="rtb" r="rtr" t="rtt" l="rtl"/>
              <a:pathLst>
                <a:path stroke="false" w="565400" h="41525">
                  <a:moveTo>
                    <a:pt x="0" y="0"/>
                  </a:moveTo>
                  <a:lnTo>
                    <a:pt x="565400" y="0"/>
                  </a:lnTo>
                  <a:lnTo>
                    <a:pt x="565400" y="41525"/>
                  </a:lnTo>
                  <a:lnTo>
                    <a:pt x="0" y="41525"/>
                  </a:lnTo>
                  <a:lnTo>
                    <a:pt x="0" y="0"/>
                  </a:lnTo>
                  <a:close/>
                </a:path>
                <a:path w="565400" fill="none" h="41525">
                  <a:moveTo>
                    <a:pt x="0" y="41525"/>
                  </a:moveTo>
                  <a:lnTo>
                    <a:pt x="565400" y="41525"/>
                  </a:lnTo>
                </a:path>
              </a:pathLst>
            </a:custGeom>
            <a:noFill/>
            <a:ln w="2200" cap="rnd">
              <a:solidFill>
                <a:srgbClr val="5FB7F1"/>
              </a:solidFill>
              <a:round/>
            </a:ln>
          </p:spPr>
          <p:txBody>
            <a:bodyPr lIns="0" rIns="0" anchor="ctr" rtlCol="0" tIns="0" bIns="11000" wrap="square"/>
            <a:lstStyle/>
            <a:p>
              <a:pPr algn="ctr">
                <a:lnSpc>
                  <a:spcPct val="100000"/>
                </a:lnSpc>
              </a:pPr>
              <a:r>
                <a:rPr sz="110">
                  <a:solidFill>
                    <a:srgbClr val="454545"/>
                  </a:solidFill>
                  <a:latin typeface="Arial"/>
                </a:rPr>
                <a:t>Regression performance evaluation API: sklearn.metrics.mean_squared_error(y_true, y_pred)</a:t>
              </a:r>
            </a:p>
          </p:txBody>
        </p:sp>
        <p:sp>
          <p:nvSpPr>
            <p:cNvPr id="381" name="SubTopic"/>
            <p:cNvSpPr/>
            <p:nvPr/>
          </p:nvSpPr>
          <p:spPr>
            <a:xfrm>
              <a:off x="4358723" y="2898930"/>
              <a:ext cx="565400" cy="41525"/>
            </a:xfrm>
            <a:custGeom>
              <a:avLst/>
              <a:gdLst>
                <a:gd fmla="*/ 7838 w 565400" name="rtl"/>
                <a:gd fmla="*/ 3107 h 41525" name="rtt"/>
                <a:gd fmla="*/ 557838 w 565400" name="rtr"/>
                <a:gd fmla="*/ 38308 h 41525" name="rtb"/>
              </a:gdLst>
              <a:ahLst/>
              <a:cxnLst/>
              <a:rect b="rtb" r="rtr" t="rtt" l="rtl"/>
              <a:pathLst>
                <a:path stroke="false" w="565400" h="41525">
                  <a:moveTo>
                    <a:pt x="0" y="0"/>
                  </a:moveTo>
                  <a:lnTo>
                    <a:pt x="565400" y="0"/>
                  </a:lnTo>
                  <a:lnTo>
                    <a:pt x="565400" y="41525"/>
                  </a:lnTo>
                  <a:lnTo>
                    <a:pt x="0" y="41525"/>
                  </a:lnTo>
                  <a:lnTo>
                    <a:pt x="0" y="0"/>
                  </a:lnTo>
                  <a:close/>
                </a:path>
                <a:path w="565400" fill="none" h="41525">
                  <a:moveTo>
                    <a:pt x="0" y="41525"/>
                  </a:moveTo>
                  <a:lnTo>
                    <a:pt x="565400" y="41525"/>
                  </a:lnTo>
                </a:path>
              </a:pathLst>
            </a:custGeom>
            <a:noFill/>
            <a:ln w="2200" cap="rnd">
              <a:solidFill>
                <a:srgbClr val="5FB7F1"/>
              </a:solidFill>
              <a:round/>
            </a:ln>
          </p:spPr>
          <p:txBody>
            <a:bodyPr lIns="0" rIns="0" anchor="ctr" rtlCol="0" tIns="0" bIns="11000" wrap="square"/>
            <a:lstStyle/>
            <a:p>
              <a:pPr algn="ctr">
                <a:lnSpc>
                  <a:spcPct val="100000"/>
                </a:lnSpc>
              </a:pPr>
              <a:r>
                <a:rPr sz="110">
                  <a:solidFill>
                    <a:srgbClr val="454545"/>
                  </a:solidFill>
                  <a:latin typeface="Arial"/>
                </a:rPr>
                <a:t>Normal equation optimization linear regression API: sklearn.linear_model.LinearRegression()</a:t>
              </a:r>
            </a:p>
          </p:txBody>
        </p:sp>
        <p:sp>
          <p:nvSpPr>
            <p:cNvPr id="383" name="SubTopic"/>
            <p:cNvSpPr/>
            <p:nvPr/>
          </p:nvSpPr>
          <p:spPr>
            <a:xfrm>
              <a:off x="4358723" y="2947605"/>
              <a:ext cx="565400" cy="41525"/>
            </a:xfrm>
            <a:custGeom>
              <a:avLst/>
              <a:gdLst>
                <a:gd fmla="*/ 7838 w 565400" name="rtl"/>
                <a:gd fmla="*/ 3107 h 41525" name="rtt"/>
                <a:gd fmla="*/ 557838 w 565400" name="rtr"/>
                <a:gd fmla="*/ 38308 h 41525" name="rtb"/>
              </a:gdLst>
              <a:ahLst/>
              <a:cxnLst/>
              <a:rect b="rtb" r="rtr" t="rtt" l="rtl"/>
              <a:pathLst>
                <a:path stroke="false" w="565400" h="41525">
                  <a:moveTo>
                    <a:pt x="0" y="0"/>
                  </a:moveTo>
                  <a:lnTo>
                    <a:pt x="565400" y="0"/>
                  </a:lnTo>
                  <a:lnTo>
                    <a:pt x="565400" y="41525"/>
                  </a:lnTo>
                  <a:lnTo>
                    <a:pt x="0" y="41525"/>
                  </a:lnTo>
                  <a:lnTo>
                    <a:pt x="0" y="0"/>
                  </a:lnTo>
                  <a:close/>
                </a:path>
                <a:path w="565400" fill="none" h="41525">
                  <a:moveTo>
                    <a:pt x="0" y="41525"/>
                  </a:moveTo>
                  <a:lnTo>
                    <a:pt x="565400" y="41525"/>
                  </a:lnTo>
                </a:path>
              </a:pathLst>
            </a:custGeom>
            <a:noFill/>
            <a:ln w="2200" cap="rnd">
              <a:solidFill>
                <a:srgbClr val="5FB7F1"/>
              </a:solidFill>
              <a:round/>
            </a:ln>
          </p:spPr>
          <p:txBody>
            <a:bodyPr lIns="0" rIns="0" anchor="ctr" rtlCol="0" tIns="0" bIns="11000" wrap="square"/>
            <a:lstStyle/>
            <a:p>
              <a:pPr algn="ctr">
                <a:lnSpc>
                  <a:spcPct val="100000"/>
                </a:lnSpc>
              </a:pPr>
              <a:r>
                <a:rPr sz="110">
                  <a:solidFill>
                    <a:srgbClr val="454545"/>
                  </a:solidFill>
                  <a:latin typeface="Arial"/>
                </a:rPr>
                <a:t>Optimizing linear regression with stochastic gradient descent: sklearn.linear_model.SGDRegressor()</a:t>
              </a:r>
            </a:p>
          </p:txBody>
        </p:sp>
        <p:sp>
          <p:nvSpPr>
            <p:cNvPr id="385" name="SubTopic"/>
            <p:cNvSpPr/>
            <p:nvPr/>
          </p:nvSpPr>
          <p:spPr>
            <a:xfrm>
              <a:off x="4082821" y="3091052"/>
              <a:ext cx="183700" cy="23925"/>
            </a:xfrm>
            <a:custGeom>
              <a:avLst/>
              <a:gdLst>
                <a:gd fmla="*/ 7838 w 183700" name="rtl"/>
                <a:gd fmla="*/ 3107 h 23925" name="rtt"/>
                <a:gd fmla="*/ 176138 w 183700" name="rtr"/>
                <a:gd fmla="*/ 20708 h 23925" name="rtb"/>
              </a:gdLst>
              <a:ahLst/>
              <a:cxnLst/>
              <a:rect b="rtb" r="rtr" t="rtt" l="rtl"/>
              <a:pathLst>
                <a:path stroke="false" w="183700" h="23925">
                  <a:moveTo>
                    <a:pt x="0" y="0"/>
                  </a:moveTo>
                  <a:lnTo>
                    <a:pt x="183700" y="0"/>
                  </a:lnTo>
                  <a:lnTo>
                    <a:pt x="183700" y="23925"/>
                  </a:lnTo>
                  <a:lnTo>
                    <a:pt x="0" y="23925"/>
                  </a:lnTo>
                  <a:lnTo>
                    <a:pt x="0" y="0"/>
                  </a:lnTo>
                  <a:close/>
                </a:path>
                <a:path w="183700" fill="none" h="23925">
                  <a:moveTo>
                    <a:pt x="0" y="23925"/>
                  </a:moveTo>
                  <a:lnTo>
                    <a:pt x="183700" y="23925"/>
                  </a:lnTo>
                </a:path>
              </a:pathLst>
            </a:custGeom>
            <a:noFill/>
            <a:ln w="2200" cap="rnd">
              <a:solidFill>
                <a:srgbClr val="5FB7F1"/>
              </a:solidFill>
              <a:round/>
            </a:ln>
          </p:spPr>
          <p:txBody>
            <a:bodyPr lIns="0" rIns="0" anchor="ctr" rtlCol="0" tIns="0" bIns="11000" wrap="none"/>
            <a:lstStyle/>
            <a:p>
              <a:pPr algn="ctr">
                <a:lnSpc>
                  <a:spcPct val="100000"/>
                </a:lnSpc>
              </a:pPr>
              <a:r>
                <a:rPr sz="110">
                  <a:solidFill>
                    <a:srgbClr val="454545"/>
                  </a:solidFill>
                  <a:latin typeface="Arial"/>
                </a:rPr>
                <a:t>Overfitting and underfitting</a:t>
              </a:r>
            </a:p>
          </p:txBody>
        </p:sp>
        <p:sp>
          <p:nvSpPr>
            <p:cNvPr id="387" name="SubTopic"/>
            <p:cNvSpPr/>
            <p:nvPr/>
          </p:nvSpPr>
          <p:spPr>
            <a:xfrm>
              <a:off x="4297123" y="3019587"/>
              <a:ext cx="91300" cy="23925"/>
            </a:xfrm>
            <a:custGeom>
              <a:avLst/>
              <a:gdLst>
                <a:gd fmla="*/ 7838 w 91300" name="rtl"/>
                <a:gd fmla="*/ 3107 h 23925" name="rtt"/>
                <a:gd fmla="*/ 83738 w 91300" name="rtr"/>
                <a:gd fmla="*/ 20708 h 23925" name="rtb"/>
              </a:gdLst>
              <a:ahLst/>
              <a:cxnLst/>
              <a:rect b="rtb" r="rtr" t="rtt" l="rtl"/>
              <a:pathLst>
                <a:path stroke="false" w="91300" h="23925">
                  <a:moveTo>
                    <a:pt x="0" y="0"/>
                  </a:moveTo>
                  <a:lnTo>
                    <a:pt x="91300" y="0"/>
                  </a:lnTo>
                  <a:lnTo>
                    <a:pt x="91300" y="23925"/>
                  </a:lnTo>
                  <a:lnTo>
                    <a:pt x="0" y="23925"/>
                  </a:lnTo>
                  <a:lnTo>
                    <a:pt x="0" y="0"/>
                  </a:lnTo>
                  <a:close/>
                </a:path>
                <a:path w="91300" fill="none" h="23925">
                  <a:moveTo>
                    <a:pt x="0" y="23925"/>
                  </a:moveTo>
                  <a:lnTo>
                    <a:pt x="91300" y="23925"/>
                  </a:lnTo>
                </a:path>
              </a:pathLst>
            </a:custGeom>
            <a:noFill/>
            <a:ln w="2200" cap="rnd">
              <a:solidFill>
                <a:srgbClr val="5FB7F1"/>
              </a:solidFill>
              <a:round/>
            </a:ln>
          </p:spPr>
          <p:txBody>
            <a:bodyPr lIns="0" rIns="0" anchor="ctr" rtlCol="0" tIns="0" bIns="11000" wrap="none"/>
            <a:lstStyle/>
            <a:p>
              <a:pPr algn="ctr">
                <a:lnSpc>
                  <a:spcPct val="100000"/>
                </a:lnSpc>
              </a:pPr>
              <a:r>
                <a:rPr sz="110">
                  <a:solidFill>
                    <a:srgbClr val="454545"/>
                  </a:solidFill>
                  <a:latin typeface="Arial"/>
                </a:rPr>
                <a:t>Underfitting</a:t>
              </a:r>
            </a:p>
          </p:txBody>
        </p:sp>
        <p:sp>
          <p:nvSpPr>
            <p:cNvPr id="389" name="SubTopic"/>
            <p:cNvSpPr/>
            <p:nvPr/>
          </p:nvSpPr>
          <p:spPr>
            <a:xfrm>
              <a:off x="4419025" y="2996280"/>
              <a:ext cx="510400" cy="23925"/>
            </a:xfrm>
            <a:custGeom>
              <a:avLst/>
              <a:gdLst>
                <a:gd fmla="*/ 7838 w 510400" name="rtl"/>
                <a:gd fmla="*/ 3107 h 23925" name="rtt"/>
                <a:gd fmla="*/ 502838 w 510400" name="rtr"/>
                <a:gd fmla="*/ 20708 h 23925" name="rtb"/>
              </a:gdLst>
              <a:ahLst/>
              <a:cxnLst/>
              <a:rect b="rtb" r="rtr" t="rtt" l="rtl"/>
              <a:pathLst>
                <a:path stroke="false" w="510400" h="23925">
                  <a:moveTo>
                    <a:pt x="0" y="0"/>
                  </a:moveTo>
                  <a:lnTo>
                    <a:pt x="510400" y="0"/>
                  </a:lnTo>
                  <a:lnTo>
                    <a:pt x="510400" y="23925"/>
                  </a:lnTo>
                  <a:lnTo>
                    <a:pt x="0" y="23925"/>
                  </a:lnTo>
                  <a:lnTo>
                    <a:pt x="0" y="0"/>
                  </a:lnTo>
                  <a:close/>
                </a:path>
                <a:path w="510400" fill="none" h="23925">
                  <a:moveTo>
                    <a:pt x="0" y="23925"/>
                  </a:moveTo>
                  <a:lnTo>
                    <a:pt x="510400" y="23925"/>
                  </a:lnTo>
                </a:path>
              </a:pathLst>
            </a:custGeom>
            <a:noFill/>
            <a:ln w="2200" cap="rnd">
              <a:solidFill>
                <a:srgbClr val="5FB7F1"/>
              </a:solidFill>
              <a:round/>
            </a:ln>
          </p:spPr>
          <p:txBody>
            <a:bodyPr lIns="0" rIns="0" anchor="ctr" rtlCol="0" tIns="0" bIns="11000" wrap="none"/>
            <a:lstStyle/>
            <a:p>
              <a:pPr algn="ctr">
                <a:lnSpc>
                  <a:spcPct val="100000"/>
                </a:lnSpc>
              </a:pPr>
              <a:r>
                <a:rPr sz="110">
                  <a:solidFill>
                    <a:srgbClr val="454545"/>
                  </a:solidFill>
                  <a:latin typeface="Arial"/>
                </a:rPr>
                <a:t>Definition: The model performs poorly on both the training set and the test set</a:t>
              </a:r>
            </a:p>
          </p:txBody>
        </p:sp>
        <p:sp>
          <p:nvSpPr>
            <p:cNvPr id="391" name="SubTopic"/>
            <p:cNvSpPr/>
            <p:nvPr/>
          </p:nvSpPr>
          <p:spPr>
            <a:xfrm>
              <a:off x="4419025" y="3042893"/>
              <a:ext cx="250800" cy="23925"/>
            </a:xfrm>
            <a:custGeom>
              <a:avLst/>
              <a:gdLst>
                <a:gd fmla="*/ 7838 w 250800" name="rtl"/>
                <a:gd fmla="*/ 3107 h 23925" name="rtt"/>
                <a:gd fmla="*/ 243238 w 250800" name="rtr"/>
                <a:gd fmla="*/ 20708 h 23925" name="rtb"/>
              </a:gdLst>
              <a:ahLst/>
              <a:cxnLst/>
              <a:rect b="rtb" r="rtr" t="rtt" l="rtl"/>
              <a:pathLst>
                <a:path stroke="false" w="250800" h="23925">
                  <a:moveTo>
                    <a:pt x="0" y="0"/>
                  </a:moveTo>
                  <a:lnTo>
                    <a:pt x="250800" y="0"/>
                  </a:lnTo>
                  <a:lnTo>
                    <a:pt x="250800" y="23925"/>
                  </a:lnTo>
                  <a:lnTo>
                    <a:pt x="0" y="23925"/>
                  </a:lnTo>
                  <a:lnTo>
                    <a:pt x="0" y="0"/>
                  </a:lnTo>
                  <a:close/>
                </a:path>
                <a:path w="250800" fill="none" h="23925">
                  <a:moveTo>
                    <a:pt x="0" y="23925"/>
                  </a:moveTo>
                  <a:lnTo>
                    <a:pt x="250800" y="23925"/>
                  </a:lnTo>
                </a:path>
              </a:pathLst>
            </a:custGeom>
            <a:noFill/>
            <a:ln w="2200" cap="rnd">
              <a:solidFill>
                <a:srgbClr val="5FB7F1"/>
              </a:solidFill>
              <a:round/>
            </a:ln>
          </p:spPr>
          <p:txBody>
            <a:bodyPr lIns="0" rIns="0" anchor="ctr" rtlCol="0" tIns="0" bIns="11000" wrap="none"/>
            <a:lstStyle/>
            <a:p>
              <a:pPr algn="ctr">
                <a:lnSpc>
                  <a:spcPct val="100000"/>
                </a:lnSpc>
              </a:pPr>
              <a:r>
                <a:rPr sz="110">
                  <a:solidFill>
                    <a:srgbClr val="454545"/>
                  </a:solidFill>
                  <a:latin typeface="Arial"/>
                </a:rPr>
                <a:t>Solution: Increase model complexity</a:t>
              </a:r>
            </a:p>
          </p:txBody>
        </p:sp>
        <p:sp>
          <p:nvSpPr>
            <p:cNvPr id="393" name="SubTopic"/>
            <p:cNvSpPr/>
            <p:nvPr/>
          </p:nvSpPr>
          <p:spPr>
            <a:xfrm>
              <a:off x="4700427" y="3027355"/>
              <a:ext cx="291500" cy="23925"/>
            </a:xfrm>
            <a:custGeom>
              <a:avLst/>
              <a:gdLst>
                <a:gd fmla="*/ 7838 w 291500" name="rtl"/>
                <a:gd fmla="*/ 3107 h 23925" name="rtt"/>
                <a:gd fmla="*/ 283938 w 291500" name="rtr"/>
                <a:gd fmla="*/ 20708 h 23925" name="rtb"/>
              </a:gdLst>
              <a:ahLst/>
              <a:cxnLst/>
              <a:rect b="rtb" r="rtr" t="rtt" l="rtl"/>
              <a:pathLst>
                <a:path stroke="false" w="291500" h="23925">
                  <a:moveTo>
                    <a:pt x="0" y="0"/>
                  </a:moveTo>
                  <a:lnTo>
                    <a:pt x="291500" y="0"/>
                  </a:lnTo>
                  <a:lnTo>
                    <a:pt x="291500" y="23925"/>
                  </a:lnTo>
                  <a:lnTo>
                    <a:pt x="0" y="23925"/>
                  </a:lnTo>
                  <a:lnTo>
                    <a:pt x="0" y="0"/>
                  </a:lnTo>
                  <a:close/>
                </a:path>
                <a:path w="291500" fill="none" h="23925">
                  <a:moveTo>
                    <a:pt x="0" y="23925"/>
                  </a:moveTo>
                  <a:lnTo>
                    <a:pt x="291500" y="23925"/>
                  </a:lnTo>
                </a:path>
              </a:pathLst>
            </a:custGeom>
            <a:noFill/>
            <a:ln w="2200" cap="rnd">
              <a:solidFill>
                <a:srgbClr val="5FB7F1"/>
              </a:solidFill>
              <a:round/>
            </a:ln>
          </p:spPr>
          <p:txBody>
            <a:bodyPr lIns="0" rIns="0" anchor="ctr" rtlCol="0" tIns="0" bIns="11000" wrap="none"/>
            <a:lstStyle/>
            <a:p>
              <a:pPr algn="ctr">
                <a:lnSpc>
                  <a:spcPct val="100000"/>
                </a:lnSpc>
              </a:pPr>
              <a:r>
                <a:rPr sz="110">
                  <a:solidFill>
                    <a:srgbClr val="454545"/>
                  </a:solidFill>
                  <a:latin typeface="Arial"/>
                </a:rPr>
                <a:t>Increase the number of features of the data</a:t>
              </a:r>
            </a:p>
          </p:txBody>
        </p:sp>
        <p:sp>
          <p:nvSpPr>
            <p:cNvPr id="395" name="SubTopic"/>
            <p:cNvSpPr/>
            <p:nvPr/>
          </p:nvSpPr>
          <p:spPr>
            <a:xfrm>
              <a:off x="4700427" y="3058430"/>
              <a:ext cx="158400" cy="23925"/>
            </a:xfrm>
            <a:custGeom>
              <a:avLst/>
              <a:gdLst>
                <a:gd fmla="*/ 7838 w 158400" name="rtl"/>
                <a:gd fmla="*/ 3107 h 23925" name="rtt"/>
                <a:gd fmla="*/ 150838 w 158400" name="rtr"/>
                <a:gd fmla="*/ 20708 h 23925" name="rtb"/>
              </a:gdLst>
              <a:ahLst/>
              <a:cxnLst/>
              <a:rect b="rtb" r="rtr" t="rtt" l="rtl"/>
              <a:pathLst>
                <a:path stroke="false" w="158400" h="23925">
                  <a:moveTo>
                    <a:pt x="0" y="0"/>
                  </a:moveTo>
                  <a:lnTo>
                    <a:pt x="158400" y="0"/>
                  </a:lnTo>
                  <a:lnTo>
                    <a:pt x="158400" y="23925"/>
                  </a:lnTo>
                  <a:lnTo>
                    <a:pt x="0" y="23925"/>
                  </a:lnTo>
                  <a:lnTo>
                    <a:pt x="0" y="0"/>
                  </a:lnTo>
                  <a:close/>
                </a:path>
                <a:path w="158400" fill="none" h="23925">
                  <a:moveTo>
                    <a:pt x="0" y="23925"/>
                  </a:moveTo>
                  <a:lnTo>
                    <a:pt x="158400" y="23925"/>
                  </a:lnTo>
                </a:path>
              </a:pathLst>
            </a:custGeom>
            <a:noFill/>
            <a:ln w="2200" cap="rnd">
              <a:solidFill>
                <a:srgbClr val="5FB7F1"/>
              </a:solidFill>
              <a:round/>
            </a:ln>
          </p:spPr>
          <p:txBody>
            <a:bodyPr lIns="0" rIns="0" anchor="ctr" rtlCol="0" tIns="0" bIns="11000" wrap="none"/>
            <a:lstStyle/>
            <a:p>
              <a:pPr algn="ctr">
                <a:lnSpc>
                  <a:spcPct val="100000"/>
                </a:lnSpc>
              </a:pPr>
              <a:r>
                <a:rPr sz="110">
                  <a:solidFill>
                    <a:srgbClr val="454545"/>
                  </a:solidFill>
                  <a:latin typeface="Arial"/>
                </a:rPr>
                <a:t>Add polynomial terms</a:t>
              </a:r>
            </a:p>
          </p:txBody>
        </p:sp>
        <p:sp>
          <p:nvSpPr>
            <p:cNvPr id="397" name="SubTopic"/>
            <p:cNvSpPr/>
            <p:nvPr/>
          </p:nvSpPr>
          <p:spPr>
            <a:xfrm>
              <a:off x="4297123" y="3162518"/>
              <a:ext cx="79200" cy="23925"/>
            </a:xfrm>
            <a:custGeom>
              <a:avLst/>
              <a:gdLst>
                <a:gd fmla="*/ 7838 w 79200" name="rtl"/>
                <a:gd fmla="*/ 3107 h 23925" name="rtt"/>
                <a:gd fmla="*/ 71638 w 79200" name="rtr"/>
                <a:gd fmla="*/ 20708 h 23925" name="rtb"/>
              </a:gdLst>
              <a:ahLst/>
              <a:cxnLst/>
              <a:rect b="rtb" r="rtr" t="rtt" l="rtl"/>
              <a:pathLst>
                <a:path stroke="false" w="79200" h="23925">
                  <a:moveTo>
                    <a:pt x="0" y="0"/>
                  </a:moveTo>
                  <a:lnTo>
                    <a:pt x="79200" y="0"/>
                  </a:lnTo>
                  <a:lnTo>
                    <a:pt x="79200" y="23925"/>
                  </a:lnTo>
                  <a:lnTo>
                    <a:pt x="0" y="23925"/>
                  </a:lnTo>
                  <a:lnTo>
                    <a:pt x="0" y="0"/>
                  </a:lnTo>
                  <a:close/>
                </a:path>
                <a:path w="79200" fill="none" h="23925">
                  <a:moveTo>
                    <a:pt x="0" y="23925"/>
                  </a:moveTo>
                  <a:lnTo>
                    <a:pt x="79200" y="23925"/>
                  </a:lnTo>
                </a:path>
              </a:pathLst>
            </a:custGeom>
            <a:noFill/>
            <a:ln w="2200" cap="rnd">
              <a:solidFill>
                <a:srgbClr val="5FB7F1"/>
              </a:solidFill>
              <a:round/>
            </a:ln>
          </p:spPr>
          <p:txBody>
            <a:bodyPr lIns="0" rIns="0" anchor="ctr" rtlCol="0" tIns="0" bIns="11000" wrap="none"/>
            <a:lstStyle/>
            <a:p>
              <a:pPr algn="ctr">
                <a:lnSpc>
                  <a:spcPct val="100000"/>
                </a:lnSpc>
              </a:pPr>
              <a:r>
                <a:rPr sz="110">
                  <a:solidFill>
                    <a:srgbClr val="454545"/>
                  </a:solidFill>
                  <a:latin typeface="Arial"/>
                </a:rPr>
                <a:t>overfitting</a:t>
              </a:r>
            </a:p>
          </p:txBody>
        </p:sp>
        <p:sp>
          <p:nvSpPr>
            <p:cNvPr id="399" name="SubTopic"/>
            <p:cNvSpPr/>
            <p:nvPr/>
          </p:nvSpPr>
          <p:spPr>
            <a:xfrm>
              <a:off x="4406925" y="3089505"/>
              <a:ext cx="565400" cy="41525"/>
            </a:xfrm>
            <a:custGeom>
              <a:avLst/>
              <a:gdLst>
                <a:gd fmla="*/ 7838 w 565400" name="rtl"/>
                <a:gd fmla="*/ 3107 h 41525" name="rtt"/>
                <a:gd fmla="*/ 557838 w 565400" name="rtr"/>
                <a:gd fmla="*/ 38308 h 41525" name="rtb"/>
              </a:gdLst>
              <a:ahLst/>
              <a:cxnLst/>
              <a:rect b="rtb" r="rtr" t="rtt" l="rtl"/>
              <a:pathLst>
                <a:path stroke="false" w="565400" h="41525">
                  <a:moveTo>
                    <a:pt x="0" y="0"/>
                  </a:moveTo>
                  <a:lnTo>
                    <a:pt x="565400" y="0"/>
                  </a:lnTo>
                  <a:lnTo>
                    <a:pt x="565400" y="41525"/>
                  </a:lnTo>
                  <a:lnTo>
                    <a:pt x="0" y="41525"/>
                  </a:lnTo>
                  <a:lnTo>
                    <a:pt x="0" y="0"/>
                  </a:lnTo>
                  <a:close/>
                </a:path>
                <a:path w="565400" fill="none" h="41525">
                  <a:moveTo>
                    <a:pt x="0" y="41525"/>
                  </a:moveTo>
                  <a:lnTo>
                    <a:pt x="565400" y="41525"/>
                  </a:lnTo>
                </a:path>
              </a:pathLst>
            </a:custGeom>
            <a:noFill/>
            <a:ln w="2200" cap="rnd">
              <a:solidFill>
                <a:srgbClr val="5FB7F1"/>
              </a:solidFill>
              <a:round/>
            </a:ln>
          </p:spPr>
          <p:txBody>
            <a:bodyPr lIns="0" rIns="0" anchor="ctr" rtlCol="0" tIns="0" bIns="11000" wrap="square"/>
            <a:lstStyle/>
            <a:p>
              <a:pPr algn="ctr">
                <a:lnSpc>
                  <a:spcPct val="100000"/>
                </a:lnSpc>
              </a:pPr>
              <a:r>
                <a:rPr sz="110">
                  <a:solidFill>
                    <a:srgbClr val="454545"/>
                  </a:solidFill>
                  <a:latin typeface="Arial"/>
                </a:rPr>
                <a:t>Definition: The model performs well on the training set, but does not perform well on the test set</a:t>
              </a:r>
            </a:p>
          </p:txBody>
        </p:sp>
        <p:sp>
          <p:nvSpPr>
            <p:cNvPr id="401" name="SubTopic"/>
            <p:cNvSpPr/>
            <p:nvPr/>
          </p:nvSpPr>
          <p:spPr>
            <a:xfrm>
              <a:off x="4406925" y="3217930"/>
              <a:ext cx="245300" cy="23925"/>
            </a:xfrm>
            <a:custGeom>
              <a:avLst/>
              <a:gdLst>
                <a:gd fmla="*/ 7838 w 245300" name="rtl"/>
                <a:gd fmla="*/ 3107 h 23925" name="rtt"/>
                <a:gd fmla="*/ 237738 w 245300" name="rtr"/>
                <a:gd fmla="*/ 20708 h 23925" name="rtb"/>
              </a:gdLst>
              <a:ahLst/>
              <a:cxnLst/>
              <a:rect b="rtb" r="rtr" t="rtt" l="rtl"/>
              <a:pathLst>
                <a:path stroke="false" w="245300" h="23925">
                  <a:moveTo>
                    <a:pt x="0" y="0"/>
                  </a:moveTo>
                  <a:lnTo>
                    <a:pt x="245300" y="0"/>
                  </a:lnTo>
                  <a:lnTo>
                    <a:pt x="245300" y="23925"/>
                  </a:lnTo>
                  <a:lnTo>
                    <a:pt x="0" y="23925"/>
                  </a:lnTo>
                  <a:lnTo>
                    <a:pt x="0" y="0"/>
                  </a:lnTo>
                  <a:close/>
                </a:path>
                <a:path w="245300" fill="none" h="23925">
                  <a:moveTo>
                    <a:pt x="0" y="23925"/>
                  </a:moveTo>
                  <a:lnTo>
                    <a:pt x="245300" y="23925"/>
                  </a:lnTo>
                </a:path>
              </a:pathLst>
            </a:custGeom>
            <a:noFill/>
            <a:ln w="2200" cap="rnd">
              <a:solidFill>
                <a:srgbClr val="5FB7F1"/>
              </a:solidFill>
              <a:round/>
            </a:ln>
          </p:spPr>
          <p:txBody>
            <a:bodyPr lIns="0" rIns="0" anchor="ctr" rtlCol="0" tIns="0" bIns="11000" wrap="none"/>
            <a:lstStyle/>
            <a:p>
              <a:pPr algn="ctr">
                <a:lnSpc>
                  <a:spcPct val="100000"/>
                </a:lnSpc>
              </a:pPr>
              <a:r>
                <a:rPr sz="110">
                  <a:solidFill>
                    <a:srgbClr val="454545"/>
                  </a:solidFill>
                  <a:latin typeface="Arial"/>
                </a:rPr>
                <a:t>Solution: Reduce model complexity</a:t>
              </a:r>
            </a:p>
          </p:txBody>
        </p:sp>
        <p:sp>
          <p:nvSpPr>
            <p:cNvPr id="403" name="SubTopic"/>
            <p:cNvSpPr/>
            <p:nvPr/>
          </p:nvSpPr>
          <p:spPr>
            <a:xfrm>
              <a:off x="4682827" y="3138180"/>
              <a:ext cx="150700" cy="23925"/>
            </a:xfrm>
            <a:custGeom>
              <a:avLst/>
              <a:gdLst>
                <a:gd fmla="*/ 7838 w 150700" name="rtl"/>
                <a:gd fmla="*/ 3107 h 23925" name="rtt"/>
                <a:gd fmla="*/ 143138 w 150700" name="rtr"/>
                <a:gd fmla="*/ 20708 h 23925" name="rtb"/>
              </a:gdLst>
              <a:ahLst/>
              <a:cxnLst/>
              <a:rect b="rtb" r="rtr" t="rtt" l="rtl"/>
              <a:pathLst>
                <a:path stroke="false" w="150700" h="23925">
                  <a:moveTo>
                    <a:pt x="0" y="0"/>
                  </a:moveTo>
                  <a:lnTo>
                    <a:pt x="150700" y="0"/>
                  </a:lnTo>
                  <a:lnTo>
                    <a:pt x="150700" y="23925"/>
                  </a:lnTo>
                  <a:lnTo>
                    <a:pt x="0" y="23925"/>
                  </a:lnTo>
                  <a:lnTo>
                    <a:pt x="0" y="0"/>
                  </a:lnTo>
                  <a:close/>
                </a:path>
                <a:path w="150700" fill="none" h="23925">
                  <a:moveTo>
                    <a:pt x="0" y="23925"/>
                  </a:moveTo>
                  <a:lnTo>
                    <a:pt x="150700" y="23925"/>
                  </a:lnTo>
                </a:path>
              </a:pathLst>
            </a:custGeom>
            <a:noFill/>
            <a:ln w="2200" cap="rnd">
              <a:solidFill>
                <a:srgbClr val="5FB7F1"/>
              </a:solidFill>
              <a:round/>
            </a:ln>
          </p:spPr>
          <p:txBody>
            <a:bodyPr lIns="0" rIns="0" anchor="ctr" rtlCol="0" tIns="0" bIns="11000" wrap="none"/>
            <a:lstStyle/>
            <a:p>
              <a:pPr algn="ctr">
                <a:lnSpc>
                  <a:spcPct val="100000"/>
                </a:lnSpc>
              </a:pPr>
              <a:r>
                <a:rPr sz="110">
                  <a:solidFill>
                    <a:srgbClr val="454545"/>
                  </a:solidFill>
                  <a:latin typeface="Arial"/>
                </a:rPr>
                <a:t>Clean the data again</a:t>
              </a:r>
            </a:p>
          </p:txBody>
        </p:sp>
        <p:sp>
          <p:nvSpPr>
            <p:cNvPr id="405" name="SubTopic"/>
            <p:cNvSpPr/>
            <p:nvPr/>
          </p:nvSpPr>
          <p:spPr>
            <a:xfrm>
              <a:off x="4682827" y="3169255"/>
              <a:ext cx="247500" cy="23925"/>
            </a:xfrm>
            <a:custGeom>
              <a:avLst/>
              <a:gdLst>
                <a:gd fmla="*/ 7838 w 247500" name="rtl"/>
                <a:gd fmla="*/ 3107 h 23925" name="rtt"/>
                <a:gd fmla="*/ 239938 w 247500" name="rtr"/>
                <a:gd fmla="*/ 20708 h 23925" name="rtb"/>
              </a:gdLst>
              <a:ahLst/>
              <a:cxnLst/>
              <a:rect b="rtb" r="rtr" t="rtt" l="rtl"/>
              <a:pathLst>
                <a:path stroke="false" w="247500" h="23925">
                  <a:moveTo>
                    <a:pt x="0" y="0"/>
                  </a:moveTo>
                  <a:lnTo>
                    <a:pt x="247500" y="0"/>
                  </a:lnTo>
                  <a:lnTo>
                    <a:pt x="247500" y="23925"/>
                  </a:lnTo>
                  <a:lnTo>
                    <a:pt x="0" y="23925"/>
                  </a:lnTo>
                  <a:lnTo>
                    <a:pt x="0" y="0"/>
                  </a:lnTo>
                  <a:close/>
                </a:path>
                <a:path w="247500" fill="none" h="23925">
                  <a:moveTo>
                    <a:pt x="0" y="23925"/>
                  </a:moveTo>
                  <a:lnTo>
                    <a:pt x="247500" y="23925"/>
                  </a:lnTo>
                </a:path>
              </a:pathLst>
            </a:custGeom>
            <a:noFill/>
            <a:ln w="2200" cap="rnd">
              <a:solidFill>
                <a:srgbClr val="5FB7F1"/>
              </a:solidFill>
              <a:round/>
            </a:ln>
          </p:spPr>
          <p:txBody>
            <a:bodyPr lIns="0" rIns="0" anchor="ctr" rtlCol="0" tIns="0" bIns="11000" wrap="none"/>
            <a:lstStyle/>
            <a:p>
              <a:pPr algn="ctr">
                <a:lnSpc>
                  <a:spcPct val="100000"/>
                </a:lnSpc>
              </a:pPr>
              <a:r>
                <a:rPr sz="110">
                  <a:solidFill>
                    <a:srgbClr val="454545"/>
                  </a:solidFill>
                  <a:latin typeface="Arial"/>
                </a:rPr>
                <a:t>Increase the amount of training data</a:t>
              </a:r>
            </a:p>
          </p:txBody>
        </p:sp>
        <p:sp>
          <p:nvSpPr>
            <p:cNvPr id="407" name="SubTopic"/>
            <p:cNvSpPr/>
            <p:nvPr/>
          </p:nvSpPr>
          <p:spPr>
            <a:xfrm>
              <a:off x="4682827" y="3242268"/>
              <a:ext cx="110000" cy="23925"/>
            </a:xfrm>
            <a:custGeom>
              <a:avLst/>
              <a:gdLst>
                <a:gd fmla="*/ 7838 w 110000" name="rtl"/>
                <a:gd fmla="*/ 3107 h 23925" name="rtt"/>
                <a:gd fmla="*/ 102438 w 110000" name="rtr"/>
                <a:gd fmla="*/ 20708 h 23925" name="rtb"/>
              </a:gdLst>
              <a:ahLst/>
              <a:cxnLst/>
              <a:rect b="rtb" r="rtr" t="rtt" l="rtl"/>
              <a:pathLst>
                <a:path stroke="false" w="110000" h="23925">
                  <a:moveTo>
                    <a:pt x="0" y="0"/>
                  </a:moveTo>
                  <a:lnTo>
                    <a:pt x="110000" y="0"/>
                  </a:lnTo>
                  <a:lnTo>
                    <a:pt x="110000" y="23925"/>
                  </a:lnTo>
                  <a:lnTo>
                    <a:pt x="0" y="23925"/>
                  </a:lnTo>
                  <a:lnTo>
                    <a:pt x="0" y="0"/>
                  </a:lnTo>
                  <a:close/>
                </a:path>
                <a:path w="110000" fill="none" h="23925">
                  <a:moveTo>
                    <a:pt x="0" y="23925"/>
                  </a:moveTo>
                  <a:lnTo>
                    <a:pt x="110000" y="23925"/>
                  </a:lnTo>
                </a:path>
              </a:pathLst>
            </a:custGeom>
            <a:noFill/>
            <a:ln w="2200" cap="rnd">
              <a:solidFill>
                <a:srgbClr val="5FB7F1"/>
              </a:solidFill>
              <a:round/>
            </a:ln>
          </p:spPr>
          <p:txBody>
            <a:bodyPr lIns="0" rIns="0" anchor="ctr" rtlCol="0" tIns="0" bIns="11000" wrap="none"/>
            <a:lstStyle/>
            <a:p>
              <a:pPr algn="ctr">
                <a:lnSpc>
                  <a:spcPct val="100000"/>
                </a:lnSpc>
              </a:pPr>
              <a:r>
                <a:rPr sz="110">
                  <a:solidFill>
                    <a:srgbClr val="454545"/>
                  </a:solidFill>
                  <a:latin typeface="Arial"/>
                </a:rPr>
                <a:t>Regularization</a:t>
              </a:r>
            </a:p>
          </p:txBody>
        </p:sp>
        <p:sp>
          <p:nvSpPr>
            <p:cNvPr id="409" name="SubTopic"/>
            <p:cNvSpPr/>
            <p:nvPr/>
          </p:nvSpPr>
          <p:spPr>
            <a:xfrm>
              <a:off x="4823429" y="3200330"/>
              <a:ext cx="565400" cy="41525"/>
            </a:xfrm>
            <a:custGeom>
              <a:avLst/>
              <a:gdLst>
                <a:gd fmla="*/ 7838 w 565400" name="rtl"/>
                <a:gd fmla="*/ 3107 h 41525" name="rtt"/>
                <a:gd fmla="*/ 557838 w 565400" name="rtr"/>
                <a:gd fmla="*/ 38308 h 41525" name="rtb"/>
              </a:gdLst>
              <a:ahLst/>
              <a:cxnLst/>
              <a:rect b="rtb" r="rtr" t="rtt" l="rtl"/>
              <a:pathLst>
                <a:path stroke="false" w="565400" h="41525">
                  <a:moveTo>
                    <a:pt x="0" y="0"/>
                  </a:moveTo>
                  <a:lnTo>
                    <a:pt x="565400" y="0"/>
                  </a:lnTo>
                  <a:lnTo>
                    <a:pt x="565400" y="41525"/>
                  </a:lnTo>
                  <a:lnTo>
                    <a:pt x="0" y="41525"/>
                  </a:lnTo>
                  <a:lnTo>
                    <a:pt x="0" y="0"/>
                  </a:lnTo>
                  <a:close/>
                </a:path>
                <a:path w="565400" fill="none" h="41525">
                  <a:moveTo>
                    <a:pt x="0" y="41525"/>
                  </a:moveTo>
                  <a:lnTo>
                    <a:pt x="565400" y="41525"/>
                  </a:lnTo>
                </a:path>
              </a:pathLst>
            </a:custGeom>
            <a:noFill/>
            <a:ln w="2200" cap="rnd">
              <a:solidFill>
                <a:srgbClr val="5FB7F1"/>
              </a:solidFill>
              <a:round/>
            </a:ln>
          </p:spPr>
          <p:txBody>
            <a:bodyPr lIns="0" rIns="0" anchor="ctr" rtlCol="0" tIns="0" bIns="11000" wrap="square"/>
            <a:lstStyle/>
            <a:p>
              <a:pPr algn="ctr">
                <a:lnSpc>
                  <a:spcPct val="100000"/>
                </a:lnSpc>
              </a:pPr>
              <a:r>
                <a:rPr sz="110">
                  <a:solidFill>
                    <a:srgbClr val="454545"/>
                  </a:solidFill>
                  <a:latin typeface="Arial"/>
                </a:rPr>
                <a:t>L1 regularization: You can make some of the W values ​​directly 0, removing the influence of this feature. Can be used for feature selection</a:t>
              </a:r>
            </a:p>
          </p:txBody>
        </p:sp>
        <p:sp>
          <p:nvSpPr>
            <p:cNvPr id="411" name="SubTopic"/>
            <p:cNvSpPr/>
            <p:nvPr/>
          </p:nvSpPr>
          <p:spPr>
            <a:xfrm>
              <a:off x="4823429" y="3249005"/>
              <a:ext cx="565400" cy="41525"/>
            </a:xfrm>
            <a:custGeom>
              <a:avLst/>
              <a:gdLst>
                <a:gd fmla="*/ 7838 w 565400" name="rtl"/>
                <a:gd fmla="*/ 3107 h 41525" name="rtt"/>
                <a:gd fmla="*/ 557838 w 565400" name="rtr"/>
                <a:gd fmla="*/ 38308 h 41525" name="rtb"/>
              </a:gdLst>
              <a:ahLst/>
              <a:cxnLst/>
              <a:rect b="rtb" r="rtr" t="rtt" l="rtl"/>
              <a:pathLst>
                <a:path stroke="false" w="565400" h="41525">
                  <a:moveTo>
                    <a:pt x="0" y="0"/>
                  </a:moveTo>
                  <a:lnTo>
                    <a:pt x="565400" y="0"/>
                  </a:lnTo>
                  <a:lnTo>
                    <a:pt x="565400" y="41525"/>
                  </a:lnTo>
                  <a:lnTo>
                    <a:pt x="0" y="41525"/>
                  </a:lnTo>
                  <a:lnTo>
                    <a:pt x="0" y="0"/>
                  </a:lnTo>
                  <a:close/>
                </a:path>
                <a:path w="565400" fill="none" h="41525">
                  <a:moveTo>
                    <a:pt x="0" y="41525"/>
                  </a:moveTo>
                  <a:lnTo>
                    <a:pt x="565400" y="41525"/>
                  </a:lnTo>
                </a:path>
              </a:pathLst>
            </a:custGeom>
            <a:noFill/>
            <a:ln w="2200" cap="rnd">
              <a:solidFill>
                <a:srgbClr val="5FB7F1"/>
              </a:solidFill>
              <a:round/>
            </a:ln>
          </p:spPr>
          <p:txBody>
            <a:bodyPr lIns="0" rIns="0" anchor="ctr" rtlCol="0" tIns="0" bIns="11000" wrap="square"/>
            <a:lstStyle/>
            <a:p>
              <a:pPr algn="ctr">
                <a:lnSpc>
                  <a:spcPct val="100000"/>
                </a:lnSpc>
              </a:pPr>
              <a:r>
                <a:rPr sz="110">
                  <a:solidFill>
                    <a:srgbClr val="454545"/>
                  </a:solidFill>
                  <a:latin typeface="Arial"/>
                </a:rPr>
                <a:t>L2 regularization: It can make some of the W's very small and close to 0, weakening the influence of a certain feature.</a:t>
              </a:r>
            </a:p>
          </p:txBody>
        </p:sp>
        <p:sp>
          <p:nvSpPr>
            <p:cNvPr id="413" name="SubTopic"/>
            <p:cNvSpPr/>
            <p:nvPr/>
          </p:nvSpPr>
          <p:spPr>
            <a:xfrm>
              <a:off x="4682827" y="3297680"/>
              <a:ext cx="214500" cy="23925"/>
            </a:xfrm>
            <a:custGeom>
              <a:avLst/>
              <a:gdLst>
                <a:gd fmla="*/ 7838 w 214500" name="rtl"/>
                <a:gd fmla="*/ 3107 h 23925" name="rtt"/>
                <a:gd fmla="*/ 206938 w 214500" name="rtr"/>
                <a:gd fmla="*/ 20708 h 23925" name="rtb"/>
              </a:gdLst>
              <a:ahLst/>
              <a:cxnLst/>
              <a:rect b="rtb" r="rtr" t="rtt" l="rtl"/>
              <a:pathLst>
                <a:path stroke="false" w="214500" h="23925">
                  <a:moveTo>
                    <a:pt x="0" y="0"/>
                  </a:moveTo>
                  <a:lnTo>
                    <a:pt x="214500" y="0"/>
                  </a:lnTo>
                  <a:lnTo>
                    <a:pt x="214500" y="23925"/>
                  </a:lnTo>
                  <a:lnTo>
                    <a:pt x="0" y="23925"/>
                  </a:lnTo>
                  <a:lnTo>
                    <a:pt x="0" y="0"/>
                  </a:lnTo>
                  <a:close/>
                </a:path>
                <a:path w="214500" fill="none" h="23925">
                  <a:moveTo>
                    <a:pt x="0" y="23925"/>
                  </a:moveTo>
                  <a:lnTo>
                    <a:pt x="214500" y="23925"/>
                  </a:lnTo>
                </a:path>
              </a:pathLst>
            </a:custGeom>
            <a:noFill/>
            <a:ln w="2200" cap="rnd">
              <a:solidFill>
                <a:srgbClr val="5FB7F1"/>
              </a:solidFill>
              <a:round/>
            </a:ln>
          </p:spPr>
          <p:txBody>
            <a:bodyPr lIns="0" rIns="0" anchor="ctr" rtlCol="0" tIns="0" bIns="11000" wrap="none"/>
            <a:lstStyle/>
            <a:p>
              <a:pPr algn="ctr">
                <a:lnSpc>
                  <a:spcPct val="100000"/>
                </a:lnSpc>
              </a:pPr>
              <a:r>
                <a:rPr sz="110">
                  <a:solidFill>
                    <a:srgbClr val="454545"/>
                  </a:solidFill>
                  <a:latin typeface="Arial"/>
                </a:rPr>
                <a:t>Reduce the number of features</a:t>
              </a:r>
            </a:p>
          </p:txBody>
        </p:sp>
        <p:sp>
          <p:nvSpPr>
            <p:cNvPr id="415" name="SubTopic"/>
            <p:cNvSpPr/>
            <p:nvPr/>
          </p:nvSpPr>
          <p:spPr>
            <a:xfrm>
              <a:off x="4082821" y="3359830"/>
              <a:ext cx="170500" cy="23925"/>
            </a:xfrm>
            <a:custGeom>
              <a:avLst/>
              <a:gdLst>
                <a:gd fmla="*/ 7838 w 170500" name="rtl"/>
                <a:gd fmla="*/ 3107 h 23925" name="rtt"/>
                <a:gd fmla="*/ 162938 w 170500" name="rtr"/>
                <a:gd fmla="*/ 20708 h 23925" name="rtb"/>
              </a:gdLst>
              <a:ahLst/>
              <a:cxnLst/>
              <a:rect b="rtb" r="rtr" t="rtt" l="rtl"/>
              <a:pathLst>
                <a:path stroke="false" w="170500" h="23925">
                  <a:moveTo>
                    <a:pt x="0" y="0"/>
                  </a:moveTo>
                  <a:lnTo>
                    <a:pt x="170500" y="0"/>
                  </a:lnTo>
                  <a:lnTo>
                    <a:pt x="170500" y="23925"/>
                  </a:lnTo>
                  <a:lnTo>
                    <a:pt x="0" y="23925"/>
                  </a:lnTo>
                  <a:lnTo>
                    <a:pt x="0" y="0"/>
                  </a:lnTo>
                  <a:close/>
                </a:path>
                <a:path w="170500" fill="none" h="23925">
                  <a:moveTo>
                    <a:pt x="0" y="23925"/>
                  </a:moveTo>
                  <a:lnTo>
                    <a:pt x="170500" y="23925"/>
                  </a:lnTo>
                </a:path>
              </a:pathLst>
            </a:custGeom>
            <a:noFill/>
            <a:ln w="2200" cap="rnd">
              <a:solidFill>
                <a:srgbClr val="5FB7F1"/>
              </a:solidFill>
              <a:round/>
            </a:ln>
          </p:spPr>
          <p:txBody>
            <a:bodyPr lIns="0" rIns="0" anchor="ctr" rtlCol="0" tIns="0" bIns="11000" wrap="none"/>
            <a:lstStyle/>
            <a:p>
              <a:pPr algn="ctr">
                <a:lnSpc>
                  <a:spcPct val="100000"/>
                </a:lnSpc>
              </a:pPr>
              <a:r>
                <a:rPr sz="110">
                  <a:solidFill>
                    <a:srgbClr val="454545"/>
                  </a:solidFill>
                  <a:latin typeface="Arial"/>
                </a:rPr>
                <a:t>regularized linear model</a:t>
              </a:r>
            </a:p>
          </p:txBody>
        </p:sp>
        <p:sp>
          <p:nvSpPr>
            <p:cNvPr id="417" name="SubTopic"/>
            <p:cNvSpPr/>
            <p:nvPr/>
          </p:nvSpPr>
          <p:spPr>
            <a:xfrm>
              <a:off x="4283923" y="3328755"/>
              <a:ext cx="121000" cy="23925"/>
            </a:xfrm>
            <a:custGeom>
              <a:avLst/>
              <a:gdLst>
                <a:gd fmla="*/ 7838 w 121000" name="rtl"/>
                <a:gd fmla="*/ 3107 h 23925" name="rtt"/>
                <a:gd fmla="*/ 113438 w 121000" name="rtr"/>
                <a:gd fmla="*/ 20708 h 23925" name="rtb"/>
              </a:gdLst>
              <a:ahLst/>
              <a:cxnLst/>
              <a:rect b="rtb" r="rtr" t="rtt" l="rtl"/>
              <a:pathLst>
                <a:path stroke="false" w="121000" h="23925">
                  <a:moveTo>
                    <a:pt x="0" y="0"/>
                  </a:moveTo>
                  <a:lnTo>
                    <a:pt x="121000" y="0"/>
                  </a:lnTo>
                  <a:lnTo>
                    <a:pt x="121000" y="23925"/>
                  </a:lnTo>
                  <a:lnTo>
                    <a:pt x="0" y="23925"/>
                  </a:lnTo>
                  <a:lnTo>
                    <a:pt x="0" y="0"/>
                  </a:lnTo>
                  <a:close/>
                </a:path>
                <a:path w="121000" fill="none" h="23925">
                  <a:moveTo>
                    <a:pt x="0" y="23925"/>
                  </a:moveTo>
                  <a:lnTo>
                    <a:pt x="121000" y="23925"/>
                  </a:lnTo>
                </a:path>
              </a:pathLst>
            </a:custGeom>
            <a:noFill/>
            <a:ln w="2200" cap="rnd">
              <a:solidFill>
                <a:srgbClr val="5FB7F1"/>
              </a:solidFill>
              <a:round/>
            </a:ln>
          </p:spPr>
          <p:txBody>
            <a:bodyPr lIns="0" rIns="0" anchor="ctr" rtlCol="0" tIns="0" bIns="11000" wrap="none"/>
            <a:lstStyle/>
            <a:p>
              <a:pPr algn="ctr">
                <a:lnSpc>
                  <a:spcPct val="100000"/>
                </a:lnSpc>
              </a:pPr>
              <a:r>
                <a:rPr sz="110">
                  <a:solidFill>
                    <a:srgbClr val="454545"/>
                  </a:solidFill>
                  <a:latin typeface="Arial"/>
                </a:rPr>
                <a:t>ridge regression</a:t>
              </a:r>
            </a:p>
          </p:txBody>
        </p:sp>
        <p:sp>
          <p:nvSpPr>
            <p:cNvPr id="419" name="SubTopic"/>
            <p:cNvSpPr/>
            <p:nvPr/>
          </p:nvSpPr>
          <p:spPr>
            <a:xfrm>
              <a:off x="4435525" y="3328755"/>
              <a:ext cx="237600" cy="23925"/>
            </a:xfrm>
            <a:custGeom>
              <a:avLst/>
              <a:gdLst>
                <a:gd fmla="*/ 7838 w 237600" name="rtl"/>
                <a:gd fmla="*/ 3107 h 23925" name="rtt"/>
                <a:gd fmla="*/ 230038 w 237600" name="rtr"/>
                <a:gd fmla="*/ 20708 h 23925" name="rtb"/>
              </a:gdLst>
              <a:ahLst/>
              <a:cxnLst/>
              <a:rect b="rtb" r="rtr" t="rtt" l="rtl"/>
              <a:pathLst>
                <a:path stroke="false" w="237600" h="23925">
                  <a:moveTo>
                    <a:pt x="0" y="0"/>
                  </a:moveTo>
                  <a:lnTo>
                    <a:pt x="237600" y="0"/>
                  </a:lnTo>
                  <a:lnTo>
                    <a:pt x="237600" y="23925"/>
                  </a:lnTo>
                  <a:lnTo>
                    <a:pt x="0" y="23925"/>
                  </a:lnTo>
                  <a:lnTo>
                    <a:pt x="0" y="0"/>
                  </a:lnTo>
                  <a:close/>
                </a:path>
                <a:path w="237600" fill="none" h="23925">
                  <a:moveTo>
                    <a:pt x="0" y="23925"/>
                  </a:moveTo>
                  <a:lnTo>
                    <a:pt x="237600" y="23925"/>
                  </a:lnTo>
                </a:path>
              </a:pathLst>
            </a:custGeom>
            <a:noFill/>
            <a:ln w="2200" cap="rnd">
              <a:solidFill>
                <a:srgbClr val="5FB7F1"/>
              </a:solidFill>
              <a:round/>
            </a:ln>
          </p:spPr>
          <p:txBody>
            <a:bodyPr lIns="0" rIns="0" anchor="ctr" rtlCol="0" tIns="0" bIns="11000" wrap="none"/>
            <a:lstStyle/>
            <a:p>
              <a:pPr algn="ctr">
                <a:lnSpc>
                  <a:spcPct val="100000"/>
                </a:lnSpc>
              </a:pPr>
              <a:r>
                <a:rPr sz="110">
                  <a:solidFill>
                    <a:srgbClr val="454545"/>
                  </a:solidFill>
                  <a:latin typeface="Arial"/>
                </a:rPr>
                <a:t>Linear regression L2 regularization</a:t>
              </a:r>
            </a:p>
          </p:txBody>
        </p:sp>
        <p:sp>
          <p:nvSpPr>
            <p:cNvPr id="421" name="SubTopic"/>
            <p:cNvSpPr/>
            <p:nvPr/>
          </p:nvSpPr>
          <p:spPr>
            <a:xfrm>
              <a:off x="4283923" y="3359830"/>
              <a:ext cx="106700" cy="23925"/>
            </a:xfrm>
            <a:custGeom>
              <a:avLst/>
              <a:gdLst>
                <a:gd fmla="*/ 7838 w 106700" name="rtl"/>
                <a:gd fmla="*/ 3107 h 23925" name="rtt"/>
                <a:gd fmla="*/ 99138 w 106700" name="rtr"/>
                <a:gd fmla="*/ 20708 h 23925" name="rtb"/>
              </a:gdLst>
              <a:ahLst/>
              <a:cxnLst/>
              <a:rect b="rtb" r="rtr" t="rtt" l="rtl"/>
              <a:pathLst>
                <a:path stroke="false" w="106700" h="23925">
                  <a:moveTo>
                    <a:pt x="0" y="0"/>
                  </a:moveTo>
                  <a:lnTo>
                    <a:pt x="106700" y="0"/>
                  </a:lnTo>
                  <a:lnTo>
                    <a:pt x="106700" y="23925"/>
                  </a:lnTo>
                  <a:lnTo>
                    <a:pt x="0" y="23925"/>
                  </a:lnTo>
                  <a:lnTo>
                    <a:pt x="0" y="0"/>
                  </a:lnTo>
                  <a:close/>
                </a:path>
                <a:path w="106700" fill="none" h="23925">
                  <a:moveTo>
                    <a:pt x="0" y="23925"/>
                  </a:moveTo>
                  <a:lnTo>
                    <a:pt x="106700" y="23925"/>
                  </a:lnTo>
                </a:path>
              </a:pathLst>
            </a:custGeom>
            <a:noFill/>
            <a:ln w="2200" cap="rnd">
              <a:solidFill>
                <a:srgbClr val="5FB7F1"/>
              </a:solidFill>
              <a:round/>
            </a:ln>
          </p:spPr>
          <p:txBody>
            <a:bodyPr lIns="0" rIns="0" anchor="ctr" rtlCol="0" tIns="0" bIns="11000" wrap="none"/>
            <a:lstStyle/>
            <a:p>
              <a:pPr algn="ctr">
                <a:lnSpc>
                  <a:spcPct val="100000"/>
                </a:lnSpc>
              </a:pPr>
              <a:r>
                <a:rPr sz="110">
                  <a:solidFill>
                    <a:srgbClr val="454545"/>
                  </a:solidFill>
                  <a:latin typeface="Arial"/>
                </a:rPr>
                <a:t>Lasso returns</a:t>
              </a:r>
            </a:p>
          </p:txBody>
        </p:sp>
        <p:sp>
          <p:nvSpPr>
            <p:cNvPr id="423" name="SubTopic"/>
            <p:cNvSpPr/>
            <p:nvPr/>
          </p:nvSpPr>
          <p:spPr>
            <a:xfrm>
              <a:off x="4421225" y="3359830"/>
              <a:ext cx="237600" cy="23925"/>
            </a:xfrm>
            <a:custGeom>
              <a:avLst/>
              <a:gdLst>
                <a:gd fmla="*/ 7838 w 237600" name="rtl"/>
                <a:gd fmla="*/ 3107 h 23925" name="rtt"/>
                <a:gd fmla="*/ 230038 w 237600" name="rtr"/>
                <a:gd fmla="*/ 20708 h 23925" name="rtb"/>
              </a:gdLst>
              <a:ahLst/>
              <a:cxnLst/>
              <a:rect b="rtb" r="rtr" t="rtt" l="rtl"/>
              <a:pathLst>
                <a:path stroke="false" w="237600" h="23925">
                  <a:moveTo>
                    <a:pt x="0" y="0"/>
                  </a:moveTo>
                  <a:lnTo>
                    <a:pt x="237600" y="0"/>
                  </a:lnTo>
                  <a:lnTo>
                    <a:pt x="237600" y="23925"/>
                  </a:lnTo>
                  <a:lnTo>
                    <a:pt x="0" y="23925"/>
                  </a:lnTo>
                  <a:lnTo>
                    <a:pt x="0" y="0"/>
                  </a:lnTo>
                  <a:close/>
                </a:path>
                <a:path w="237600" fill="none" h="23925">
                  <a:moveTo>
                    <a:pt x="0" y="23925"/>
                  </a:moveTo>
                  <a:lnTo>
                    <a:pt x="237600" y="23925"/>
                  </a:lnTo>
                </a:path>
              </a:pathLst>
            </a:custGeom>
            <a:noFill/>
            <a:ln w="2200" cap="rnd">
              <a:solidFill>
                <a:srgbClr val="5FB7F1"/>
              </a:solidFill>
              <a:round/>
            </a:ln>
          </p:spPr>
          <p:txBody>
            <a:bodyPr lIns="0" rIns="0" anchor="ctr" rtlCol="0" tIns="0" bIns="11000" wrap="none"/>
            <a:lstStyle/>
            <a:p>
              <a:pPr algn="ctr">
                <a:lnSpc>
                  <a:spcPct val="100000"/>
                </a:lnSpc>
              </a:pPr>
              <a:r>
                <a:rPr sz="110">
                  <a:solidFill>
                    <a:srgbClr val="454545"/>
                  </a:solidFill>
                  <a:latin typeface="Arial"/>
                </a:rPr>
                <a:t>Linear regression L1 regularization</a:t>
              </a:r>
            </a:p>
          </p:txBody>
        </p:sp>
        <p:sp>
          <p:nvSpPr>
            <p:cNvPr id="425" name="SubTopic"/>
            <p:cNvSpPr/>
            <p:nvPr/>
          </p:nvSpPr>
          <p:spPr>
            <a:xfrm>
              <a:off x="4283923" y="3390905"/>
              <a:ext cx="115500" cy="23925"/>
            </a:xfrm>
            <a:custGeom>
              <a:avLst/>
              <a:gdLst>
                <a:gd fmla="*/ 7838 w 115500" name="rtl"/>
                <a:gd fmla="*/ 3107 h 23925" name="rtt"/>
                <a:gd fmla="*/ 107938 w 115500" name="rtr"/>
                <a:gd fmla="*/ 20708 h 23925" name="rtb"/>
              </a:gdLst>
              <a:ahLst/>
              <a:cxnLst/>
              <a:rect b="rtb" r="rtr" t="rtt" l="rtl"/>
              <a:pathLst>
                <a:path stroke="false" w="115500" h="23925">
                  <a:moveTo>
                    <a:pt x="0" y="0"/>
                  </a:moveTo>
                  <a:lnTo>
                    <a:pt x="115500" y="0"/>
                  </a:lnTo>
                  <a:lnTo>
                    <a:pt x="115500" y="23925"/>
                  </a:lnTo>
                  <a:lnTo>
                    <a:pt x="0" y="23925"/>
                  </a:lnTo>
                  <a:lnTo>
                    <a:pt x="0" y="0"/>
                  </a:lnTo>
                  <a:close/>
                </a:path>
                <a:path w="115500" fill="none" h="23925">
                  <a:moveTo>
                    <a:pt x="0" y="23925"/>
                  </a:moveTo>
                  <a:lnTo>
                    <a:pt x="115500" y="23925"/>
                  </a:lnTo>
                </a:path>
              </a:pathLst>
            </a:custGeom>
            <a:noFill/>
            <a:ln w="2200" cap="rnd">
              <a:solidFill>
                <a:srgbClr val="5FB7F1"/>
              </a:solidFill>
              <a:round/>
            </a:ln>
          </p:spPr>
          <p:txBody>
            <a:bodyPr lIns="0" rIns="0" anchor="ctr" rtlCol="0" tIns="0" bIns="11000" wrap="none"/>
            <a:lstStyle/>
            <a:p>
              <a:pPr algn="ctr">
                <a:lnSpc>
                  <a:spcPct val="100000"/>
                </a:lnSpc>
              </a:pPr>
              <a:r>
                <a:rPr sz="110">
                  <a:solidFill>
                    <a:srgbClr val="454545"/>
                  </a:solidFill>
                  <a:latin typeface="Arial"/>
                </a:rPr>
                <a:t>elastic network</a:t>
              </a:r>
            </a:p>
          </p:txBody>
        </p:sp>
        <p:sp>
          <p:nvSpPr>
            <p:cNvPr id="427" name="SubTopic"/>
            <p:cNvSpPr/>
            <p:nvPr/>
          </p:nvSpPr>
          <p:spPr>
            <a:xfrm>
              <a:off x="4430025" y="3390905"/>
              <a:ext cx="168300" cy="23925"/>
            </a:xfrm>
            <a:custGeom>
              <a:avLst/>
              <a:gdLst>
                <a:gd fmla="*/ 7838 w 168300" name="rtl"/>
                <a:gd fmla="*/ 3107 h 23925" name="rtt"/>
                <a:gd fmla="*/ 160738 w 168300" name="rtr"/>
                <a:gd fmla="*/ 20708 h 23925" name="rtb"/>
              </a:gdLst>
              <a:ahLst/>
              <a:cxnLst/>
              <a:rect b="rtb" r="rtr" t="rtt" l="rtl"/>
              <a:pathLst>
                <a:path stroke="false" w="168300" h="23925">
                  <a:moveTo>
                    <a:pt x="0" y="0"/>
                  </a:moveTo>
                  <a:lnTo>
                    <a:pt x="168300" y="0"/>
                  </a:lnTo>
                  <a:lnTo>
                    <a:pt x="168300" y="23925"/>
                  </a:lnTo>
                  <a:lnTo>
                    <a:pt x="0" y="23925"/>
                  </a:lnTo>
                  <a:lnTo>
                    <a:pt x="0" y="0"/>
                  </a:lnTo>
                  <a:close/>
                </a:path>
                <a:path w="168300" fill="none" h="23925">
                  <a:moveTo>
                    <a:pt x="0" y="23925"/>
                  </a:moveTo>
                  <a:lnTo>
                    <a:pt x="168300" y="23925"/>
                  </a:lnTo>
                </a:path>
              </a:pathLst>
            </a:custGeom>
            <a:noFill/>
            <a:ln w="2200" cap="rnd">
              <a:solidFill>
                <a:srgbClr val="5FB7F1"/>
              </a:solidFill>
              <a:round/>
            </a:ln>
          </p:spPr>
          <p:txBody>
            <a:bodyPr lIns="0" rIns="0" anchor="ctr" rtlCol="0" tIns="0" bIns="11000" wrap="none"/>
            <a:lstStyle/>
            <a:p>
              <a:pPr algn="ctr">
                <a:lnSpc>
                  <a:spcPct val="100000"/>
                </a:lnSpc>
              </a:pPr>
              <a:r>
                <a:rPr sz="110">
                  <a:solidFill>
                    <a:srgbClr val="454545"/>
                  </a:solidFill>
                  <a:latin typeface="Arial"/>
                </a:rPr>
                <a:t>Linear regression L1 L2</a:t>
              </a:r>
            </a:p>
          </p:txBody>
        </p:sp>
        <p:sp>
          <p:nvSpPr>
            <p:cNvPr id="429" name="SubTopic"/>
            <p:cNvSpPr/>
            <p:nvPr/>
          </p:nvSpPr>
          <p:spPr>
            <a:xfrm>
              <a:off x="4082821" y="3437518"/>
              <a:ext cx="121000" cy="23925"/>
            </a:xfrm>
            <a:custGeom>
              <a:avLst/>
              <a:gdLst>
                <a:gd fmla="*/ 7838 w 121000" name="rtl"/>
                <a:gd fmla="*/ 3107 h 23925" name="rtt"/>
                <a:gd fmla="*/ 113438 w 121000" name="rtr"/>
                <a:gd fmla="*/ 20708 h 23925" name="rtb"/>
              </a:gdLst>
              <a:ahLst/>
              <a:cxnLst/>
              <a:rect b="rtb" r="rtr" t="rtt" l="rtl"/>
              <a:pathLst>
                <a:path stroke="false" w="121000" h="23925">
                  <a:moveTo>
                    <a:pt x="0" y="0"/>
                  </a:moveTo>
                  <a:lnTo>
                    <a:pt x="121000" y="0"/>
                  </a:lnTo>
                  <a:lnTo>
                    <a:pt x="121000" y="23925"/>
                  </a:lnTo>
                  <a:lnTo>
                    <a:pt x="0" y="23925"/>
                  </a:lnTo>
                  <a:lnTo>
                    <a:pt x="0" y="0"/>
                  </a:lnTo>
                  <a:close/>
                </a:path>
                <a:path w="121000" fill="none" h="23925">
                  <a:moveTo>
                    <a:pt x="0" y="23925"/>
                  </a:moveTo>
                  <a:lnTo>
                    <a:pt x="121000" y="23925"/>
                  </a:lnTo>
                </a:path>
              </a:pathLst>
            </a:custGeom>
            <a:noFill/>
            <a:ln w="2200" cap="rnd">
              <a:solidFill>
                <a:srgbClr val="5FB7F1"/>
              </a:solidFill>
              <a:round/>
            </a:ln>
          </p:spPr>
          <p:txBody>
            <a:bodyPr lIns="0" rIns="0" anchor="ctr" rtlCol="0" tIns="0" bIns="11000" wrap="none"/>
            <a:lstStyle/>
            <a:p>
              <a:pPr algn="ctr">
                <a:lnSpc>
                  <a:spcPct val="100000"/>
                </a:lnSpc>
              </a:pPr>
              <a:r>
                <a:rPr sz="110">
                  <a:solidFill>
                    <a:srgbClr val="454545"/>
                  </a:solidFill>
                  <a:latin typeface="Arial"/>
                </a:rPr>
                <a:t>ridge regression</a:t>
              </a:r>
            </a:p>
          </p:txBody>
        </p:sp>
        <p:sp>
          <p:nvSpPr>
            <p:cNvPr id="431" name="SubTopic"/>
            <p:cNvSpPr/>
            <p:nvPr/>
          </p:nvSpPr>
          <p:spPr>
            <a:xfrm>
              <a:off x="4234423" y="3421980"/>
              <a:ext cx="267300" cy="23925"/>
            </a:xfrm>
            <a:custGeom>
              <a:avLst/>
              <a:gdLst>
                <a:gd fmla="*/ 7838 w 267300" name="rtl"/>
                <a:gd fmla="*/ 3107 h 23925" name="rtt"/>
                <a:gd fmla="*/ 259738 w 267300" name="rtr"/>
                <a:gd fmla="*/ 20708 h 23925" name="rtb"/>
              </a:gdLst>
              <a:ahLst/>
              <a:cxnLst/>
              <a:rect b="rtb" r="rtr" t="rtt" l="rtl"/>
              <a:pathLst>
                <a:path stroke="false" w="267300" h="23925">
                  <a:moveTo>
                    <a:pt x="0" y="0"/>
                  </a:moveTo>
                  <a:lnTo>
                    <a:pt x="267300" y="0"/>
                  </a:lnTo>
                  <a:lnTo>
                    <a:pt x="267300" y="23925"/>
                  </a:lnTo>
                  <a:lnTo>
                    <a:pt x="0" y="23925"/>
                  </a:lnTo>
                  <a:lnTo>
                    <a:pt x="0" y="0"/>
                  </a:lnTo>
                  <a:close/>
                </a:path>
                <a:path w="267300" fill="none" h="23925">
                  <a:moveTo>
                    <a:pt x="0" y="23925"/>
                  </a:moveTo>
                  <a:lnTo>
                    <a:pt x="267300" y="23925"/>
                  </a:lnTo>
                </a:path>
              </a:pathLst>
            </a:custGeom>
            <a:noFill/>
            <a:ln w="2200" cap="rnd">
              <a:solidFill>
                <a:srgbClr val="5FB7F1"/>
              </a:solidFill>
              <a:round/>
            </a:ln>
          </p:spPr>
          <p:txBody>
            <a:bodyPr lIns="0" rIns="0" anchor="ctr" rtlCol="0" tIns="0" bIns="11000" wrap="none"/>
            <a:lstStyle/>
            <a:p>
              <a:pPr algn="ctr">
                <a:lnSpc>
                  <a:spcPct val="100000"/>
                </a:lnSpc>
              </a:pPr>
              <a:r>
                <a:rPr sz="110">
                  <a:solidFill>
                    <a:srgbClr val="454545"/>
                  </a:solidFill>
                  <a:latin typeface="Arial"/>
                </a:rPr>
                <a:t>Linear regression with L2 regularization</a:t>
              </a:r>
            </a:p>
          </p:txBody>
        </p:sp>
        <p:sp>
          <p:nvSpPr>
            <p:cNvPr id="433" name="SubTopic"/>
            <p:cNvSpPr/>
            <p:nvPr/>
          </p:nvSpPr>
          <p:spPr>
            <a:xfrm>
              <a:off x="4234423" y="3453055"/>
              <a:ext cx="130900" cy="23925"/>
            </a:xfrm>
            <a:custGeom>
              <a:avLst/>
              <a:gdLst>
                <a:gd fmla="*/ 7838 w 130900" name="rtl"/>
                <a:gd fmla="*/ 3107 h 23925" name="rtt"/>
                <a:gd fmla="*/ 123338 w 130900" name="rtr"/>
                <a:gd fmla="*/ 20708 h 23925" name="rtb"/>
              </a:gdLst>
              <a:ahLst/>
              <a:cxnLst/>
              <a:rect b="rtb" r="rtr" t="rtt" l="rtl"/>
              <a:pathLst>
                <a:path stroke="false" w="130900" h="23925">
                  <a:moveTo>
                    <a:pt x="0" y="0"/>
                  </a:moveTo>
                  <a:lnTo>
                    <a:pt x="130900" y="0"/>
                  </a:lnTo>
                  <a:lnTo>
                    <a:pt x="130900" y="23925"/>
                  </a:lnTo>
                  <a:lnTo>
                    <a:pt x="0" y="23925"/>
                  </a:lnTo>
                  <a:lnTo>
                    <a:pt x="0" y="0"/>
                  </a:lnTo>
                  <a:close/>
                </a:path>
                <a:path w="130900" fill="none" h="23925">
                  <a:moveTo>
                    <a:pt x="0" y="23925"/>
                  </a:moveTo>
                  <a:lnTo>
                    <a:pt x="130900" y="23925"/>
                  </a:lnTo>
                </a:path>
              </a:pathLst>
            </a:custGeom>
            <a:noFill/>
            <a:ln w="2200" cap="rnd">
              <a:solidFill>
                <a:srgbClr val="5FB7F1"/>
              </a:solidFill>
              <a:round/>
            </a:ln>
          </p:spPr>
          <p:txBody>
            <a:bodyPr lIns="0" rIns="0" anchor="ctr" rtlCol="0" tIns="0" bIns="11000" wrap="none"/>
            <a:lstStyle/>
            <a:p>
              <a:pPr algn="ctr">
                <a:lnSpc>
                  <a:spcPct val="100000"/>
                </a:lnSpc>
              </a:pPr>
              <a:r>
                <a:rPr sz="110">
                  <a:solidFill>
                    <a:srgbClr val="454545"/>
                  </a:solidFill>
                  <a:latin typeface="Arial"/>
                </a:rPr>
                <a:t>API: Ridge(alpha)</a:t>
              </a:r>
            </a:p>
          </p:txBody>
        </p:sp>
        <p:sp>
          <p:nvSpPr>
            <p:cNvPr id="435" name="SubTopic"/>
            <p:cNvSpPr/>
            <p:nvPr/>
          </p:nvSpPr>
          <p:spPr>
            <a:xfrm>
              <a:off x="4082821" y="3499668"/>
              <a:ext cx="189200" cy="23925"/>
            </a:xfrm>
            <a:custGeom>
              <a:avLst/>
              <a:gdLst>
                <a:gd fmla="*/ 7838 w 189200" name="rtl"/>
                <a:gd fmla="*/ 3107 h 23925" name="rtt"/>
                <a:gd fmla="*/ 181638 w 189200" name="rtr"/>
                <a:gd fmla="*/ 20708 h 23925" name="rtb"/>
              </a:gdLst>
              <a:ahLst/>
              <a:cxnLst/>
              <a:rect b="rtb" r="rtr" t="rtt" l="rtl"/>
              <a:pathLst>
                <a:path stroke="false" w="189200" h="23925">
                  <a:moveTo>
                    <a:pt x="0" y="0"/>
                  </a:moveTo>
                  <a:lnTo>
                    <a:pt x="189200" y="0"/>
                  </a:lnTo>
                  <a:lnTo>
                    <a:pt x="189200" y="23925"/>
                  </a:lnTo>
                  <a:lnTo>
                    <a:pt x="0" y="23925"/>
                  </a:lnTo>
                  <a:lnTo>
                    <a:pt x="0" y="0"/>
                  </a:lnTo>
                  <a:close/>
                </a:path>
                <a:path w="189200" fill="none" h="23925">
                  <a:moveTo>
                    <a:pt x="0" y="23925"/>
                  </a:moveTo>
                  <a:lnTo>
                    <a:pt x="189200" y="23925"/>
                  </a:lnTo>
                </a:path>
              </a:pathLst>
            </a:custGeom>
            <a:noFill/>
            <a:ln w="2200" cap="rnd">
              <a:solidFill>
                <a:srgbClr val="5FB7F1"/>
              </a:solidFill>
              <a:round/>
            </a:ln>
          </p:spPr>
          <p:txBody>
            <a:bodyPr lIns="0" rIns="0" anchor="ctr" rtlCol="0" tIns="0" bIns="11000" wrap="none"/>
            <a:lstStyle/>
            <a:p>
              <a:pPr algn="ctr">
                <a:lnSpc>
                  <a:spcPct val="100000"/>
                </a:lnSpc>
              </a:pPr>
              <a:r>
                <a:rPr sz="110">
                  <a:solidFill>
                    <a:srgbClr val="454545"/>
                  </a:solidFill>
                  <a:latin typeface="Arial"/>
                </a:rPr>
                <a:t>Saving and loading models</a:t>
              </a:r>
            </a:p>
          </p:txBody>
        </p:sp>
        <p:sp>
          <p:nvSpPr>
            <p:cNvPr id="437" name="SubTopic"/>
            <p:cNvSpPr/>
            <p:nvPr/>
          </p:nvSpPr>
          <p:spPr>
            <a:xfrm>
              <a:off x="4302623" y="3484130"/>
              <a:ext cx="235400" cy="23925"/>
            </a:xfrm>
            <a:custGeom>
              <a:avLst/>
              <a:gdLst>
                <a:gd fmla="*/ 7838 w 235400" name="rtl"/>
                <a:gd fmla="*/ 3107 h 23925" name="rtt"/>
                <a:gd fmla="*/ 227838 w 235400" name="rtr"/>
                <a:gd fmla="*/ 20708 h 23925" name="rtb"/>
              </a:gdLst>
              <a:ahLst/>
              <a:cxnLst/>
              <a:rect b="rtb" r="rtr" t="rtt" l="rtl"/>
              <a:pathLst>
                <a:path stroke="false" w="235400" h="23925">
                  <a:moveTo>
                    <a:pt x="0" y="0"/>
                  </a:moveTo>
                  <a:lnTo>
                    <a:pt x="235400" y="0"/>
                  </a:lnTo>
                  <a:lnTo>
                    <a:pt x="235400" y="23925"/>
                  </a:lnTo>
                  <a:lnTo>
                    <a:pt x="0" y="23925"/>
                  </a:lnTo>
                  <a:lnTo>
                    <a:pt x="0" y="0"/>
                  </a:lnTo>
                  <a:close/>
                </a:path>
                <a:path w="235400" fill="none" h="23925">
                  <a:moveTo>
                    <a:pt x="0" y="23925"/>
                  </a:moveTo>
                  <a:lnTo>
                    <a:pt x="235400" y="23925"/>
                  </a:lnTo>
                </a:path>
              </a:pathLst>
            </a:custGeom>
            <a:noFill/>
            <a:ln w="2200" cap="rnd">
              <a:solidFill>
                <a:srgbClr val="5FB7F1"/>
              </a:solidFill>
              <a:round/>
            </a:ln>
          </p:spPr>
          <p:txBody>
            <a:bodyPr lIns="0" rIns="0" anchor="ctr" rtlCol="0" tIns="0" bIns="11000" wrap="none"/>
            <a:lstStyle/>
            <a:p>
              <a:pPr algn="ctr">
                <a:lnSpc>
                  <a:spcPct val="100000"/>
                </a:lnSpc>
              </a:pPr>
              <a:r>
                <a:rPr sz="110">
                  <a:solidFill>
                    <a:srgbClr val="454545"/>
                  </a:solidFill>
                  <a:latin typeface="Arial"/>
                </a:rPr>
                <a:t>Save: joblib.dump(estimator, path)</a:t>
              </a:r>
            </a:p>
          </p:txBody>
        </p:sp>
        <p:sp>
          <p:nvSpPr>
            <p:cNvPr id="439" name="SubTopic"/>
            <p:cNvSpPr/>
            <p:nvPr/>
          </p:nvSpPr>
          <p:spPr>
            <a:xfrm>
              <a:off x="4302623" y="3515205"/>
              <a:ext cx="178200" cy="23925"/>
            </a:xfrm>
            <a:custGeom>
              <a:avLst/>
              <a:gdLst>
                <a:gd fmla="*/ 7838 w 178200" name="rtl"/>
                <a:gd fmla="*/ 3107 h 23925" name="rtt"/>
                <a:gd fmla="*/ 170638 w 178200" name="rtr"/>
                <a:gd fmla="*/ 20708 h 23925" name="rtb"/>
              </a:gdLst>
              <a:ahLst/>
              <a:cxnLst/>
              <a:rect b="rtb" r="rtr" t="rtt" l="rtl"/>
              <a:pathLst>
                <a:path stroke="false" w="178200" h="23925">
                  <a:moveTo>
                    <a:pt x="0" y="0"/>
                  </a:moveTo>
                  <a:lnTo>
                    <a:pt x="178200" y="0"/>
                  </a:lnTo>
                  <a:lnTo>
                    <a:pt x="178200" y="23925"/>
                  </a:lnTo>
                  <a:lnTo>
                    <a:pt x="0" y="23925"/>
                  </a:lnTo>
                  <a:lnTo>
                    <a:pt x="0" y="0"/>
                  </a:lnTo>
                  <a:close/>
                </a:path>
                <a:path w="178200" fill="none" h="23925">
                  <a:moveTo>
                    <a:pt x="0" y="23925"/>
                  </a:moveTo>
                  <a:lnTo>
                    <a:pt x="178200" y="23925"/>
                  </a:lnTo>
                </a:path>
              </a:pathLst>
            </a:custGeom>
            <a:noFill/>
            <a:ln w="2200" cap="rnd">
              <a:solidFill>
                <a:srgbClr val="5FB7F1"/>
              </a:solidFill>
              <a:round/>
            </a:ln>
          </p:spPr>
          <p:txBody>
            <a:bodyPr lIns="0" rIns="0" anchor="ctr" rtlCol="0" tIns="0" bIns="11000" wrap="none"/>
            <a:lstStyle/>
            <a:p>
              <a:pPr algn="ctr">
                <a:lnSpc>
                  <a:spcPct val="100000"/>
                </a:lnSpc>
              </a:pPr>
              <a:r>
                <a:rPr sz="110">
                  <a:solidFill>
                    <a:srgbClr val="454545"/>
                  </a:solidFill>
                  <a:latin typeface="Arial"/>
                </a:rPr>
                <a:t>Loading: joblib.load(path)</a:t>
              </a:r>
            </a:p>
          </p:txBody>
        </p:sp>
        <p:sp>
          <p:nvSpPr>
            <p:cNvPr id="443" name="SubTopic"/>
            <p:cNvSpPr/>
            <p:nvPr/>
          </p:nvSpPr>
          <p:spPr>
            <a:xfrm>
              <a:off x="4099321" y="3637580"/>
              <a:ext cx="243100" cy="23925"/>
            </a:xfrm>
            <a:custGeom>
              <a:avLst/>
              <a:gdLst>
                <a:gd fmla="*/ 7838 w 243100" name="rtl"/>
                <a:gd fmla="*/ 3107 h 23925" name="rtt"/>
                <a:gd fmla="*/ 235538 w 243100" name="rtr"/>
                <a:gd fmla="*/ 20708 h 23925" name="rtb"/>
              </a:gdLst>
              <a:ahLst/>
              <a:cxnLst/>
              <a:rect b="rtb" r="rtr" t="rtt" l="rtl"/>
              <a:pathLst>
                <a:path stroke="false" w="243100" h="23925">
                  <a:moveTo>
                    <a:pt x="0" y="0"/>
                  </a:moveTo>
                  <a:lnTo>
                    <a:pt x="243100" y="0"/>
                  </a:lnTo>
                  <a:lnTo>
                    <a:pt x="243100" y="23925"/>
                  </a:lnTo>
                  <a:lnTo>
                    <a:pt x="0" y="23925"/>
                  </a:lnTo>
                  <a:lnTo>
                    <a:pt x="0" y="0"/>
                  </a:lnTo>
                  <a:close/>
                </a:path>
                <a:path w="243100" fill="none" h="23925">
                  <a:moveTo>
                    <a:pt x="0" y="23925"/>
                  </a:moveTo>
                  <a:lnTo>
                    <a:pt x="243100" y="23925"/>
                  </a:lnTo>
                </a:path>
              </a:pathLst>
            </a:custGeom>
            <a:noFill/>
            <a:ln w="2200" cap="rnd">
              <a:solidFill>
                <a:srgbClr val="FFCD55"/>
              </a:solidFill>
              <a:round/>
            </a:ln>
          </p:spPr>
          <p:txBody>
            <a:bodyPr lIns="0" rIns="0" anchor="ctr" rtlCol="0" tIns="0" bIns="11000" wrap="none"/>
            <a:lstStyle/>
            <a:p>
              <a:pPr algn="ctr">
                <a:lnSpc>
                  <a:spcPct val="100000"/>
                </a:lnSpc>
              </a:pPr>
              <a:r>
                <a:rPr sz="110">
                  <a:solidFill>
                    <a:srgbClr val="454545"/>
                  </a:solidFill>
                  <a:latin typeface="Arial"/>
                </a:rPr>
                <a:t>The principles of logistic regression</a:t>
              </a:r>
            </a:p>
          </p:txBody>
        </p:sp>
        <p:sp>
          <p:nvSpPr>
            <p:cNvPr id="445" name="SubTopic"/>
            <p:cNvSpPr/>
            <p:nvPr/>
          </p:nvSpPr>
          <p:spPr>
            <a:xfrm>
              <a:off x="4373023" y="3575430"/>
              <a:ext cx="442200" cy="23925"/>
            </a:xfrm>
            <a:custGeom>
              <a:avLst/>
              <a:gdLst>
                <a:gd fmla="*/ 7838 w 442200" name="rtl"/>
                <a:gd fmla="*/ 3107 h 23925" name="rtt"/>
                <a:gd fmla="*/ 434638 w 442200" name="rtr"/>
                <a:gd fmla="*/ 20708 h 23925" name="rtb"/>
              </a:gdLst>
              <a:ahLst/>
              <a:cxnLst/>
              <a:rect b="rtb" r="rtr" t="rtt" l="rtl"/>
              <a:pathLst>
                <a:path stroke="false" w="442200" h="23925">
                  <a:moveTo>
                    <a:pt x="0" y="0"/>
                  </a:moveTo>
                  <a:lnTo>
                    <a:pt x="442200" y="0"/>
                  </a:lnTo>
                  <a:lnTo>
                    <a:pt x="442200" y="23925"/>
                  </a:lnTo>
                  <a:lnTo>
                    <a:pt x="0" y="23925"/>
                  </a:lnTo>
                  <a:lnTo>
                    <a:pt x="0" y="0"/>
                  </a:lnTo>
                  <a:close/>
                </a:path>
                <a:path w="442200" fill="none" h="23925">
                  <a:moveTo>
                    <a:pt x="0" y="23925"/>
                  </a:moveTo>
                  <a:lnTo>
                    <a:pt x="442200" y="23925"/>
                  </a:lnTo>
                </a:path>
              </a:pathLst>
            </a:custGeom>
            <a:noFill/>
            <a:ln w="2200" cap="rnd">
              <a:solidFill>
                <a:srgbClr val="FFCD55"/>
              </a:solidFill>
              <a:round/>
            </a:ln>
          </p:spPr>
          <p:txBody>
            <a:bodyPr lIns="0" rIns="0" anchor="ctr" rtlCol="0" tIns="0" bIns="11000" wrap="none"/>
            <a:lstStyle/>
            <a:p>
              <a:pPr algn="ctr">
                <a:lnSpc>
                  <a:spcPct val="100000"/>
                </a:lnSpc>
              </a:pPr>
              <a:r>
                <a:rPr sz="110">
                  <a:solidFill>
                    <a:srgbClr val="454545"/>
                  </a:solidFill>
                  <a:latin typeface="Arial"/>
                </a:rPr>
                <a:t>Mathematical model: linear regression activation function (sigmoid)</a:t>
              </a:r>
            </a:p>
          </p:txBody>
        </p:sp>
        <p:sp>
          <p:nvSpPr>
            <p:cNvPr id="447" name="SubTopic"/>
            <p:cNvSpPr/>
            <p:nvPr/>
          </p:nvSpPr>
          <p:spPr>
            <a:xfrm>
              <a:off x="4373023" y="3606505"/>
              <a:ext cx="539000" cy="23925"/>
            </a:xfrm>
            <a:custGeom>
              <a:avLst/>
              <a:gdLst>
                <a:gd fmla="*/ 7838 w 539000" name="rtl"/>
                <a:gd fmla="*/ 3107 h 23925" name="rtt"/>
                <a:gd fmla="*/ 531438 w 539000" name="rtr"/>
                <a:gd fmla="*/ 20708 h 23925" name="rtb"/>
              </a:gdLst>
              <a:ahLst/>
              <a:cxnLst/>
              <a:rect b="rtb" r="rtr" t="rtt" l="rtl"/>
              <a:pathLst>
                <a:path stroke="false" w="539000" h="23925">
                  <a:moveTo>
                    <a:pt x="0" y="0"/>
                  </a:moveTo>
                  <a:lnTo>
                    <a:pt x="539000" y="0"/>
                  </a:lnTo>
                  <a:lnTo>
                    <a:pt x="539000" y="23925"/>
                  </a:lnTo>
                  <a:lnTo>
                    <a:pt x="0" y="23925"/>
                  </a:lnTo>
                  <a:lnTo>
                    <a:pt x="0" y="0"/>
                  </a:lnTo>
                  <a:close/>
                </a:path>
                <a:path w="539000" fill="none" h="23925">
                  <a:moveTo>
                    <a:pt x="0" y="23925"/>
                  </a:moveTo>
                  <a:lnTo>
                    <a:pt x="539000" y="23925"/>
                  </a:lnTo>
                </a:path>
              </a:pathLst>
            </a:custGeom>
            <a:noFill/>
            <a:ln w="2200" cap="rnd">
              <a:solidFill>
                <a:srgbClr val="FFCD55"/>
              </a:solidFill>
              <a:round/>
            </a:ln>
          </p:spPr>
          <p:txBody>
            <a:bodyPr lIns="0" rIns="0" anchor="ctr" rtlCol="0" tIns="0" bIns="11000" wrap="none"/>
            <a:lstStyle/>
            <a:p>
              <a:pPr algn="ctr">
                <a:lnSpc>
                  <a:spcPct val="100000"/>
                </a:lnSpc>
              </a:pPr>
              <a:r>
                <a:rPr sz="110">
                  <a:solidFill>
                    <a:srgbClr val="454545"/>
                  </a:solidFill>
                  <a:latin typeface="Arial"/>
                </a:rPr>
                <a:t>The role of the activation function: increase the nonlinear fitting ability of the model</a:t>
              </a:r>
            </a:p>
          </p:txBody>
        </p:sp>
        <p:sp>
          <p:nvSpPr>
            <p:cNvPr id="449" name="SubTopic"/>
            <p:cNvSpPr/>
            <p:nvPr/>
          </p:nvSpPr>
          <p:spPr>
            <a:xfrm>
              <a:off x="4373023" y="3637580"/>
              <a:ext cx="231000" cy="23925"/>
            </a:xfrm>
            <a:custGeom>
              <a:avLst/>
              <a:gdLst>
                <a:gd fmla="*/ 7838 w 231000" name="rtl"/>
                <a:gd fmla="*/ 3107 h 23925" name="rtt"/>
                <a:gd fmla="*/ 223438 w 231000" name="rtr"/>
                <a:gd fmla="*/ 20708 h 23925" name="rtb"/>
              </a:gdLst>
              <a:ahLst/>
              <a:cxnLst/>
              <a:rect b="rtb" r="rtr" t="rtt" l="rtl"/>
              <a:pathLst>
                <a:path stroke="false" w="231000" h="23925">
                  <a:moveTo>
                    <a:pt x="0" y="0"/>
                  </a:moveTo>
                  <a:lnTo>
                    <a:pt x="231000" y="0"/>
                  </a:lnTo>
                  <a:lnTo>
                    <a:pt x="231000" y="23925"/>
                  </a:lnTo>
                  <a:lnTo>
                    <a:pt x="0" y="23925"/>
                  </a:lnTo>
                  <a:lnTo>
                    <a:pt x="0" y="0"/>
                  </a:lnTo>
                  <a:close/>
                </a:path>
                <a:path w="231000" fill="none" h="23925">
                  <a:moveTo>
                    <a:pt x="0" y="23925"/>
                  </a:moveTo>
                  <a:lnTo>
                    <a:pt x="231000" y="23925"/>
                  </a:lnTo>
                </a:path>
              </a:pathLst>
            </a:custGeom>
            <a:noFill/>
            <a:ln w="2200" cap="rnd">
              <a:solidFill>
                <a:srgbClr val="FFCD55"/>
              </a:solidFill>
              <a:round/>
            </a:ln>
          </p:spPr>
          <p:txBody>
            <a:bodyPr lIns="0" rIns="0" anchor="ctr" rtlCol="0" tIns="0" bIns="11000" wrap="none"/>
            <a:lstStyle/>
            <a:p>
              <a:pPr algn="ctr">
                <a:lnSpc>
                  <a:spcPct val="100000"/>
                </a:lnSpc>
              </a:pPr>
              <a:r>
                <a:rPr sz="110">
                  <a:solidFill>
                    <a:srgbClr val="454545"/>
                  </a:solidFill>
                  <a:latin typeface="Arial"/>
                </a:rPr>
                <a:t>Loss function: Log-likelihood loss</a:t>
              </a:r>
            </a:p>
          </p:txBody>
        </p:sp>
        <p:sp>
          <p:nvSpPr>
            <p:cNvPr id="451" name="SubTopic"/>
            <p:cNvSpPr/>
            <p:nvPr/>
          </p:nvSpPr>
          <p:spPr>
            <a:xfrm>
              <a:off x="4373023" y="3668655"/>
              <a:ext cx="266200" cy="23925"/>
            </a:xfrm>
            <a:custGeom>
              <a:avLst/>
              <a:gdLst>
                <a:gd fmla="*/ 7838 w 266200" name="rtl"/>
                <a:gd fmla="*/ 3107 h 23925" name="rtt"/>
                <a:gd fmla="*/ 258638 w 266200" name="rtr"/>
                <a:gd fmla="*/ 20708 h 23925" name="rtb"/>
              </a:gdLst>
              <a:ahLst/>
              <a:cxnLst/>
              <a:rect b="rtb" r="rtr" t="rtt" l="rtl"/>
              <a:pathLst>
                <a:path stroke="false" w="266200" h="23925">
                  <a:moveTo>
                    <a:pt x="0" y="0"/>
                  </a:moveTo>
                  <a:lnTo>
                    <a:pt x="266200" y="0"/>
                  </a:lnTo>
                  <a:lnTo>
                    <a:pt x="266200" y="23925"/>
                  </a:lnTo>
                  <a:lnTo>
                    <a:pt x="0" y="23925"/>
                  </a:lnTo>
                  <a:lnTo>
                    <a:pt x="0" y="0"/>
                  </a:lnTo>
                  <a:close/>
                </a:path>
                <a:path w="266200" fill="none" h="23925">
                  <a:moveTo>
                    <a:pt x="0" y="23925"/>
                  </a:moveTo>
                  <a:lnTo>
                    <a:pt x="266200" y="23925"/>
                  </a:lnTo>
                </a:path>
              </a:pathLst>
            </a:custGeom>
            <a:noFill/>
            <a:ln w="2200" cap="rnd">
              <a:solidFill>
                <a:srgbClr val="FFCD55"/>
              </a:solidFill>
              <a:round/>
            </a:ln>
          </p:spPr>
          <p:txBody>
            <a:bodyPr lIns="0" rIns="0" anchor="ctr" rtlCol="0" tIns="0" bIns="11000" wrap="none"/>
            <a:lstStyle/>
            <a:p>
              <a:pPr algn="ctr">
                <a:lnSpc>
                  <a:spcPct val="100000"/>
                </a:lnSpc>
              </a:pPr>
              <a:r>
                <a:rPr sz="110">
                  <a:solidFill>
                    <a:srgbClr val="454545"/>
                  </a:solidFill>
                  <a:latin typeface="Arial"/>
                </a:rPr>
                <a:t>Optimization method: gradient descent</a:t>
              </a:r>
            </a:p>
          </p:txBody>
        </p:sp>
        <p:sp>
          <p:nvSpPr>
            <p:cNvPr id="453" name="SubTopic"/>
            <p:cNvSpPr/>
            <p:nvPr/>
          </p:nvSpPr>
          <p:spPr>
            <a:xfrm>
              <a:off x="4373023" y="3699730"/>
              <a:ext cx="316800" cy="23925"/>
            </a:xfrm>
            <a:custGeom>
              <a:avLst/>
              <a:gdLst>
                <a:gd fmla="*/ 7838 w 316800" name="rtl"/>
                <a:gd fmla="*/ 3107 h 23925" name="rtt"/>
                <a:gd fmla="*/ 309238 w 316800" name="rtr"/>
                <a:gd fmla="*/ 20708 h 23925" name="rtb"/>
              </a:gdLst>
              <a:ahLst/>
              <a:cxnLst/>
              <a:rect b="rtb" r="rtr" t="rtt" l="rtl"/>
              <a:pathLst>
                <a:path stroke="false" w="316800" h="23925">
                  <a:moveTo>
                    <a:pt x="0" y="0"/>
                  </a:moveTo>
                  <a:lnTo>
                    <a:pt x="316800" y="0"/>
                  </a:lnTo>
                  <a:lnTo>
                    <a:pt x="316800" y="23925"/>
                  </a:lnTo>
                  <a:lnTo>
                    <a:pt x="0" y="23925"/>
                  </a:lnTo>
                  <a:lnTo>
                    <a:pt x="0" y="0"/>
                  </a:lnTo>
                  <a:close/>
                </a:path>
                <a:path w="316800" fill="none" h="23925">
                  <a:moveTo>
                    <a:pt x="0" y="23925"/>
                  </a:moveTo>
                  <a:lnTo>
                    <a:pt x="316800" y="23925"/>
                  </a:lnTo>
                </a:path>
              </a:pathLst>
            </a:custGeom>
            <a:noFill/>
            <a:ln w="2200" cap="rnd">
              <a:solidFill>
                <a:srgbClr val="FFCD55"/>
              </a:solidFill>
              <a:round/>
            </a:ln>
          </p:spPr>
          <p:txBody>
            <a:bodyPr lIns="0" rIns="0" anchor="ctr" rtlCol="0" tIns="0" bIns="11000" wrap="none"/>
            <a:lstStyle/>
            <a:p>
              <a:pPr algn="ctr">
                <a:lnSpc>
                  <a:spcPct val="100000"/>
                </a:lnSpc>
              </a:pPr>
              <a:r>
                <a:rPr sz="110">
                  <a:solidFill>
                    <a:srgbClr val="454545"/>
                  </a:solidFill>
                  <a:latin typeface="Arial"/>
                </a:rPr>
                <a:t>API: sklearn.linear_model.LogisticRegression()</a:t>
              </a:r>
            </a:p>
          </p:txBody>
        </p:sp>
        <p:sp>
          <p:nvSpPr>
            <p:cNvPr id="455" name="SubTopic"/>
            <p:cNvSpPr/>
            <p:nvPr/>
          </p:nvSpPr>
          <p:spPr>
            <a:xfrm>
              <a:off x="4099321" y="3831524"/>
              <a:ext cx="257400" cy="23925"/>
            </a:xfrm>
            <a:custGeom>
              <a:avLst/>
              <a:gdLst>
                <a:gd fmla="*/ 7838 w 257400" name="rtl"/>
                <a:gd fmla="*/ 3107 h 23925" name="rtt"/>
                <a:gd fmla="*/ 249838 w 257400" name="rtr"/>
                <a:gd fmla="*/ 20708 h 23925" name="rtb"/>
              </a:gdLst>
              <a:ahLst/>
              <a:cxnLst/>
              <a:rect b="rtb" r="rtr" t="rtt" l="rtl"/>
              <a:pathLst>
                <a:path stroke="false" w="257400" h="23925">
                  <a:moveTo>
                    <a:pt x="0" y="0"/>
                  </a:moveTo>
                  <a:lnTo>
                    <a:pt x="257400" y="0"/>
                  </a:lnTo>
                  <a:lnTo>
                    <a:pt x="257400" y="23925"/>
                  </a:lnTo>
                  <a:lnTo>
                    <a:pt x="0" y="23925"/>
                  </a:lnTo>
                  <a:lnTo>
                    <a:pt x="0" y="0"/>
                  </a:lnTo>
                  <a:close/>
                </a:path>
                <a:path w="257400" fill="none" h="23925">
                  <a:moveTo>
                    <a:pt x="0" y="23925"/>
                  </a:moveTo>
                  <a:lnTo>
                    <a:pt x="257400" y="23925"/>
                  </a:lnTo>
                </a:path>
              </a:pathLst>
            </a:custGeom>
            <a:noFill/>
            <a:ln w="2200" cap="rnd">
              <a:solidFill>
                <a:srgbClr val="FFCD55"/>
              </a:solidFill>
              <a:round/>
            </a:ln>
          </p:spPr>
          <p:txBody>
            <a:bodyPr lIns="0" rIns="0" anchor="ctr" rtlCol="0" tIns="0" bIns="11000" wrap="none"/>
            <a:lstStyle/>
            <a:p>
              <a:pPr algn="ctr">
                <a:lnSpc>
                  <a:spcPct val="100000"/>
                </a:lnSpc>
              </a:pPr>
              <a:r>
                <a:rPr sz="110">
                  <a:solidFill>
                    <a:srgbClr val="454545"/>
                  </a:solidFill>
                  <a:latin typeface="Arial"/>
                </a:rPr>
                <a:t>How to evaluate classification models</a:t>
              </a:r>
            </a:p>
          </p:txBody>
        </p:sp>
        <p:sp>
          <p:nvSpPr>
            <p:cNvPr id="457" name="SubTopic"/>
            <p:cNvSpPr/>
            <p:nvPr/>
          </p:nvSpPr>
          <p:spPr>
            <a:xfrm>
              <a:off x="4387323" y="3730805"/>
              <a:ext cx="565400" cy="41525"/>
            </a:xfrm>
            <a:custGeom>
              <a:avLst/>
              <a:gdLst>
                <a:gd fmla="*/ 7838 w 565400" name="rtl"/>
                <a:gd fmla="*/ 3107 h 41525" name="rtt"/>
                <a:gd fmla="*/ 557838 w 565400" name="rtr"/>
                <a:gd fmla="*/ 38308 h 41525" name="rtb"/>
              </a:gdLst>
              <a:ahLst/>
              <a:cxnLst/>
              <a:rect b="rtb" r="rtr" t="rtt" l="rtl"/>
              <a:pathLst>
                <a:path stroke="false" w="565400" h="41525">
                  <a:moveTo>
                    <a:pt x="0" y="0"/>
                  </a:moveTo>
                  <a:lnTo>
                    <a:pt x="565400" y="0"/>
                  </a:lnTo>
                  <a:lnTo>
                    <a:pt x="565400" y="41525"/>
                  </a:lnTo>
                  <a:lnTo>
                    <a:pt x="0" y="41525"/>
                  </a:lnTo>
                  <a:lnTo>
                    <a:pt x="0" y="0"/>
                  </a:lnTo>
                  <a:close/>
                </a:path>
                <a:path w="565400" fill="none" h="41525">
                  <a:moveTo>
                    <a:pt x="0" y="41525"/>
                  </a:moveTo>
                  <a:lnTo>
                    <a:pt x="565400" y="41525"/>
                  </a:lnTo>
                </a:path>
              </a:pathLst>
            </a:custGeom>
            <a:noFill/>
            <a:ln w="2200" cap="rnd">
              <a:solidFill>
                <a:srgbClr val="FFCD55"/>
              </a:solidFill>
              <a:round/>
            </a:ln>
          </p:spPr>
          <p:txBody>
            <a:bodyPr lIns="0" rIns="0" anchor="ctr" rtlCol="0" tIns="0" bIns="11000" wrap="square"/>
            <a:lstStyle/>
            <a:p>
              <a:pPr algn="ctr">
                <a:lnSpc>
                  <a:spcPct val="100000"/>
                </a:lnSpc>
              </a:pPr>
              <a:r>
                <a:rPr sz="110">
                  <a:solidFill>
                    <a:srgbClr val="454545"/>
                  </a:solidFill>
                  <a:latin typeface="Arial"/>
                </a:rPr>
                <a:t>Classification evaluation report API: classification_report(y_true, y_pred, label, target_names)</a:t>
              </a:r>
            </a:p>
          </p:txBody>
        </p:sp>
        <p:sp>
          <p:nvSpPr>
            <p:cNvPr id="459" name="SubTopic"/>
            <p:cNvSpPr/>
            <p:nvPr/>
          </p:nvSpPr>
          <p:spPr>
            <a:xfrm>
              <a:off x="4387323" y="3810555"/>
              <a:ext cx="88000" cy="23925"/>
            </a:xfrm>
            <a:custGeom>
              <a:avLst/>
              <a:gdLst>
                <a:gd fmla="*/ 7838 w 88000" name="rtl"/>
                <a:gd fmla="*/ 3107 h 23925" name="rtt"/>
                <a:gd fmla="*/ 80438 w 88000" name="rtr"/>
                <a:gd fmla="*/ 20708 h 23925" name="rtb"/>
              </a:gdLst>
              <a:ahLst/>
              <a:cxnLst/>
              <a:rect b="rtb" r="rtr" t="rtt" l="rtl"/>
              <a:pathLst>
                <a:path stroke="false" w="88000" h="23925">
                  <a:moveTo>
                    <a:pt x="0" y="0"/>
                  </a:moveTo>
                  <a:lnTo>
                    <a:pt x="88000" y="0"/>
                  </a:lnTo>
                  <a:lnTo>
                    <a:pt x="88000" y="23925"/>
                  </a:lnTo>
                  <a:lnTo>
                    <a:pt x="0" y="23925"/>
                  </a:lnTo>
                  <a:lnTo>
                    <a:pt x="0" y="0"/>
                  </a:lnTo>
                  <a:close/>
                </a:path>
                <a:path w="88000" fill="none" h="23925">
                  <a:moveTo>
                    <a:pt x="0" y="23925"/>
                  </a:moveTo>
                  <a:lnTo>
                    <a:pt x="88000" y="23925"/>
                  </a:lnTo>
                </a:path>
              </a:pathLst>
            </a:custGeom>
            <a:noFill/>
            <a:ln w="2200" cap="rnd">
              <a:solidFill>
                <a:srgbClr val="FFCD55"/>
              </a:solidFill>
              <a:round/>
            </a:ln>
          </p:spPr>
          <p:txBody>
            <a:bodyPr lIns="0" rIns="0" anchor="ctr" rtlCol="0" tIns="0" bIns="11000" wrap="none"/>
            <a:lstStyle/>
            <a:p>
              <a:pPr algn="ctr">
                <a:lnSpc>
                  <a:spcPct val="100000"/>
                </a:lnSpc>
              </a:pPr>
              <a:r>
                <a:rPr sz="110">
                  <a:solidFill>
                    <a:srgbClr val="454545"/>
                  </a:solidFill>
                  <a:latin typeface="Arial"/>
                </a:rPr>
                <a:t>ROC curve</a:t>
              </a:r>
            </a:p>
          </p:txBody>
        </p:sp>
        <p:sp>
          <p:nvSpPr>
            <p:cNvPr id="461" name="SubTopic"/>
            <p:cNvSpPr/>
            <p:nvPr/>
          </p:nvSpPr>
          <p:spPr>
            <a:xfrm>
              <a:off x="4505925" y="3779480"/>
              <a:ext cx="145200" cy="23925"/>
            </a:xfrm>
            <a:custGeom>
              <a:avLst/>
              <a:gdLst>
                <a:gd fmla="*/ 7838 w 145200" name="rtl"/>
                <a:gd fmla="*/ 3107 h 23925" name="rtt"/>
                <a:gd fmla="*/ 137638 w 145200" name="rtr"/>
                <a:gd fmla="*/ 20708 h 23925" name="rtb"/>
              </a:gdLst>
              <a:ahLst/>
              <a:cxnLst/>
              <a:rect b="rtb" r="rtr" t="rtt" l="rtl"/>
              <a:pathLst>
                <a:path stroke="false" w="145200" h="23925">
                  <a:moveTo>
                    <a:pt x="0" y="0"/>
                  </a:moveTo>
                  <a:lnTo>
                    <a:pt x="145200" y="0"/>
                  </a:lnTo>
                  <a:lnTo>
                    <a:pt x="145200" y="23925"/>
                  </a:lnTo>
                  <a:lnTo>
                    <a:pt x="0" y="23925"/>
                  </a:lnTo>
                  <a:lnTo>
                    <a:pt x="0" y="0"/>
                  </a:lnTo>
                  <a:close/>
                </a:path>
                <a:path w="145200" fill="none" h="23925">
                  <a:moveTo>
                    <a:pt x="0" y="23925"/>
                  </a:moveTo>
                  <a:lnTo>
                    <a:pt x="145200" y="23925"/>
                  </a:lnTo>
                </a:path>
              </a:pathLst>
            </a:custGeom>
            <a:noFill/>
            <a:ln w="2200" cap="rnd">
              <a:solidFill>
                <a:srgbClr val="FFCD55"/>
              </a:solidFill>
              <a:round/>
            </a:ln>
          </p:spPr>
          <p:txBody>
            <a:bodyPr lIns="0" rIns="0" anchor="ctr" rtlCol="0" tIns="0" bIns="11000" wrap="none"/>
            <a:lstStyle/>
            <a:p>
              <a:pPr algn="ctr">
                <a:lnSpc>
                  <a:spcPct val="100000"/>
                </a:lnSpc>
              </a:pPr>
              <a:r>
                <a:rPr sz="110">
                  <a:solidFill>
                    <a:srgbClr val="454545"/>
                  </a:solidFill>
                  <a:latin typeface="Arial"/>
                </a:rPr>
                <a:t>TPR = TP / (TP FN)</a:t>
              </a:r>
            </a:p>
          </p:txBody>
        </p:sp>
        <p:sp>
          <p:nvSpPr>
            <p:cNvPr id="463" name="SubTopic"/>
            <p:cNvSpPr/>
            <p:nvPr/>
          </p:nvSpPr>
          <p:spPr>
            <a:xfrm>
              <a:off x="4505925" y="3810555"/>
              <a:ext cx="147400" cy="23925"/>
            </a:xfrm>
            <a:custGeom>
              <a:avLst/>
              <a:gdLst>
                <a:gd fmla="*/ 7838 w 147400" name="rtl"/>
                <a:gd fmla="*/ 3107 h 23925" name="rtt"/>
                <a:gd fmla="*/ 139838 w 147400" name="rtr"/>
                <a:gd fmla="*/ 20708 h 23925" name="rtb"/>
              </a:gdLst>
              <a:ahLst/>
              <a:cxnLst/>
              <a:rect b="rtb" r="rtr" t="rtt" l="rtl"/>
              <a:pathLst>
                <a:path stroke="false" w="147400" h="23925">
                  <a:moveTo>
                    <a:pt x="0" y="0"/>
                  </a:moveTo>
                  <a:lnTo>
                    <a:pt x="147400" y="0"/>
                  </a:lnTo>
                  <a:lnTo>
                    <a:pt x="147400" y="23925"/>
                  </a:lnTo>
                  <a:lnTo>
                    <a:pt x="0" y="23925"/>
                  </a:lnTo>
                  <a:lnTo>
                    <a:pt x="0" y="0"/>
                  </a:lnTo>
                  <a:close/>
                </a:path>
                <a:path w="147400" fill="none" h="23925">
                  <a:moveTo>
                    <a:pt x="0" y="23925"/>
                  </a:moveTo>
                  <a:lnTo>
                    <a:pt x="147400" y="23925"/>
                  </a:lnTo>
                </a:path>
              </a:pathLst>
            </a:custGeom>
            <a:noFill/>
            <a:ln w="2200" cap="rnd">
              <a:solidFill>
                <a:srgbClr val="FFCD55"/>
              </a:solidFill>
              <a:round/>
            </a:ln>
          </p:spPr>
          <p:txBody>
            <a:bodyPr lIns="0" rIns="0" anchor="ctr" rtlCol="0" tIns="0" bIns="11000" wrap="none"/>
            <a:lstStyle/>
            <a:p>
              <a:pPr algn="ctr">
                <a:lnSpc>
                  <a:spcPct val="100000"/>
                </a:lnSpc>
              </a:pPr>
              <a:r>
                <a:rPr sz="110">
                  <a:solidFill>
                    <a:srgbClr val="454545"/>
                  </a:solidFill>
                  <a:latin typeface="Arial"/>
                </a:rPr>
                <a:t>FPR = FP / (FP TN)</a:t>
              </a:r>
            </a:p>
          </p:txBody>
        </p:sp>
        <p:sp>
          <p:nvSpPr>
            <p:cNvPr id="465" name="SubTopic"/>
            <p:cNvSpPr/>
            <p:nvPr/>
          </p:nvSpPr>
          <p:spPr>
            <a:xfrm>
              <a:off x="4505925" y="3841630"/>
              <a:ext cx="540100" cy="23925"/>
            </a:xfrm>
            <a:custGeom>
              <a:avLst/>
              <a:gdLst>
                <a:gd fmla="*/ 7838 w 540100" name="rtl"/>
                <a:gd fmla="*/ 3107 h 23925" name="rtt"/>
                <a:gd fmla="*/ 532538 w 540100" name="rtr"/>
                <a:gd fmla="*/ 20708 h 23925" name="rtb"/>
              </a:gdLst>
              <a:ahLst/>
              <a:cxnLst/>
              <a:rect b="rtb" r="rtr" t="rtt" l="rtl"/>
              <a:pathLst>
                <a:path stroke="false" w="540100" h="23925">
                  <a:moveTo>
                    <a:pt x="0" y="0"/>
                  </a:moveTo>
                  <a:lnTo>
                    <a:pt x="540100" y="0"/>
                  </a:lnTo>
                  <a:lnTo>
                    <a:pt x="540100" y="23925"/>
                  </a:lnTo>
                  <a:lnTo>
                    <a:pt x="0" y="23925"/>
                  </a:lnTo>
                  <a:lnTo>
                    <a:pt x="0" y="0"/>
                  </a:lnTo>
                  <a:close/>
                </a:path>
                <a:path w="540100" fill="none" h="23925">
                  <a:moveTo>
                    <a:pt x="0" y="23925"/>
                  </a:moveTo>
                  <a:lnTo>
                    <a:pt x="540100" y="23925"/>
                  </a:lnTo>
                </a:path>
              </a:pathLst>
            </a:custGeom>
            <a:noFill/>
            <a:ln w="2200" cap="rnd">
              <a:solidFill>
                <a:srgbClr val="FFCD55"/>
              </a:solidFill>
              <a:round/>
            </a:ln>
          </p:spPr>
          <p:txBody>
            <a:bodyPr lIns="0" rIns="0" anchor="ctr" rtlCol="0" tIns="0" bIns="11000" wrap="none"/>
            <a:lstStyle/>
            <a:p>
              <a:pPr algn="ctr">
                <a:lnSpc>
                  <a:spcPct val="100000"/>
                </a:lnSpc>
              </a:pPr>
              <a:r>
                <a:rPr sz="110">
                  <a:solidFill>
                    <a:srgbClr val="454545"/>
                  </a:solidFill>
                  <a:latin typeface="Arial"/>
                </a:rPr>
                <a:t>Adjust the threshold to obtain multiple (FPR, TPR) points and draw the ROC curve</a:t>
              </a:r>
            </a:p>
          </p:txBody>
        </p:sp>
        <p:sp>
          <p:nvSpPr>
            <p:cNvPr id="467" name="SubTopic"/>
            <p:cNvSpPr/>
            <p:nvPr/>
          </p:nvSpPr>
          <p:spPr>
            <a:xfrm>
              <a:off x="4387323" y="3914643"/>
              <a:ext cx="107800" cy="23925"/>
            </a:xfrm>
            <a:custGeom>
              <a:avLst/>
              <a:gdLst>
                <a:gd fmla="*/ 7838 w 107800" name="rtl"/>
                <a:gd fmla="*/ 3107 h 23925" name="rtt"/>
                <a:gd fmla="*/ 100238 w 107800" name="rtr"/>
                <a:gd fmla="*/ 20708 h 23925" name="rtb"/>
              </a:gdLst>
              <a:ahLst/>
              <a:cxnLst/>
              <a:rect b="rtb" r="rtr" t="rtt" l="rtl"/>
              <a:pathLst>
                <a:path stroke="false" w="107800" h="23925">
                  <a:moveTo>
                    <a:pt x="0" y="0"/>
                  </a:moveTo>
                  <a:lnTo>
                    <a:pt x="107800" y="0"/>
                  </a:lnTo>
                  <a:lnTo>
                    <a:pt x="107800" y="23925"/>
                  </a:lnTo>
                  <a:lnTo>
                    <a:pt x="0" y="23925"/>
                  </a:lnTo>
                  <a:lnTo>
                    <a:pt x="0" y="0"/>
                  </a:lnTo>
                  <a:close/>
                </a:path>
                <a:path w="107800" fill="none" h="23925">
                  <a:moveTo>
                    <a:pt x="0" y="23925"/>
                  </a:moveTo>
                  <a:lnTo>
                    <a:pt x="107800" y="23925"/>
                  </a:lnTo>
                </a:path>
              </a:pathLst>
            </a:custGeom>
            <a:noFill/>
            <a:ln w="2200" cap="rnd">
              <a:solidFill>
                <a:srgbClr val="FFCD55"/>
              </a:solidFill>
              <a:round/>
            </a:ln>
          </p:spPr>
          <p:txBody>
            <a:bodyPr lIns="0" rIns="0" anchor="ctr" rtlCol="0" tIns="0" bIns="11000" wrap="none"/>
            <a:lstStyle/>
            <a:p>
              <a:pPr algn="ctr">
                <a:lnSpc>
                  <a:spcPct val="100000"/>
                </a:lnSpc>
              </a:pPr>
              <a:r>
                <a:rPr sz="110">
                  <a:solidFill>
                    <a:srgbClr val="454545"/>
                  </a:solidFill>
                  <a:latin typeface="Arial"/>
                </a:rPr>
                <a:t>AUC indicator</a:t>
              </a:r>
            </a:p>
          </p:txBody>
        </p:sp>
        <p:sp>
          <p:nvSpPr>
            <p:cNvPr id="469" name="SubTopic"/>
            <p:cNvSpPr/>
            <p:nvPr/>
          </p:nvSpPr>
          <p:spPr>
            <a:xfrm>
              <a:off x="4525725" y="3872705"/>
              <a:ext cx="565400" cy="41525"/>
            </a:xfrm>
            <a:custGeom>
              <a:avLst/>
              <a:gdLst>
                <a:gd fmla="*/ 7838 w 565400" name="rtl"/>
                <a:gd fmla="*/ 3107 h 41525" name="rtt"/>
                <a:gd fmla="*/ 557838 w 565400" name="rtr"/>
                <a:gd fmla="*/ 38308 h 41525" name="rtb"/>
              </a:gdLst>
              <a:ahLst/>
              <a:cxnLst/>
              <a:rect b="rtb" r="rtr" t="rtt" l="rtl"/>
              <a:pathLst>
                <a:path stroke="false" w="565400" h="41525">
                  <a:moveTo>
                    <a:pt x="0" y="0"/>
                  </a:moveTo>
                  <a:lnTo>
                    <a:pt x="565400" y="0"/>
                  </a:lnTo>
                  <a:lnTo>
                    <a:pt x="565400" y="41525"/>
                  </a:lnTo>
                  <a:lnTo>
                    <a:pt x="0" y="41525"/>
                  </a:lnTo>
                  <a:lnTo>
                    <a:pt x="0" y="0"/>
                  </a:lnTo>
                  <a:close/>
                </a:path>
                <a:path w="565400" fill="none" h="41525">
                  <a:moveTo>
                    <a:pt x="0" y="41525"/>
                  </a:moveTo>
                  <a:lnTo>
                    <a:pt x="565400" y="41525"/>
                  </a:lnTo>
                </a:path>
              </a:pathLst>
            </a:custGeom>
            <a:noFill/>
            <a:ln w="2200" cap="rnd">
              <a:solidFill>
                <a:srgbClr val="FFCD55"/>
              </a:solidFill>
              <a:round/>
            </a:ln>
          </p:spPr>
          <p:txBody>
            <a:bodyPr lIns="0" rIns="0" anchor="ctr" rtlCol="0" tIns="0" bIns="11000" wrap="square"/>
            <a:lstStyle/>
            <a:p>
              <a:pPr algn="ctr">
                <a:lnSpc>
                  <a:spcPct val="100000"/>
                </a:lnSpc>
              </a:pPr>
              <a:r>
                <a:rPr sz="110">
                  <a:solidFill>
                    <a:srgbClr val="454545"/>
                  </a:solidFill>
                  <a:latin typeface="Arial"/>
                </a:rPr>
                <a:t>Meaning: randomly select a pair of positive and negative samples, the probability that the score of the positive sample is greater than that of the negative sample</a:t>
              </a:r>
            </a:p>
          </p:txBody>
        </p:sp>
        <p:sp>
          <p:nvSpPr>
            <p:cNvPr id="471" name="SubTopic"/>
            <p:cNvSpPr/>
            <p:nvPr/>
          </p:nvSpPr>
          <p:spPr>
            <a:xfrm>
              <a:off x="4525725" y="3921380"/>
              <a:ext cx="565400" cy="41525"/>
            </a:xfrm>
            <a:custGeom>
              <a:avLst/>
              <a:gdLst>
                <a:gd fmla="*/ 7838 w 565400" name="rtl"/>
                <a:gd fmla="*/ 3107 h 41525" name="rtt"/>
                <a:gd fmla="*/ 557838 w 565400" name="rtr"/>
                <a:gd fmla="*/ 38308 h 41525" name="rtb"/>
              </a:gdLst>
              <a:ahLst/>
              <a:cxnLst/>
              <a:rect b="rtb" r="rtr" t="rtt" l="rtl"/>
              <a:pathLst>
                <a:path stroke="false" w="565400" h="41525">
                  <a:moveTo>
                    <a:pt x="0" y="0"/>
                  </a:moveTo>
                  <a:lnTo>
                    <a:pt x="565400" y="0"/>
                  </a:lnTo>
                  <a:lnTo>
                    <a:pt x="565400" y="41525"/>
                  </a:lnTo>
                  <a:lnTo>
                    <a:pt x="0" y="41525"/>
                  </a:lnTo>
                  <a:lnTo>
                    <a:pt x="0" y="0"/>
                  </a:lnTo>
                  <a:close/>
                </a:path>
                <a:path w="565400" fill="none" h="41525">
                  <a:moveTo>
                    <a:pt x="0" y="41525"/>
                  </a:moveTo>
                  <a:lnTo>
                    <a:pt x="565400" y="41525"/>
                  </a:lnTo>
                </a:path>
              </a:pathLst>
            </a:custGeom>
            <a:noFill/>
            <a:ln w="2200" cap="rnd">
              <a:solidFill>
                <a:srgbClr val="FFCD55"/>
              </a:solidFill>
              <a:round/>
            </a:ln>
          </p:spPr>
          <p:txBody>
            <a:bodyPr lIns="0" rIns="0" anchor="ctr" rtlCol="0" tIns="0" bIns="11000" wrap="square"/>
            <a:lstStyle/>
            <a:p>
              <a:pPr algn="ctr">
                <a:lnSpc>
                  <a:spcPct val="100000"/>
                </a:lnSpc>
              </a:pPr>
              <a:r>
                <a:rPr sz="110">
                  <a:solidFill>
                    <a:srgbClr val="454545"/>
                  </a:solidFill>
                  <a:latin typeface="Arial"/>
                </a:rPr>
                <a:t>API: roc_auc_score(y_true, y_score), note: y_true must use 0, 1 to mark false cases and positive cases</a:t>
              </a:r>
            </a:p>
          </p:txBody>
        </p:sp>
        <p:sp>
          <p:nvSpPr>
            <p:cNvPr id="475" name="SubTopic"/>
            <p:cNvSpPr/>
            <p:nvPr/>
          </p:nvSpPr>
          <p:spPr>
            <a:xfrm>
              <a:off x="4041021" y="4045818"/>
              <a:ext cx="258500" cy="23925"/>
            </a:xfrm>
            <a:custGeom>
              <a:avLst/>
              <a:gdLst>
                <a:gd fmla="*/ 7838 w 258500" name="rtl"/>
                <a:gd fmla="*/ 3107 h 23925" name="rtt"/>
                <a:gd fmla="*/ 250938 w 258500" name="rtr"/>
                <a:gd fmla="*/ 20708 h 23925" name="rtb"/>
              </a:gdLst>
              <a:ahLst/>
              <a:cxnLst/>
              <a:rect b="rtb" r="rtr" t="rtt" l="rtl"/>
              <a:pathLst>
                <a:path stroke="false" w="258500" h="23925">
                  <a:moveTo>
                    <a:pt x="0" y="0"/>
                  </a:moveTo>
                  <a:lnTo>
                    <a:pt x="258500" y="0"/>
                  </a:lnTo>
                  <a:lnTo>
                    <a:pt x="258500" y="23925"/>
                  </a:lnTo>
                  <a:lnTo>
                    <a:pt x="0" y="23925"/>
                  </a:lnTo>
                  <a:lnTo>
                    <a:pt x="0" y="0"/>
                  </a:lnTo>
                  <a:close/>
                </a:path>
                <a:path w="258500" fill="none" h="23925">
                  <a:moveTo>
                    <a:pt x="0" y="23925"/>
                  </a:moveTo>
                  <a:lnTo>
                    <a:pt x="258500" y="23925"/>
                  </a:lnTo>
                </a:path>
              </a:pathLst>
            </a:custGeom>
            <a:noFill/>
            <a:ln w="2200" cap="rnd">
              <a:solidFill>
                <a:srgbClr val="F1A3DC"/>
              </a:solidFill>
              <a:round/>
            </a:ln>
          </p:spPr>
          <p:txBody>
            <a:bodyPr lIns="0" rIns="0" anchor="ctr" rtlCol="0" tIns="0" bIns="11000" wrap="none"/>
            <a:lstStyle/>
            <a:p>
              <a:pPr algn="ctr">
                <a:lnSpc>
                  <a:spcPct val="100000"/>
                </a:lnSpc>
              </a:pPr>
              <a:r>
                <a:rPr sz="110">
                  <a:solidFill>
                    <a:srgbClr val="454545"/>
                  </a:solidFill>
                  <a:latin typeface="Arial"/>
                </a:rPr>
                <a:t>Introduction to decision tree algorithm</a:t>
              </a:r>
            </a:p>
          </p:txBody>
        </p:sp>
        <p:sp>
          <p:nvSpPr>
            <p:cNvPr id="477" name="SubTopic"/>
            <p:cNvSpPr/>
            <p:nvPr/>
          </p:nvSpPr>
          <p:spPr>
            <a:xfrm>
              <a:off x="4330123" y="3999205"/>
              <a:ext cx="220000" cy="23925"/>
            </a:xfrm>
            <a:custGeom>
              <a:avLst/>
              <a:gdLst>
                <a:gd fmla="*/ 7838 w 220000" name="rtl"/>
                <a:gd fmla="*/ 3107 h 23925" name="rtt"/>
                <a:gd fmla="*/ 212438 w 220000" name="rtr"/>
                <a:gd fmla="*/ 20708 h 23925" name="rtb"/>
              </a:gdLst>
              <a:ahLst/>
              <a:cxnLst/>
              <a:rect b="rtb" r="rtr" t="rtt" l="rtl"/>
              <a:pathLst>
                <a:path stroke="false" w="220000" h="23925">
                  <a:moveTo>
                    <a:pt x="0" y="0"/>
                  </a:moveTo>
                  <a:lnTo>
                    <a:pt x="220000" y="0"/>
                  </a:lnTo>
                  <a:lnTo>
                    <a:pt x="220000" y="23925"/>
                  </a:lnTo>
                  <a:lnTo>
                    <a:pt x="0" y="23925"/>
                  </a:lnTo>
                  <a:lnTo>
                    <a:pt x="0" y="0"/>
                  </a:lnTo>
                  <a:close/>
                </a:path>
                <a:path w="220000" fill="none" h="23925">
                  <a:moveTo>
                    <a:pt x="0" y="23925"/>
                  </a:moveTo>
                  <a:lnTo>
                    <a:pt x="220000" y="23925"/>
                  </a:lnTo>
                </a:path>
              </a:pathLst>
            </a:custGeom>
            <a:noFill/>
            <a:ln w="2200" cap="rnd">
              <a:solidFill>
                <a:srgbClr val="F1A3DC"/>
              </a:solidFill>
              <a:round/>
            </a:ln>
          </p:spPr>
          <p:txBody>
            <a:bodyPr lIns="0" rIns="0" anchor="ctr" rtlCol="0" tIns="0" bIns="11000" wrap="none"/>
            <a:lstStyle/>
            <a:p>
              <a:pPr algn="ctr">
                <a:lnSpc>
                  <a:spcPct val="100000"/>
                </a:lnSpc>
              </a:pPr>
              <a:r>
                <a:rPr sz="110">
                  <a:solidFill>
                    <a:srgbClr val="454545"/>
                  </a:solidFill>
                  <a:latin typeface="Arial"/>
                </a:rPr>
                <a:t>Decision tree is a tree structure</a:t>
              </a:r>
            </a:p>
          </p:txBody>
        </p:sp>
        <p:sp>
          <p:nvSpPr>
            <p:cNvPr id="479" name="SubTopic"/>
            <p:cNvSpPr/>
            <p:nvPr/>
          </p:nvSpPr>
          <p:spPr>
            <a:xfrm>
              <a:off x="4330123" y="4030280"/>
              <a:ext cx="371800" cy="23925"/>
            </a:xfrm>
            <a:custGeom>
              <a:avLst/>
              <a:gdLst>
                <a:gd fmla="*/ 7838 w 371800" name="rtl"/>
                <a:gd fmla="*/ 3107 h 23925" name="rtt"/>
                <a:gd fmla="*/ 364238 w 371800" name="rtr"/>
                <a:gd fmla="*/ 20708 h 23925" name="rtb"/>
              </a:gdLst>
              <a:ahLst/>
              <a:cxnLst/>
              <a:rect b="rtb" r="rtr" t="rtt" l="rtl"/>
              <a:pathLst>
                <a:path stroke="false" w="371800" h="23925">
                  <a:moveTo>
                    <a:pt x="0" y="0"/>
                  </a:moveTo>
                  <a:lnTo>
                    <a:pt x="371800" y="0"/>
                  </a:lnTo>
                  <a:lnTo>
                    <a:pt x="371800" y="23925"/>
                  </a:lnTo>
                  <a:lnTo>
                    <a:pt x="0" y="23925"/>
                  </a:lnTo>
                  <a:lnTo>
                    <a:pt x="0" y="0"/>
                  </a:lnTo>
                  <a:close/>
                </a:path>
                <a:path w="371800" fill="none" h="23925">
                  <a:moveTo>
                    <a:pt x="0" y="23925"/>
                  </a:moveTo>
                  <a:lnTo>
                    <a:pt x="371800" y="23925"/>
                  </a:lnTo>
                </a:path>
              </a:pathLst>
            </a:custGeom>
            <a:noFill/>
            <a:ln w="2200" cap="rnd">
              <a:solidFill>
                <a:srgbClr val="F1A3DC"/>
              </a:solidFill>
              <a:round/>
            </a:ln>
          </p:spPr>
          <p:txBody>
            <a:bodyPr lIns="0" rIns="0" anchor="ctr" rtlCol="0" tIns="0" bIns="11000" wrap="none"/>
            <a:lstStyle/>
            <a:p>
              <a:pPr algn="ctr">
                <a:lnSpc>
                  <a:spcPct val="100000"/>
                </a:lnSpc>
              </a:pPr>
              <a:r>
                <a:rPr sz="110">
                  <a:solidFill>
                    <a:srgbClr val="454545"/>
                  </a:solidFill>
                  <a:latin typeface="Arial"/>
                </a:rPr>
                <a:t>Each internal node represents the judgment of a feature</a:t>
              </a:r>
            </a:p>
          </p:txBody>
        </p:sp>
        <p:sp>
          <p:nvSpPr>
            <p:cNvPr id="481" name="SubTopic"/>
            <p:cNvSpPr/>
            <p:nvPr/>
          </p:nvSpPr>
          <p:spPr>
            <a:xfrm>
              <a:off x="4330123" y="4061355"/>
              <a:ext cx="369600" cy="23925"/>
            </a:xfrm>
            <a:custGeom>
              <a:avLst/>
              <a:gdLst>
                <a:gd fmla="*/ 7838 w 369600" name="rtl"/>
                <a:gd fmla="*/ 3107 h 23925" name="rtt"/>
                <a:gd fmla="*/ 362038 w 369600" name="rtr"/>
                <a:gd fmla="*/ 20708 h 23925" name="rtb"/>
              </a:gdLst>
              <a:ahLst/>
              <a:cxnLst/>
              <a:rect b="rtb" r="rtr" t="rtt" l="rtl"/>
              <a:pathLst>
                <a:path stroke="false" w="369600" h="23925">
                  <a:moveTo>
                    <a:pt x="0" y="0"/>
                  </a:moveTo>
                  <a:lnTo>
                    <a:pt x="369600" y="0"/>
                  </a:lnTo>
                  <a:lnTo>
                    <a:pt x="369600" y="23925"/>
                  </a:lnTo>
                  <a:lnTo>
                    <a:pt x="0" y="23925"/>
                  </a:lnTo>
                  <a:lnTo>
                    <a:pt x="0" y="0"/>
                  </a:lnTo>
                  <a:close/>
                </a:path>
                <a:path w="369600" fill="none" h="23925">
                  <a:moveTo>
                    <a:pt x="0" y="23925"/>
                  </a:moveTo>
                  <a:lnTo>
                    <a:pt x="369600" y="23925"/>
                  </a:lnTo>
                </a:path>
              </a:pathLst>
            </a:custGeom>
            <a:noFill/>
            <a:ln w="2200" cap="rnd">
              <a:solidFill>
                <a:srgbClr val="F1A3DC"/>
              </a:solidFill>
              <a:round/>
            </a:ln>
          </p:spPr>
          <p:txBody>
            <a:bodyPr lIns="0" rIns="0" anchor="ctr" rtlCol="0" tIns="0" bIns="11000" wrap="none"/>
            <a:lstStyle/>
            <a:p>
              <a:pPr algn="ctr">
                <a:lnSpc>
                  <a:spcPct val="100000"/>
                </a:lnSpc>
              </a:pPr>
              <a:r>
                <a:rPr sz="110">
                  <a:solidFill>
                    <a:srgbClr val="454545"/>
                  </a:solidFill>
                  <a:latin typeface="Arial"/>
                </a:rPr>
                <a:t>Each branch represents the output of a judgment result</a:t>
              </a:r>
            </a:p>
          </p:txBody>
        </p:sp>
        <p:sp>
          <p:nvSpPr>
            <p:cNvPr id="483" name="SubTopic"/>
            <p:cNvSpPr/>
            <p:nvPr/>
          </p:nvSpPr>
          <p:spPr>
            <a:xfrm>
              <a:off x="4330123" y="4092430"/>
              <a:ext cx="324500" cy="23925"/>
            </a:xfrm>
            <a:custGeom>
              <a:avLst/>
              <a:gdLst>
                <a:gd fmla="*/ 7838 w 324500" name="rtl"/>
                <a:gd fmla="*/ 3107 h 23925" name="rtt"/>
                <a:gd fmla="*/ 316938 w 324500" name="rtr"/>
                <a:gd fmla="*/ 20708 h 23925" name="rtb"/>
              </a:gdLst>
              <a:ahLst/>
              <a:cxnLst/>
              <a:rect b="rtb" r="rtr" t="rtt" l="rtl"/>
              <a:pathLst>
                <a:path stroke="false" w="324500" h="23925">
                  <a:moveTo>
                    <a:pt x="0" y="0"/>
                  </a:moveTo>
                  <a:lnTo>
                    <a:pt x="324500" y="0"/>
                  </a:lnTo>
                  <a:lnTo>
                    <a:pt x="324500" y="23925"/>
                  </a:lnTo>
                  <a:lnTo>
                    <a:pt x="0" y="23925"/>
                  </a:lnTo>
                  <a:lnTo>
                    <a:pt x="0" y="0"/>
                  </a:lnTo>
                  <a:close/>
                </a:path>
                <a:path w="324500" fill="none" h="23925">
                  <a:moveTo>
                    <a:pt x="0" y="23925"/>
                  </a:moveTo>
                  <a:lnTo>
                    <a:pt x="324500" y="23925"/>
                  </a:lnTo>
                </a:path>
              </a:pathLst>
            </a:custGeom>
            <a:noFill/>
            <a:ln w="2200" cap="rnd">
              <a:solidFill>
                <a:srgbClr val="F1A3DC"/>
              </a:solidFill>
              <a:round/>
            </a:ln>
          </p:spPr>
          <p:txBody>
            <a:bodyPr lIns="0" rIns="0" anchor="ctr" rtlCol="0" tIns="0" bIns="11000" wrap="none"/>
            <a:lstStyle/>
            <a:p>
              <a:pPr algn="ctr">
                <a:lnSpc>
                  <a:spcPct val="100000"/>
                </a:lnSpc>
              </a:pPr>
              <a:r>
                <a:rPr sz="110">
                  <a:solidFill>
                    <a:srgbClr val="454545"/>
                  </a:solidFill>
                  <a:latin typeface="Arial"/>
                </a:rPr>
                <a:t>Each leaf node represents a classification result</a:t>
              </a:r>
            </a:p>
          </p:txBody>
        </p:sp>
        <p:grpSp>
          <p:nvGrpSpPr>
            <p:cNvPr id="1045" name="Group 1045"/>
            <p:cNvGrpSpPr/>
            <p:nvPr/>
          </p:nvGrpSpPr>
          <p:grpSpPr>
            <a:xfrm>
              <a:off x="4041021" y="4481624"/>
              <a:ext cx="225500" cy="28325"/>
              <a:chOff x="4041021" y="4481624"/>
              <a:chExt cx="225500" cy="28325"/>
            </a:xfrm>
          </p:grpSpPr>
          <p:sp>
            <p:nvSpPr>
              <p:cNvPr id="485" name="SubTopic"/>
              <p:cNvSpPr/>
              <p:nvPr/>
            </p:nvSpPr>
            <p:spPr>
              <a:xfrm>
                <a:off x="4041021" y="4481624"/>
                <a:ext cx="225500" cy="28325"/>
              </a:xfrm>
              <a:custGeom>
                <a:avLst/>
                <a:gdLst/>
                <a:ahLst/>
                <a:cxnLst/>
                <a:pathLst>
                  <a:path stroke="false" w="225500" h="28325">
                    <a:moveTo>
                      <a:pt x="0" y="0"/>
                    </a:moveTo>
                    <a:lnTo>
                      <a:pt x="225500" y="0"/>
                    </a:lnTo>
                    <a:lnTo>
                      <a:pt x="225500" y="28325"/>
                    </a:lnTo>
                    <a:lnTo>
                      <a:pt x="0" y="28325"/>
                    </a:lnTo>
                    <a:lnTo>
                      <a:pt x="0" y="0"/>
                    </a:lnTo>
                    <a:close/>
                  </a:path>
                  <a:path w="225500" fill="none" h="28325">
                    <a:moveTo>
                      <a:pt x="0" y="28325"/>
                    </a:moveTo>
                    <a:lnTo>
                      <a:pt x="225500" y="28325"/>
                    </a:lnTo>
                  </a:path>
                </a:pathLst>
              </a:custGeom>
              <a:noFill/>
              <a:ln w="2200" cap="rnd">
                <a:solidFill>
                  <a:srgbClr val="F1A3DC"/>
                </a:solidFill>
                <a:round/>
              </a:ln>
            </p:spPr>
          </p:sp>
          <p:pic>
            <p:nvPicPr>
              <p:cNvPr id="487" name="Mark"/>
              <p:cNvPicPr>
                <a:picLocks noChangeAspect="1"/>
              </p:cNvPicPr>
              <p:nvPr/>
            </p:nvPicPr>
            <p:blipFill>
              <a:blip r:embed="rId9"/>
              <a:stretch>
                <a:fillRect/>
              </a:stretch>
            </p:blipFill>
            <p:spPr>
              <a:xfrm>
                <a:off x="4048859" y="4483962"/>
                <a:ext cx="22000" cy="22000"/>
              </a:xfrm>
              <a:prstGeom prst="rect">
                <a:avLst/>
              </a:prstGeom>
            </p:spPr>
          </p:pic>
          <p:sp>
            <p:nvSpPr>
              <p:cNvPr id="1046" name="Text 1046"/>
              <p:cNvSpPr txBox="1"/>
              <p:nvPr/>
            </p:nvSpPr>
            <p:spPr>
              <a:xfrm>
                <a:off x="4073059" y="4486932"/>
                <a:ext cx="185900" cy="17600"/>
              </a:xfrm>
              <a:prstGeom prst="rect">
                <a:avLst/>
              </a:prstGeom>
              <a:noFill/>
            </p:spPr>
            <p:txBody>
              <a:bodyPr lIns="0" rIns="0" anchor="ctr" rtlCol="0" tIns="0" bIns="11000" wrap="none"/>
              <a:lstStyle/>
              <a:p>
                <a:pPr algn="ctr">
                  <a:lnSpc>
                    <a:spcPct val="100000"/>
                  </a:lnSpc>
                </a:pPr>
                <a:r>
                  <a:rPr sz="110">
                    <a:solidFill>
                      <a:srgbClr val="454545"/>
                    </a:solidFill>
                    <a:latin typeface="Arial"/>
                  </a:rPr>
                  <a:t>The principle of decision tree</a:t>
                </a:r>
              </a:p>
            </p:txBody>
          </p:sp>
        </p:grpSp>
        <p:grpSp>
          <p:nvGrpSpPr>
            <p:cNvPr id="1047" name="Group 1047"/>
            <p:cNvGrpSpPr/>
            <p:nvPr/>
          </p:nvGrpSpPr>
          <p:grpSpPr>
            <a:xfrm>
              <a:off x="4297123" y="4276543"/>
              <a:ext cx="414700" cy="28325"/>
              <a:chOff x="4297123" y="4276543"/>
              <a:chExt cx="414700" cy="28325"/>
            </a:xfrm>
          </p:grpSpPr>
          <p:sp>
            <p:nvSpPr>
              <p:cNvPr id="488" name="SubTopic"/>
              <p:cNvSpPr/>
              <p:nvPr/>
            </p:nvSpPr>
            <p:spPr>
              <a:xfrm>
                <a:off x="4297123" y="4276543"/>
                <a:ext cx="414700" cy="28325"/>
              </a:xfrm>
              <a:custGeom>
                <a:avLst/>
                <a:gdLst/>
                <a:ahLst/>
                <a:cxnLst/>
                <a:pathLst>
                  <a:path stroke="false" w="414700" h="28325">
                    <a:moveTo>
                      <a:pt x="0" y="0"/>
                    </a:moveTo>
                    <a:lnTo>
                      <a:pt x="414700" y="0"/>
                    </a:lnTo>
                    <a:lnTo>
                      <a:pt x="414700" y="28325"/>
                    </a:lnTo>
                    <a:lnTo>
                      <a:pt x="0" y="28325"/>
                    </a:lnTo>
                    <a:lnTo>
                      <a:pt x="0" y="0"/>
                    </a:lnTo>
                    <a:close/>
                  </a:path>
                  <a:path w="414700" fill="none" h="28325">
                    <a:moveTo>
                      <a:pt x="0" y="28325"/>
                    </a:moveTo>
                    <a:lnTo>
                      <a:pt x="414700" y="28325"/>
                    </a:lnTo>
                  </a:path>
                </a:pathLst>
              </a:custGeom>
              <a:noFill/>
              <a:ln w="2200" cap="rnd">
                <a:solidFill>
                  <a:srgbClr val="F1A3DC"/>
                </a:solidFill>
                <a:round/>
              </a:ln>
            </p:spPr>
          </p:sp>
          <p:pic>
            <p:nvPicPr>
              <p:cNvPr id="490" name="Mark"/>
              <p:cNvPicPr>
                <a:picLocks noChangeAspect="1"/>
              </p:cNvPicPr>
              <p:nvPr/>
            </p:nvPicPr>
            <p:blipFill>
              <a:blip r:embed="rId10"/>
              <a:stretch>
                <a:fillRect/>
              </a:stretch>
            </p:blipFill>
            <p:spPr>
              <a:xfrm>
                <a:off x="4304961" y="4278880"/>
                <a:ext cx="22000" cy="22000"/>
              </a:xfrm>
              <a:prstGeom prst="rect">
                <a:avLst/>
              </a:prstGeom>
            </p:spPr>
          </p:pic>
          <p:sp>
            <p:nvSpPr>
              <p:cNvPr id="1048" name="Text 1048"/>
              <p:cNvSpPr txBox="1"/>
              <p:nvPr/>
            </p:nvSpPr>
            <p:spPr>
              <a:xfrm>
                <a:off x="4329161" y="4281850"/>
                <a:ext cx="375100" cy="17600"/>
              </a:xfrm>
              <a:prstGeom prst="rect">
                <a:avLst/>
              </a:prstGeom>
              <a:noFill/>
            </p:spPr>
            <p:txBody>
              <a:bodyPr lIns="0" rIns="0" anchor="ctr" rtlCol="0" tIns="0" bIns="11000" wrap="none"/>
              <a:lstStyle/>
              <a:p>
                <a:pPr algn="ctr">
                  <a:lnSpc>
                    <a:spcPct val="100000"/>
                  </a:lnSpc>
                </a:pPr>
                <a:r>
                  <a:rPr sz="110">
                    <a:solidFill>
                      <a:srgbClr val="454545"/>
                    </a:solidFill>
                    <a:latin typeface="Arial"/>
                  </a:rPr>
                  <a:t>Feature selection and division basis of decision tree nodes</a:t>
                </a:r>
              </a:p>
            </p:txBody>
          </p:sp>
        </p:grpSp>
        <p:sp>
          <p:nvSpPr>
            <p:cNvPr id="491" name="SubTopic"/>
            <p:cNvSpPr/>
            <p:nvPr/>
          </p:nvSpPr>
          <p:spPr>
            <a:xfrm>
              <a:off x="4742425" y="4139043"/>
              <a:ext cx="67100" cy="23925"/>
            </a:xfrm>
            <a:custGeom>
              <a:avLst/>
              <a:gdLst>
                <a:gd fmla="*/ 7838 w 67100" name="rtl"/>
                <a:gd fmla="*/ 3107 h 23925" name="rtt"/>
                <a:gd fmla="*/ 59538 w 67100" name="rtr"/>
                <a:gd fmla="*/ 20708 h 23925" name="rtb"/>
              </a:gdLst>
              <a:ahLst/>
              <a:cxnLst/>
              <a:rect b="rtb" r="rtr" t="rtt" l="rtl"/>
              <a:pathLst>
                <a:path stroke="false" w="67100" h="23925">
                  <a:moveTo>
                    <a:pt x="0" y="0"/>
                  </a:moveTo>
                  <a:lnTo>
                    <a:pt x="67100" y="0"/>
                  </a:lnTo>
                  <a:lnTo>
                    <a:pt x="67100" y="23925"/>
                  </a:lnTo>
                  <a:lnTo>
                    <a:pt x="0" y="23925"/>
                  </a:lnTo>
                  <a:lnTo>
                    <a:pt x="0" y="0"/>
                  </a:lnTo>
                  <a:close/>
                </a:path>
                <a:path w="67100" fill="none" h="23925">
                  <a:moveTo>
                    <a:pt x="0" y="23925"/>
                  </a:moveTo>
                  <a:lnTo>
                    <a:pt x="67100" y="23925"/>
                  </a:lnTo>
                </a:path>
              </a:pathLst>
            </a:custGeom>
            <a:noFill/>
            <a:ln w="2200" cap="rnd">
              <a:solidFill>
                <a:srgbClr val="F1A3DC"/>
              </a:solidFill>
              <a:round/>
            </a:ln>
          </p:spPr>
          <p:txBody>
            <a:bodyPr lIns="0" rIns="0" anchor="ctr" rtlCol="0" tIns="0" bIns="11000" wrap="none"/>
            <a:lstStyle/>
            <a:p>
              <a:pPr algn="ctr">
                <a:lnSpc>
                  <a:spcPct val="100000"/>
                </a:lnSpc>
              </a:pPr>
              <a:r>
                <a:rPr sz="110">
                  <a:solidFill>
                    <a:srgbClr val="454545"/>
                  </a:solidFill>
                  <a:latin typeface="Arial"/>
                </a:rPr>
                <a:t>entropy</a:t>
              </a:r>
            </a:p>
          </p:txBody>
        </p:sp>
        <p:sp>
          <p:nvSpPr>
            <p:cNvPr id="493" name="SubTopic"/>
            <p:cNvSpPr/>
            <p:nvPr/>
          </p:nvSpPr>
          <p:spPr>
            <a:xfrm>
              <a:off x="4840127" y="4123505"/>
              <a:ext cx="155100" cy="23925"/>
            </a:xfrm>
            <a:custGeom>
              <a:avLst/>
              <a:gdLst>
                <a:gd fmla="*/ 7838 w 155100" name="rtl"/>
                <a:gd fmla="*/ 3107 h 23925" name="rtt"/>
                <a:gd fmla="*/ 147538 w 155100" name="rtr"/>
                <a:gd fmla="*/ 20708 h 23925" name="rtb"/>
              </a:gdLst>
              <a:ahLst/>
              <a:cxnLst/>
              <a:rect b="rtb" r="rtr" t="rtt" l="rtl"/>
              <a:pathLst>
                <a:path stroke="false" w="155100" h="23925">
                  <a:moveTo>
                    <a:pt x="0" y="0"/>
                  </a:moveTo>
                  <a:lnTo>
                    <a:pt x="155100" y="0"/>
                  </a:lnTo>
                  <a:lnTo>
                    <a:pt x="155100" y="23925"/>
                  </a:lnTo>
                  <a:lnTo>
                    <a:pt x="0" y="23925"/>
                  </a:lnTo>
                  <a:lnTo>
                    <a:pt x="0" y="0"/>
                  </a:lnTo>
                  <a:close/>
                </a:path>
                <a:path w="155100" fill="none" h="23925">
                  <a:moveTo>
                    <a:pt x="0" y="23925"/>
                  </a:moveTo>
                  <a:lnTo>
                    <a:pt x="155100" y="23925"/>
                  </a:lnTo>
                </a:path>
              </a:pathLst>
            </a:custGeom>
            <a:noFill/>
            <a:ln w="2200" cap="rnd">
              <a:solidFill>
                <a:srgbClr val="F1A3DC"/>
              </a:solidFill>
              <a:round/>
            </a:ln>
          </p:spPr>
          <p:txBody>
            <a:bodyPr lIns="0" rIns="0" anchor="ctr" rtlCol="0" tIns="0" bIns="11000" wrap="none"/>
            <a:lstStyle/>
            <a:p>
              <a:pPr algn="ctr">
                <a:lnSpc>
                  <a:spcPct val="100000"/>
                </a:lnSpc>
              </a:pPr>
              <a:r>
                <a:rPr sz="110">
                  <a:solidFill>
                    <a:srgbClr val="454545"/>
                  </a:solidFill>
                  <a:latin typeface="Arial"/>
                </a:rPr>
                <a:t>A measure of “chaos”</a:t>
              </a:r>
            </a:p>
          </p:txBody>
        </p:sp>
        <p:sp>
          <p:nvSpPr>
            <p:cNvPr id="495" name="SubTopic"/>
            <p:cNvSpPr/>
            <p:nvPr/>
          </p:nvSpPr>
          <p:spPr>
            <a:xfrm>
              <a:off x="4840127" y="4154580"/>
              <a:ext cx="287100" cy="23925"/>
            </a:xfrm>
            <a:custGeom>
              <a:avLst/>
              <a:gdLst>
                <a:gd fmla="*/ 7838 w 287100" name="rtl"/>
                <a:gd fmla="*/ 3107 h 23925" name="rtt"/>
                <a:gd fmla="*/ 279538 w 287100" name="rtr"/>
                <a:gd fmla="*/ 20708 h 23925" name="rtb"/>
              </a:gdLst>
              <a:ahLst/>
              <a:cxnLst/>
              <a:rect b="rtb" r="rtr" t="rtt" l="rtl"/>
              <a:pathLst>
                <a:path stroke="false" w="287100" h="23925">
                  <a:moveTo>
                    <a:pt x="0" y="0"/>
                  </a:moveTo>
                  <a:lnTo>
                    <a:pt x="287100" y="0"/>
                  </a:lnTo>
                  <a:lnTo>
                    <a:pt x="287100" y="23925"/>
                  </a:lnTo>
                  <a:lnTo>
                    <a:pt x="0" y="23925"/>
                  </a:lnTo>
                  <a:lnTo>
                    <a:pt x="0" y="0"/>
                  </a:lnTo>
                  <a:close/>
                </a:path>
                <a:path w="287100" fill="none" h="23925">
                  <a:moveTo>
                    <a:pt x="0" y="23925"/>
                  </a:moveTo>
                  <a:lnTo>
                    <a:pt x="287100" y="23925"/>
                  </a:lnTo>
                </a:path>
              </a:pathLst>
            </a:custGeom>
            <a:noFill/>
            <a:ln w="2200" cap="rnd">
              <a:solidFill>
                <a:srgbClr val="F1A3DC"/>
              </a:solidFill>
              <a:round/>
            </a:ln>
          </p:spPr>
          <p:txBody>
            <a:bodyPr lIns="0" rIns="0" anchor="ctr" rtlCol="0" tIns="0" bIns="11000" wrap="none"/>
            <a:lstStyle/>
            <a:p>
              <a:pPr algn="ctr">
                <a:lnSpc>
                  <a:spcPct val="100000"/>
                </a:lnSpc>
              </a:pPr>
              <a:r>
                <a:rPr sz="110">
                  <a:solidFill>
                    <a:srgbClr val="454545"/>
                  </a:solidFill>
                  <a:latin typeface="Arial"/>
                </a:rPr>
                <a:t>entropy = -p1logp1 - p2logp2 ... pn*log(pn)</a:t>
              </a:r>
            </a:p>
          </p:txBody>
        </p:sp>
        <p:sp>
          <p:nvSpPr>
            <p:cNvPr id="497" name="SubTopic"/>
            <p:cNvSpPr/>
            <p:nvPr/>
          </p:nvSpPr>
          <p:spPr>
            <a:xfrm>
              <a:off x="4742425" y="4216730"/>
              <a:ext cx="119900" cy="23925"/>
            </a:xfrm>
            <a:custGeom>
              <a:avLst/>
              <a:gdLst>
                <a:gd fmla="*/ 7838 w 119900" name="rtl"/>
                <a:gd fmla="*/ 3107 h 23925" name="rtt"/>
                <a:gd fmla="*/ 112338 w 119900" name="rtr"/>
                <a:gd fmla="*/ 20708 h 23925" name="rtb"/>
              </a:gdLst>
              <a:ahLst/>
              <a:cxnLst/>
              <a:rect b="rtb" r="rtr" t="rtt" l="rtl"/>
              <a:pathLst>
                <a:path stroke="false" w="119900" h="23925">
                  <a:moveTo>
                    <a:pt x="0" y="0"/>
                  </a:moveTo>
                  <a:lnTo>
                    <a:pt x="119900" y="0"/>
                  </a:lnTo>
                  <a:lnTo>
                    <a:pt x="119900" y="23925"/>
                  </a:lnTo>
                  <a:lnTo>
                    <a:pt x="0" y="23925"/>
                  </a:lnTo>
                  <a:lnTo>
                    <a:pt x="0" y="0"/>
                  </a:lnTo>
                  <a:close/>
                </a:path>
                <a:path w="119900" fill="none" h="23925">
                  <a:moveTo>
                    <a:pt x="0" y="23925"/>
                  </a:moveTo>
                  <a:lnTo>
                    <a:pt x="119900" y="23925"/>
                  </a:lnTo>
                </a:path>
              </a:pathLst>
            </a:custGeom>
            <a:noFill/>
            <a:ln w="2200" cap="rnd">
              <a:solidFill>
                <a:srgbClr val="F1A3DC"/>
              </a:solidFill>
              <a:round/>
            </a:ln>
          </p:spPr>
          <p:txBody>
            <a:bodyPr lIns="0" rIns="0" anchor="ctr" rtlCol="0" tIns="0" bIns="11000" wrap="none"/>
            <a:lstStyle/>
            <a:p>
              <a:pPr algn="ctr">
                <a:lnSpc>
                  <a:spcPct val="100000"/>
                </a:lnSpc>
              </a:pPr>
              <a:r>
                <a:rPr sz="110">
                  <a:solidFill>
                    <a:srgbClr val="454545"/>
                  </a:solidFill>
                  <a:latin typeface="Arial"/>
                </a:rPr>
                <a:t>information gain</a:t>
              </a:r>
            </a:p>
          </p:txBody>
        </p:sp>
        <p:sp>
          <p:nvSpPr>
            <p:cNvPr id="499" name="SubTopic"/>
            <p:cNvSpPr/>
            <p:nvPr/>
          </p:nvSpPr>
          <p:spPr>
            <a:xfrm>
              <a:off x="4892927" y="4185655"/>
              <a:ext cx="534600" cy="23925"/>
            </a:xfrm>
            <a:custGeom>
              <a:avLst/>
              <a:gdLst>
                <a:gd fmla="*/ 7838 w 534600" name="rtl"/>
                <a:gd fmla="*/ 3107 h 23925" name="rtt"/>
                <a:gd fmla="*/ 527038 w 534600" name="rtr"/>
                <a:gd fmla="*/ 20708 h 23925" name="rtb"/>
              </a:gdLst>
              <a:ahLst/>
              <a:cxnLst/>
              <a:rect b="rtb" r="rtr" t="rtt" l="rtl"/>
              <a:pathLst>
                <a:path stroke="false" w="534600" h="23925">
                  <a:moveTo>
                    <a:pt x="0" y="0"/>
                  </a:moveTo>
                  <a:lnTo>
                    <a:pt x="534600" y="0"/>
                  </a:lnTo>
                  <a:lnTo>
                    <a:pt x="534600" y="23925"/>
                  </a:lnTo>
                  <a:lnTo>
                    <a:pt x="0" y="23925"/>
                  </a:lnTo>
                  <a:lnTo>
                    <a:pt x="0" y="0"/>
                  </a:lnTo>
                  <a:close/>
                </a:path>
                <a:path w="534600" fill="none" h="23925">
                  <a:moveTo>
                    <a:pt x="0" y="23925"/>
                  </a:moveTo>
                  <a:lnTo>
                    <a:pt x="534600" y="23925"/>
                  </a:lnTo>
                </a:path>
              </a:pathLst>
            </a:custGeom>
            <a:noFill/>
            <a:ln w="2200" cap="rnd">
              <a:solidFill>
                <a:srgbClr val="F1A3DC"/>
              </a:solidFill>
              <a:round/>
            </a:ln>
          </p:spPr>
          <p:txBody>
            <a:bodyPr lIns="0" rIns="0" anchor="ctr" rtlCol="0" tIns="0" bIns="11000" wrap="none"/>
            <a:lstStyle/>
            <a:p>
              <a:pPr algn="ctr">
                <a:lnSpc>
                  <a:spcPct val="100000"/>
                </a:lnSpc>
              </a:pPr>
              <a:r>
                <a:rPr sz="110">
                  <a:solidFill>
                    <a:srgbClr val="454545"/>
                  </a:solidFill>
                  <a:latin typeface="Arial"/>
                </a:rPr>
                <a:t>The difference in entropy before and after dividing the data set by a certain feature</a:t>
              </a:r>
            </a:p>
          </p:txBody>
        </p:sp>
        <p:sp>
          <p:nvSpPr>
            <p:cNvPr id="501" name="SubTopic"/>
            <p:cNvSpPr/>
            <p:nvPr/>
          </p:nvSpPr>
          <p:spPr>
            <a:xfrm>
              <a:off x="4892927" y="4216730"/>
              <a:ext cx="313500" cy="23925"/>
            </a:xfrm>
            <a:custGeom>
              <a:avLst/>
              <a:gdLst>
                <a:gd fmla="*/ 7838 w 313500" name="rtl"/>
                <a:gd fmla="*/ 3107 h 23925" name="rtt"/>
                <a:gd fmla="*/ 305938 w 313500" name="rtr"/>
                <a:gd fmla="*/ 20708 h 23925" name="rtb"/>
              </a:gdLst>
              <a:ahLst/>
              <a:cxnLst/>
              <a:rect b="rtb" r="rtr" t="rtt" l="rtl"/>
              <a:pathLst>
                <a:path stroke="false" w="313500" h="23925">
                  <a:moveTo>
                    <a:pt x="0" y="0"/>
                  </a:moveTo>
                  <a:lnTo>
                    <a:pt x="313500" y="0"/>
                  </a:lnTo>
                  <a:lnTo>
                    <a:pt x="313500" y="23925"/>
                  </a:lnTo>
                  <a:lnTo>
                    <a:pt x="0" y="23925"/>
                  </a:lnTo>
                  <a:lnTo>
                    <a:pt x="0" y="0"/>
                  </a:lnTo>
                  <a:close/>
                </a:path>
                <a:path w="313500" fill="none" h="23925">
                  <a:moveTo>
                    <a:pt x="0" y="23925"/>
                  </a:moveTo>
                  <a:lnTo>
                    <a:pt x="313500" y="23925"/>
                  </a:lnTo>
                </a:path>
              </a:pathLst>
            </a:custGeom>
            <a:noFill/>
            <a:ln w="2200" cap="rnd">
              <a:solidFill>
                <a:srgbClr val="F1A3DC"/>
              </a:solidFill>
              <a:round/>
            </a:ln>
          </p:spPr>
          <p:txBody>
            <a:bodyPr lIns="0" rIns="0" anchor="ctr" rtlCol="0" tIns="0" bIns="11000" wrap="none"/>
            <a:lstStyle/>
            <a:p>
              <a:pPr algn="ctr">
                <a:lnSpc>
                  <a:spcPct val="100000"/>
                </a:lnSpc>
              </a:pPr>
              <a:r>
                <a:rPr sz="110">
                  <a:solidFill>
                    <a:srgbClr val="454545"/>
                  </a:solidFill>
                  <a:latin typeface="Arial"/>
                </a:rPr>
                <a:t>Information gain = entroy(before) - entroy(after)</a:t>
              </a:r>
            </a:p>
          </p:txBody>
        </p:sp>
        <p:sp>
          <p:nvSpPr>
            <p:cNvPr id="503" name="SubTopic"/>
            <p:cNvSpPr/>
            <p:nvPr/>
          </p:nvSpPr>
          <p:spPr>
            <a:xfrm>
              <a:off x="4892927" y="4247805"/>
              <a:ext cx="546700" cy="23925"/>
            </a:xfrm>
            <a:custGeom>
              <a:avLst/>
              <a:gdLst>
                <a:gd fmla="*/ 7838 w 546700" name="rtl"/>
                <a:gd fmla="*/ 3107 h 23925" name="rtt"/>
                <a:gd fmla="*/ 539138 w 546700" name="rtr"/>
                <a:gd fmla="*/ 20708 h 23925" name="rtb"/>
              </a:gdLst>
              <a:ahLst/>
              <a:cxnLst/>
              <a:rect b="rtb" r="rtr" t="rtt" l="rtl"/>
              <a:pathLst>
                <a:path stroke="false" w="546700" h="23925">
                  <a:moveTo>
                    <a:pt x="0" y="0"/>
                  </a:moveTo>
                  <a:lnTo>
                    <a:pt x="546700" y="0"/>
                  </a:lnTo>
                  <a:lnTo>
                    <a:pt x="546700" y="23925"/>
                  </a:lnTo>
                  <a:lnTo>
                    <a:pt x="0" y="23925"/>
                  </a:lnTo>
                  <a:lnTo>
                    <a:pt x="0" y="0"/>
                  </a:lnTo>
                  <a:close/>
                </a:path>
                <a:path w="546700" fill="none" h="23925">
                  <a:moveTo>
                    <a:pt x="0" y="23925"/>
                  </a:moveTo>
                  <a:lnTo>
                    <a:pt x="546700" y="23925"/>
                  </a:lnTo>
                </a:path>
              </a:pathLst>
            </a:custGeom>
            <a:noFill/>
            <a:ln w="2200" cap="rnd">
              <a:solidFill>
                <a:srgbClr val="F1A3DC"/>
              </a:solidFill>
              <a:round/>
            </a:ln>
          </p:spPr>
          <p:txBody>
            <a:bodyPr lIns="0" rIns="0" anchor="ctr" rtlCol="0" tIns="0" bIns="11000" wrap="none"/>
            <a:lstStyle/>
            <a:p>
              <a:pPr algn="ctr">
                <a:lnSpc>
                  <a:spcPct val="100000"/>
                </a:lnSpc>
              </a:pPr>
              <a:r>
                <a:rPr sz="110">
                  <a:solidFill>
                    <a:srgbClr val="454545"/>
                  </a:solidFill>
                  <a:latin typeface="Arial"/>
                </a:rPr>
                <a:t>The greater the information gain, the better the classification method of this feature.</a:t>
              </a:r>
            </a:p>
          </p:txBody>
        </p:sp>
        <p:sp>
          <p:nvSpPr>
            <p:cNvPr id="505" name="SubTopic"/>
            <p:cNvSpPr/>
            <p:nvPr/>
          </p:nvSpPr>
          <p:spPr>
            <a:xfrm>
              <a:off x="4742425" y="4303218"/>
              <a:ext cx="148500" cy="23925"/>
            </a:xfrm>
            <a:custGeom>
              <a:avLst/>
              <a:gdLst>
                <a:gd fmla="*/ 7838 w 148500" name="rtl"/>
                <a:gd fmla="*/ 3107 h 23925" name="rtt"/>
                <a:gd fmla="*/ 140938 w 148500" name="rtr"/>
                <a:gd fmla="*/ 20708 h 23925" name="rtb"/>
              </a:gdLst>
              <a:ahLst/>
              <a:cxnLst/>
              <a:rect b="rtb" r="rtr" t="rtt" l="rtl"/>
              <a:pathLst>
                <a:path stroke="false" w="148500" h="23925">
                  <a:moveTo>
                    <a:pt x="0" y="0"/>
                  </a:moveTo>
                  <a:lnTo>
                    <a:pt x="148500" y="0"/>
                  </a:lnTo>
                  <a:lnTo>
                    <a:pt x="148500" y="23925"/>
                  </a:lnTo>
                  <a:lnTo>
                    <a:pt x="0" y="23925"/>
                  </a:lnTo>
                  <a:lnTo>
                    <a:pt x="0" y="0"/>
                  </a:lnTo>
                  <a:close/>
                </a:path>
                <a:path w="148500" fill="none" h="23925">
                  <a:moveTo>
                    <a:pt x="0" y="23925"/>
                  </a:moveTo>
                  <a:lnTo>
                    <a:pt x="148500" y="23925"/>
                  </a:lnTo>
                </a:path>
              </a:pathLst>
            </a:custGeom>
            <a:noFill/>
            <a:ln w="2200" cap="rnd">
              <a:solidFill>
                <a:srgbClr val="F1A3DC"/>
              </a:solidFill>
              <a:round/>
            </a:ln>
          </p:spPr>
          <p:txBody>
            <a:bodyPr lIns="0" rIns="0" anchor="ctr" rtlCol="0" tIns="0" bIns="11000" wrap="none"/>
            <a:lstStyle/>
            <a:p>
              <a:pPr algn="ctr">
                <a:lnSpc>
                  <a:spcPct val="100000"/>
                </a:lnSpc>
              </a:pPr>
              <a:r>
                <a:rPr sz="110">
                  <a:solidFill>
                    <a:srgbClr val="454545"/>
                  </a:solidFill>
                  <a:latin typeface="Arial"/>
                </a:rPr>
                <a:t>information gain rate</a:t>
              </a:r>
            </a:p>
          </p:txBody>
        </p:sp>
        <p:sp>
          <p:nvSpPr>
            <p:cNvPr id="507" name="SubTopic"/>
            <p:cNvSpPr/>
            <p:nvPr/>
          </p:nvSpPr>
          <p:spPr>
            <a:xfrm>
              <a:off x="4921527" y="4278880"/>
              <a:ext cx="304700" cy="23925"/>
            </a:xfrm>
            <a:custGeom>
              <a:avLst/>
              <a:gdLst>
                <a:gd fmla="*/ 7838 w 304700" name="rtl"/>
                <a:gd fmla="*/ 3107 h 23925" name="rtt"/>
                <a:gd fmla="*/ 297138 w 304700" name="rtr"/>
                <a:gd fmla="*/ 20708 h 23925" name="rtb"/>
              </a:gdLst>
              <a:ahLst/>
              <a:cxnLst/>
              <a:rect b="rtb" r="rtr" t="rtt" l="rtl"/>
              <a:pathLst>
                <a:path stroke="false" w="304700" h="23925">
                  <a:moveTo>
                    <a:pt x="0" y="0"/>
                  </a:moveTo>
                  <a:lnTo>
                    <a:pt x="304700" y="0"/>
                  </a:lnTo>
                  <a:lnTo>
                    <a:pt x="304700" y="23925"/>
                  </a:lnTo>
                  <a:lnTo>
                    <a:pt x="0" y="23925"/>
                  </a:lnTo>
                  <a:lnTo>
                    <a:pt x="0" y="0"/>
                  </a:lnTo>
                  <a:close/>
                </a:path>
                <a:path w="304700" fill="none" h="23925">
                  <a:moveTo>
                    <a:pt x="0" y="23925"/>
                  </a:moveTo>
                  <a:lnTo>
                    <a:pt x="304700" y="23925"/>
                  </a:lnTo>
                </a:path>
              </a:pathLst>
            </a:custGeom>
            <a:noFill/>
            <a:ln w="2200" cap="rnd">
              <a:solidFill>
                <a:srgbClr val="F1A3DC"/>
              </a:solidFill>
              <a:round/>
            </a:ln>
          </p:spPr>
          <p:txBody>
            <a:bodyPr lIns="0" rIns="0" anchor="ctr" rtlCol="0" tIns="0" bIns="11000" wrap="none"/>
            <a:lstStyle/>
            <a:p>
              <a:pPr algn="ctr">
                <a:lnSpc>
                  <a:spcPct val="100000"/>
                </a:lnSpc>
              </a:pPr>
              <a:r>
                <a:rPr sz="110">
                  <a:solidFill>
                    <a:srgbClr val="454545"/>
                  </a:solidFill>
                  <a:latin typeface="Arial"/>
                </a:rPr>
                <a:t>Information gain/separated information metric</a:t>
              </a:r>
            </a:p>
          </p:txBody>
        </p:sp>
        <p:sp>
          <p:nvSpPr>
            <p:cNvPr id="509" name="SubTopic"/>
            <p:cNvSpPr/>
            <p:nvPr/>
          </p:nvSpPr>
          <p:spPr>
            <a:xfrm>
              <a:off x="4921527" y="4309955"/>
              <a:ext cx="565400" cy="41525"/>
            </a:xfrm>
            <a:custGeom>
              <a:avLst/>
              <a:gdLst>
                <a:gd fmla="*/ 7838 w 565400" name="rtl"/>
                <a:gd fmla="*/ 3107 h 41525" name="rtt"/>
                <a:gd fmla="*/ 557838 w 565400" name="rtr"/>
                <a:gd fmla="*/ 38308 h 41525" name="rtb"/>
              </a:gdLst>
              <a:ahLst/>
              <a:cxnLst/>
              <a:rect b="rtb" r="rtr" t="rtt" l="rtl"/>
              <a:pathLst>
                <a:path stroke="false" w="565400" h="41525">
                  <a:moveTo>
                    <a:pt x="0" y="0"/>
                  </a:moveTo>
                  <a:lnTo>
                    <a:pt x="565400" y="0"/>
                  </a:lnTo>
                  <a:lnTo>
                    <a:pt x="565400" y="41525"/>
                  </a:lnTo>
                  <a:lnTo>
                    <a:pt x="0" y="41525"/>
                  </a:lnTo>
                  <a:lnTo>
                    <a:pt x="0" y="0"/>
                  </a:lnTo>
                  <a:close/>
                </a:path>
                <a:path w="565400" fill="none" h="41525">
                  <a:moveTo>
                    <a:pt x="0" y="41525"/>
                  </a:moveTo>
                  <a:lnTo>
                    <a:pt x="565400" y="41525"/>
                  </a:lnTo>
                </a:path>
              </a:pathLst>
            </a:custGeom>
            <a:noFill/>
            <a:ln w="2200" cap="rnd">
              <a:solidFill>
                <a:srgbClr val="F1A3DC"/>
              </a:solidFill>
              <a:round/>
            </a:ln>
          </p:spPr>
          <p:txBody>
            <a:bodyPr lIns="0" rIns="0" anchor="ctr" rtlCol="0" tIns="0" bIns="11000" wrap="square"/>
            <a:lstStyle/>
            <a:p>
              <a:pPr algn="ctr">
                <a:lnSpc>
                  <a:spcPct val="100000"/>
                </a:lnSpc>
              </a:pPr>
              <a:r>
                <a:rPr sz="110">
                  <a:solidFill>
                    <a:srgbClr val="454545"/>
                  </a:solidFill>
                  <a:latin typeface="Arial"/>
                </a:rPr>
                <a:t>Separation information measure = entropy calculated from the probability of occurrence of each category of a feature</a:t>
              </a:r>
            </a:p>
          </p:txBody>
        </p:sp>
        <p:sp>
          <p:nvSpPr>
            <p:cNvPr id="511" name="SubTopic"/>
            <p:cNvSpPr/>
            <p:nvPr/>
          </p:nvSpPr>
          <p:spPr>
            <a:xfrm>
              <a:off x="4742425" y="4422843"/>
              <a:ext cx="75900" cy="23925"/>
            </a:xfrm>
            <a:custGeom>
              <a:avLst/>
              <a:gdLst>
                <a:gd fmla="*/ 7838 w 75900" name="rtl"/>
                <a:gd fmla="*/ 3107 h 23925" name="rtt"/>
                <a:gd fmla="*/ 68338 w 75900" name="rtr"/>
                <a:gd fmla="*/ 20708 h 23925" name="rtb"/>
              </a:gdLst>
              <a:ahLst/>
              <a:cxnLst/>
              <a:rect b="rtb" r="rtr" t="rtt" l="rtl"/>
              <a:pathLst>
                <a:path stroke="false" w="75900" h="23925">
                  <a:moveTo>
                    <a:pt x="0" y="0"/>
                  </a:moveTo>
                  <a:lnTo>
                    <a:pt x="75900" y="0"/>
                  </a:lnTo>
                  <a:lnTo>
                    <a:pt x="75900" y="23925"/>
                  </a:lnTo>
                  <a:lnTo>
                    <a:pt x="0" y="23925"/>
                  </a:lnTo>
                  <a:lnTo>
                    <a:pt x="0" y="0"/>
                  </a:lnTo>
                  <a:close/>
                </a:path>
                <a:path w="75900" fill="none" h="23925">
                  <a:moveTo>
                    <a:pt x="0" y="23925"/>
                  </a:moveTo>
                  <a:lnTo>
                    <a:pt x="75900" y="23925"/>
                  </a:lnTo>
                </a:path>
              </a:pathLst>
            </a:custGeom>
            <a:noFill/>
            <a:ln w="2200" cap="rnd">
              <a:solidFill>
                <a:srgbClr val="F1A3DC"/>
              </a:solidFill>
              <a:round/>
            </a:ln>
          </p:spPr>
          <p:txBody>
            <a:bodyPr lIns="0" rIns="0" anchor="ctr" rtlCol="0" tIns="0" bIns="11000" wrap="none"/>
            <a:lstStyle/>
            <a:p>
              <a:pPr algn="ctr">
                <a:lnSpc>
                  <a:spcPct val="100000"/>
                </a:lnSpc>
              </a:pPr>
              <a:r>
                <a:rPr sz="110">
                  <a:solidFill>
                    <a:srgbClr val="454545"/>
                  </a:solidFill>
                  <a:latin typeface="Arial"/>
                </a:rPr>
                <a:t>Gini gain</a:t>
              </a:r>
            </a:p>
          </p:txBody>
        </p:sp>
        <p:sp>
          <p:nvSpPr>
            <p:cNvPr id="513" name="SubTopic"/>
            <p:cNvSpPr/>
            <p:nvPr/>
          </p:nvSpPr>
          <p:spPr>
            <a:xfrm>
              <a:off x="4848927" y="4358630"/>
              <a:ext cx="565400" cy="41525"/>
            </a:xfrm>
            <a:custGeom>
              <a:avLst/>
              <a:gdLst>
                <a:gd fmla="*/ 7838 w 565400" name="rtl"/>
                <a:gd fmla="*/ 3107 h 41525" name="rtt"/>
                <a:gd fmla="*/ 557838 w 565400" name="rtr"/>
                <a:gd fmla="*/ 38308 h 41525" name="rtb"/>
              </a:gdLst>
              <a:ahLst/>
              <a:cxnLst/>
              <a:rect b="rtb" r="rtr" t="rtt" l="rtl"/>
              <a:pathLst>
                <a:path stroke="false" w="565400" h="41525">
                  <a:moveTo>
                    <a:pt x="0" y="0"/>
                  </a:moveTo>
                  <a:lnTo>
                    <a:pt x="565400" y="0"/>
                  </a:lnTo>
                  <a:lnTo>
                    <a:pt x="565400" y="41525"/>
                  </a:lnTo>
                  <a:lnTo>
                    <a:pt x="0" y="41525"/>
                  </a:lnTo>
                  <a:lnTo>
                    <a:pt x="0" y="0"/>
                  </a:lnTo>
                  <a:close/>
                </a:path>
                <a:path w="565400" fill="none" h="41525">
                  <a:moveTo>
                    <a:pt x="0" y="41525"/>
                  </a:moveTo>
                  <a:lnTo>
                    <a:pt x="565400" y="41525"/>
                  </a:lnTo>
                </a:path>
              </a:pathLst>
            </a:custGeom>
            <a:noFill/>
            <a:ln w="2200" cap="rnd">
              <a:solidFill>
                <a:srgbClr val="F1A3DC"/>
              </a:solidFill>
              <a:round/>
            </a:ln>
          </p:spPr>
          <p:txBody>
            <a:bodyPr lIns="0" rIns="0" anchor="ctr" rtlCol="0" tIns="0" bIns="11000" wrap="square"/>
            <a:lstStyle/>
            <a:p>
              <a:pPr algn="ctr">
                <a:lnSpc>
                  <a:spcPct val="100000"/>
                </a:lnSpc>
              </a:pPr>
              <a:r>
                <a:rPr sz="110">
                  <a:solidFill>
                    <a:srgbClr val="454545"/>
                  </a:solidFill>
                  <a:latin typeface="Arial"/>
                </a:rPr>
                <a:t>Gini value: The probability that two samples randomly selected from the data set D have inconsistent target values ​​(labels)</a:t>
              </a:r>
            </a:p>
          </p:txBody>
        </p:sp>
        <p:sp>
          <p:nvSpPr>
            <p:cNvPr id="515" name="SubTopic"/>
            <p:cNvSpPr/>
            <p:nvPr/>
          </p:nvSpPr>
          <p:spPr>
            <a:xfrm>
              <a:off x="4848927" y="4407305"/>
              <a:ext cx="419100" cy="23925"/>
            </a:xfrm>
            <a:custGeom>
              <a:avLst/>
              <a:gdLst>
                <a:gd fmla="*/ 7838 w 419100" name="rtl"/>
                <a:gd fmla="*/ 3107 h 23925" name="rtt"/>
                <a:gd fmla="*/ 411538 w 419100" name="rtr"/>
                <a:gd fmla="*/ 20708 h 23925" name="rtb"/>
              </a:gdLst>
              <a:ahLst/>
              <a:cxnLst/>
              <a:rect b="rtb" r="rtr" t="rtt" l="rtl"/>
              <a:pathLst>
                <a:path stroke="false" w="419100" h="23925">
                  <a:moveTo>
                    <a:pt x="0" y="0"/>
                  </a:moveTo>
                  <a:lnTo>
                    <a:pt x="419100" y="0"/>
                  </a:lnTo>
                  <a:lnTo>
                    <a:pt x="419100" y="23925"/>
                  </a:lnTo>
                  <a:lnTo>
                    <a:pt x="0" y="23925"/>
                  </a:lnTo>
                  <a:lnTo>
                    <a:pt x="0" y="0"/>
                  </a:lnTo>
                  <a:close/>
                </a:path>
                <a:path w="419100" fill="none" h="23925">
                  <a:moveTo>
                    <a:pt x="0" y="23925"/>
                  </a:moveTo>
                  <a:lnTo>
                    <a:pt x="419100" y="23925"/>
                  </a:lnTo>
                </a:path>
              </a:pathLst>
            </a:custGeom>
            <a:noFill/>
            <a:ln w="2200" cap="rnd">
              <a:solidFill>
                <a:srgbClr val="F1A3DC"/>
              </a:solidFill>
              <a:round/>
            </a:ln>
          </p:spPr>
          <p:txBody>
            <a:bodyPr lIns="0" rIns="0" anchor="ctr" rtlCol="0" tIns="0" bIns="11000" wrap="none"/>
            <a:lstStyle/>
            <a:p>
              <a:pPr algn="ctr">
                <a:lnSpc>
                  <a:spcPct val="100000"/>
                </a:lnSpc>
              </a:pPr>
              <a:r>
                <a:rPr sz="110">
                  <a:solidFill>
                    <a:srgbClr val="454545"/>
                  </a:solidFill>
                  <a:latin typeface="Arial"/>
                </a:rPr>
                <a:t>The smaller the Gini value, the higher the purity of the data set.</a:t>
              </a:r>
            </a:p>
          </p:txBody>
        </p:sp>
        <p:sp>
          <p:nvSpPr>
            <p:cNvPr id="517" name="SubTopic"/>
            <p:cNvSpPr/>
            <p:nvPr/>
          </p:nvSpPr>
          <p:spPr>
            <a:xfrm>
              <a:off x="4848927" y="4438380"/>
              <a:ext cx="322300" cy="23925"/>
            </a:xfrm>
            <a:custGeom>
              <a:avLst/>
              <a:gdLst>
                <a:gd fmla="*/ 7838 w 322300" name="rtl"/>
                <a:gd fmla="*/ 3107 h 23925" name="rtt"/>
                <a:gd fmla="*/ 314738 w 322300" name="rtr"/>
                <a:gd fmla="*/ 20708 h 23925" name="rtb"/>
              </a:gdLst>
              <a:ahLst/>
              <a:cxnLst/>
              <a:rect b="rtb" r="rtr" t="rtt" l="rtl"/>
              <a:pathLst>
                <a:path stroke="false" w="322300" h="23925">
                  <a:moveTo>
                    <a:pt x="0" y="0"/>
                  </a:moveTo>
                  <a:lnTo>
                    <a:pt x="322300" y="0"/>
                  </a:lnTo>
                  <a:lnTo>
                    <a:pt x="322300" y="23925"/>
                  </a:lnTo>
                  <a:lnTo>
                    <a:pt x="0" y="23925"/>
                  </a:lnTo>
                  <a:lnTo>
                    <a:pt x="0" y="0"/>
                  </a:lnTo>
                  <a:close/>
                </a:path>
                <a:path w="322300" fill="none" h="23925">
                  <a:moveTo>
                    <a:pt x="0" y="23925"/>
                  </a:moveTo>
                  <a:lnTo>
                    <a:pt x="322300" y="23925"/>
                  </a:lnTo>
                </a:path>
              </a:pathLst>
            </a:custGeom>
            <a:noFill/>
            <a:ln w="2200" cap="rnd">
              <a:solidFill>
                <a:srgbClr val="F1A3DC"/>
              </a:solidFill>
              <a:round/>
            </a:ln>
          </p:spPr>
          <p:txBody>
            <a:bodyPr lIns="0" rIns="0" anchor="ctr" rtlCol="0" tIns="0" bIns="11000" wrap="none"/>
            <a:lstStyle/>
            <a:p>
              <a:pPr algn="ctr">
                <a:lnSpc>
                  <a:spcPct val="100000"/>
                </a:lnSpc>
              </a:pPr>
              <a:r>
                <a:rPr sz="110">
                  <a:solidFill>
                    <a:srgbClr val="454545"/>
                  </a:solidFill>
                  <a:latin typeface="Arial"/>
                </a:rPr>
                <a:t>Gini gain = Gini value (before) - Gini value (after)</a:t>
              </a:r>
            </a:p>
          </p:txBody>
        </p:sp>
        <p:sp>
          <p:nvSpPr>
            <p:cNvPr id="519" name="SubTopic"/>
            <p:cNvSpPr/>
            <p:nvPr/>
          </p:nvSpPr>
          <p:spPr>
            <a:xfrm>
              <a:off x="4848927" y="4469455"/>
              <a:ext cx="431200" cy="23925"/>
            </a:xfrm>
            <a:custGeom>
              <a:avLst/>
              <a:gdLst>
                <a:gd fmla="*/ 7838 w 431200" name="rtl"/>
                <a:gd fmla="*/ 3107 h 23925" name="rtt"/>
                <a:gd fmla="*/ 423638 w 431200" name="rtr"/>
                <a:gd fmla="*/ 20708 h 23925" name="rtb"/>
              </a:gdLst>
              <a:ahLst/>
              <a:cxnLst/>
              <a:rect b="rtb" r="rtr" t="rtt" l="rtl"/>
              <a:pathLst>
                <a:path stroke="false" w="431200" h="23925">
                  <a:moveTo>
                    <a:pt x="0" y="0"/>
                  </a:moveTo>
                  <a:lnTo>
                    <a:pt x="431200" y="0"/>
                  </a:lnTo>
                  <a:lnTo>
                    <a:pt x="431200" y="23925"/>
                  </a:lnTo>
                  <a:lnTo>
                    <a:pt x="0" y="23925"/>
                  </a:lnTo>
                  <a:lnTo>
                    <a:pt x="0" y="0"/>
                  </a:lnTo>
                  <a:close/>
                </a:path>
                <a:path w="431200" fill="none" h="23925">
                  <a:moveTo>
                    <a:pt x="0" y="23925"/>
                  </a:moveTo>
                  <a:lnTo>
                    <a:pt x="431200" y="23925"/>
                  </a:lnTo>
                </a:path>
              </a:pathLst>
            </a:custGeom>
            <a:noFill/>
            <a:ln w="2200" cap="rnd">
              <a:solidFill>
                <a:srgbClr val="F1A3DC"/>
              </a:solidFill>
              <a:round/>
            </a:ln>
          </p:spPr>
          <p:txBody>
            <a:bodyPr lIns="0" rIns="0" anchor="ctr" rtlCol="0" tIns="0" bIns="11000" wrap="none"/>
            <a:lstStyle/>
            <a:p>
              <a:pPr algn="ctr">
                <a:lnSpc>
                  <a:spcPct val="100000"/>
                </a:lnSpc>
              </a:pPr>
              <a:r>
                <a:rPr sz="110">
                  <a:solidFill>
                    <a:srgbClr val="454545"/>
                  </a:solidFill>
                  <a:latin typeface="Arial"/>
                </a:rPr>
                <a:t>The greater the Gini value gain, the better this division method is.</a:t>
              </a:r>
            </a:p>
          </p:txBody>
        </p:sp>
        <p:grpSp>
          <p:nvGrpSpPr>
            <p:cNvPr id="1049" name="Group 1049"/>
            <p:cNvGrpSpPr/>
            <p:nvPr/>
          </p:nvGrpSpPr>
          <p:grpSpPr>
            <a:xfrm>
              <a:off x="4297123" y="4560343"/>
              <a:ext cx="229900" cy="28325"/>
              <a:chOff x="4297123" y="4560343"/>
              <a:chExt cx="229900" cy="28325"/>
            </a:xfrm>
          </p:grpSpPr>
          <p:sp>
            <p:nvSpPr>
              <p:cNvPr id="521" name="SubTopic"/>
              <p:cNvSpPr/>
              <p:nvPr/>
            </p:nvSpPr>
            <p:spPr>
              <a:xfrm>
                <a:off x="4297123" y="4560343"/>
                <a:ext cx="229900" cy="28325"/>
              </a:xfrm>
              <a:custGeom>
                <a:avLst/>
                <a:gdLst/>
                <a:ahLst/>
                <a:cxnLst/>
                <a:pathLst>
                  <a:path stroke="false" w="229900" h="28325">
                    <a:moveTo>
                      <a:pt x="0" y="0"/>
                    </a:moveTo>
                    <a:lnTo>
                      <a:pt x="229900" y="0"/>
                    </a:lnTo>
                    <a:lnTo>
                      <a:pt x="229900" y="28325"/>
                    </a:lnTo>
                    <a:lnTo>
                      <a:pt x="0" y="28325"/>
                    </a:lnTo>
                    <a:lnTo>
                      <a:pt x="0" y="0"/>
                    </a:lnTo>
                    <a:close/>
                  </a:path>
                  <a:path w="229900" fill="none" h="28325">
                    <a:moveTo>
                      <a:pt x="0" y="28325"/>
                    </a:moveTo>
                    <a:lnTo>
                      <a:pt x="229900" y="28325"/>
                    </a:lnTo>
                  </a:path>
                </a:pathLst>
              </a:custGeom>
              <a:noFill/>
              <a:ln w="2200" cap="rnd">
                <a:solidFill>
                  <a:srgbClr val="F1A3DC"/>
                </a:solidFill>
                <a:round/>
              </a:ln>
            </p:spPr>
          </p:sp>
          <p:pic>
            <p:nvPicPr>
              <p:cNvPr id="523" name="Mark"/>
              <p:cNvPicPr>
                <a:picLocks noChangeAspect="1"/>
              </p:cNvPicPr>
              <p:nvPr/>
            </p:nvPicPr>
            <p:blipFill>
              <a:blip r:embed="rId11"/>
              <a:stretch>
                <a:fillRect/>
              </a:stretch>
            </p:blipFill>
            <p:spPr>
              <a:xfrm>
                <a:off x="4304961" y="4562680"/>
                <a:ext cx="22000" cy="22000"/>
              </a:xfrm>
              <a:prstGeom prst="rect">
                <a:avLst/>
              </a:prstGeom>
            </p:spPr>
          </p:pic>
          <p:sp>
            <p:nvSpPr>
              <p:cNvPr id="1050" name="Text 1050"/>
              <p:cNvSpPr txBox="1"/>
              <p:nvPr/>
            </p:nvSpPr>
            <p:spPr>
              <a:xfrm>
                <a:off x="4329161" y="4565650"/>
                <a:ext cx="190300" cy="17600"/>
              </a:xfrm>
              <a:prstGeom prst="rect">
                <a:avLst/>
              </a:prstGeom>
              <a:noFill/>
            </p:spPr>
            <p:txBody>
              <a:bodyPr lIns="0" rIns="0" anchor="ctr" rtlCol="0" tIns="0" bIns="11000" wrap="none"/>
              <a:lstStyle/>
              <a:p>
                <a:pPr algn="ctr">
                  <a:lnSpc>
                    <a:spcPct val="100000"/>
                  </a:lnSpc>
                </a:pPr>
                <a:r>
                  <a:rPr sz="110">
                    <a:solidFill>
                      <a:srgbClr val="454545"/>
                    </a:solidFill>
                    <a:latin typeface="Arial"/>
                  </a:rPr>
                  <a:t>Steps to build a decision tree</a:t>
                </a:r>
              </a:p>
            </p:txBody>
          </p:sp>
        </p:grpSp>
        <p:sp>
          <p:nvSpPr>
            <p:cNvPr id="524" name="SubTopic"/>
            <p:cNvSpPr/>
            <p:nvPr/>
          </p:nvSpPr>
          <p:spPr>
            <a:xfrm>
              <a:off x="4557625" y="4500530"/>
              <a:ext cx="282700" cy="23925"/>
            </a:xfrm>
            <a:custGeom>
              <a:avLst/>
              <a:gdLst>
                <a:gd fmla="*/ 7838 w 282700" name="rtl"/>
                <a:gd fmla="*/ 3107 h 23925" name="rtt"/>
                <a:gd fmla="*/ 275138 w 282700" name="rtr"/>
                <a:gd fmla="*/ 20708 h 23925" name="rtb"/>
              </a:gdLst>
              <a:ahLst/>
              <a:cxnLst/>
              <a:rect b="rtb" r="rtr" t="rtt" l="rtl"/>
              <a:pathLst>
                <a:path stroke="false" w="282700" h="23925">
                  <a:moveTo>
                    <a:pt x="0" y="0"/>
                  </a:moveTo>
                  <a:lnTo>
                    <a:pt x="282700" y="0"/>
                  </a:lnTo>
                  <a:lnTo>
                    <a:pt x="282700" y="23925"/>
                  </a:lnTo>
                  <a:lnTo>
                    <a:pt x="0" y="23925"/>
                  </a:lnTo>
                  <a:lnTo>
                    <a:pt x="0" y="0"/>
                  </a:lnTo>
                  <a:close/>
                </a:path>
                <a:path w="282700" fill="none" h="23925">
                  <a:moveTo>
                    <a:pt x="0" y="23925"/>
                  </a:moveTo>
                  <a:lnTo>
                    <a:pt x="282700" y="23925"/>
                  </a:lnTo>
                </a:path>
              </a:pathLst>
            </a:custGeom>
            <a:noFill/>
            <a:ln w="2200" cap="rnd">
              <a:solidFill>
                <a:srgbClr val="F1A3DC"/>
              </a:solidFill>
              <a:round/>
            </a:ln>
          </p:spPr>
          <p:txBody>
            <a:bodyPr lIns="0" rIns="0" anchor="ctr" rtlCol="0" tIns="0" bIns="11000" wrap="none"/>
            <a:lstStyle/>
            <a:p>
              <a:pPr algn="ctr">
                <a:lnSpc>
                  <a:spcPct val="100000"/>
                </a:lnSpc>
              </a:pPr>
              <a:r>
                <a:rPr sz="110">
                  <a:solidFill>
                    <a:srgbClr val="454545"/>
                  </a:solidFill>
                  <a:latin typeface="Arial"/>
                </a:rPr>
                <a:t>1. Start looking at all samples as a whole</a:t>
              </a:r>
            </a:p>
          </p:txBody>
        </p:sp>
        <p:sp>
          <p:nvSpPr>
            <p:cNvPr id="526" name="SubTopic"/>
            <p:cNvSpPr/>
            <p:nvPr/>
          </p:nvSpPr>
          <p:spPr>
            <a:xfrm>
              <a:off x="4557625" y="4531605"/>
              <a:ext cx="565400" cy="41525"/>
            </a:xfrm>
            <a:custGeom>
              <a:avLst/>
              <a:gdLst>
                <a:gd fmla="*/ 7838 w 565400" name="rtl"/>
                <a:gd fmla="*/ 3107 h 41525" name="rtt"/>
                <a:gd fmla="*/ 557838 w 565400" name="rtr"/>
                <a:gd fmla="*/ 38308 h 41525" name="rtb"/>
              </a:gdLst>
              <a:ahLst/>
              <a:cxnLst/>
              <a:rect b="rtb" r="rtr" t="rtt" l="rtl"/>
              <a:pathLst>
                <a:path stroke="false" w="565400" h="41525">
                  <a:moveTo>
                    <a:pt x="0" y="0"/>
                  </a:moveTo>
                  <a:lnTo>
                    <a:pt x="565400" y="0"/>
                  </a:lnTo>
                  <a:lnTo>
                    <a:pt x="565400" y="41525"/>
                  </a:lnTo>
                  <a:lnTo>
                    <a:pt x="0" y="41525"/>
                  </a:lnTo>
                  <a:lnTo>
                    <a:pt x="0" y="0"/>
                  </a:lnTo>
                  <a:close/>
                </a:path>
                <a:path w="565400" fill="none" h="41525">
                  <a:moveTo>
                    <a:pt x="0" y="41525"/>
                  </a:moveTo>
                  <a:lnTo>
                    <a:pt x="565400" y="41525"/>
                  </a:lnTo>
                </a:path>
              </a:pathLst>
            </a:custGeom>
            <a:noFill/>
            <a:ln w="2200" cap="rnd">
              <a:solidFill>
                <a:srgbClr val="F1A3DC"/>
              </a:solidFill>
              <a:round/>
            </a:ln>
          </p:spPr>
          <p:txBody>
            <a:bodyPr lIns="0" rIns="0" anchor="ctr" rtlCol="0" tIns="0" bIns="11000" wrap="square"/>
            <a:lstStyle/>
            <a:p>
              <a:pPr algn="ctr">
                <a:lnSpc>
                  <a:spcPct val="100000"/>
                </a:lnSpc>
              </a:pPr>
              <a:r>
                <a:rPr sz="110">
                  <a:solidFill>
                    <a:srgbClr val="454545"/>
                  </a:solidFill>
                  <a:latin typeface="Arial"/>
                </a:rPr>
                <a:t>2. Traverse each segmentation method of each feature and find the best segmentation (based on information gain, information gain rate, and Gini value gain)</a:t>
              </a:r>
            </a:p>
          </p:txBody>
        </p:sp>
        <p:sp>
          <p:nvSpPr>
            <p:cNvPr id="528" name="SubTopic"/>
            <p:cNvSpPr/>
            <p:nvPr/>
          </p:nvSpPr>
          <p:spPr>
            <a:xfrm>
              <a:off x="4557625" y="4580280"/>
              <a:ext cx="565400" cy="41525"/>
            </a:xfrm>
            <a:custGeom>
              <a:avLst/>
              <a:gdLst>
                <a:gd fmla="*/ 7838 w 565400" name="rtl"/>
                <a:gd fmla="*/ 3107 h 41525" name="rtt"/>
                <a:gd fmla="*/ 557838 w 565400" name="rtr"/>
                <a:gd fmla="*/ 38308 h 41525" name="rtb"/>
              </a:gdLst>
              <a:ahLst/>
              <a:cxnLst/>
              <a:rect b="rtb" r="rtr" t="rtt" l="rtl"/>
              <a:pathLst>
                <a:path stroke="false" w="565400" h="41525">
                  <a:moveTo>
                    <a:pt x="0" y="0"/>
                  </a:moveTo>
                  <a:lnTo>
                    <a:pt x="565400" y="0"/>
                  </a:lnTo>
                  <a:lnTo>
                    <a:pt x="565400" y="41525"/>
                  </a:lnTo>
                  <a:lnTo>
                    <a:pt x="0" y="41525"/>
                  </a:lnTo>
                  <a:lnTo>
                    <a:pt x="0" y="0"/>
                  </a:lnTo>
                  <a:close/>
                </a:path>
                <a:path w="565400" fill="none" h="41525">
                  <a:moveTo>
                    <a:pt x="0" y="41525"/>
                  </a:moveTo>
                  <a:lnTo>
                    <a:pt x="565400" y="41525"/>
                  </a:lnTo>
                </a:path>
              </a:pathLst>
            </a:custGeom>
            <a:noFill/>
            <a:ln w="2200" cap="rnd">
              <a:solidFill>
                <a:srgbClr val="F1A3DC"/>
              </a:solidFill>
              <a:round/>
            </a:ln>
          </p:spPr>
          <p:txBody>
            <a:bodyPr lIns="0" rIns="0" anchor="ctr" rtlCol="0" tIns="0" bIns="11000" wrap="square"/>
            <a:lstStyle/>
            <a:p>
              <a:pPr algn="ctr">
                <a:lnSpc>
                  <a:spcPct val="100000"/>
                </a:lnSpc>
              </a:pPr>
              <a:r>
                <a:rPr sz="110">
                  <a:solidFill>
                    <a:srgbClr val="454545"/>
                  </a:solidFill>
                  <a:latin typeface="Arial"/>
                </a:rPr>
                <a:t>3. According to the optimal division method, divide all samples into two parts N1 and N2, that is, two branches</a:t>
              </a:r>
            </a:p>
          </p:txBody>
        </p:sp>
        <p:sp>
          <p:nvSpPr>
            <p:cNvPr id="530" name="SubTopic"/>
            <p:cNvSpPr/>
            <p:nvPr/>
          </p:nvSpPr>
          <p:spPr>
            <a:xfrm>
              <a:off x="4557625" y="4628955"/>
              <a:ext cx="462000" cy="23925"/>
            </a:xfrm>
            <a:custGeom>
              <a:avLst/>
              <a:gdLst>
                <a:gd fmla="*/ 7838 w 462000" name="rtl"/>
                <a:gd fmla="*/ 3107 h 23925" name="rtt"/>
                <a:gd fmla="*/ 454438 w 462000" name="rtr"/>
                <a:gd fmla="*/ 20708 h 23925" name="rtb"/>
              </a:gdLst>
              <a:ahLst/>
              <a:cxnLst/>
              <a:rect b="rtb" r="rtr" t="rtt" l="rtl"/>
              <a:pathLst>
                <a:path stroke="false" w="462000" h="23925">
                  <a:moveTo>
                    <a:pt x="0" y="0"/>
                  </a:moveTo>
                  <a:lnTo>
                    <a:pt x="462000" y="0"/>
                  </a:lnTo>
                  <a:lnTo>
                    <a:pt x="462000" y="23925"/>
                  </a:lnTo>
                  <a:lnTo>
                    <a:pt x="0" y="23925"/>
                  </a:lnTo>
                  <a:lnTo>
                    <a:pt x="0" y="0"/>
                  </a:lnTo>
                  <a:close/>
                </a:path>
                <a:path w="462000" fill="none" h="23925">
                  <a:moveTo>
                    <a:pt x="0" y="23925"/>
                  </a:moveTo>
                  <a:lnTo>
                    <a:pt x="462000" y="23925"/>
                  </a:lnTo>
                </a:path>
              </a:pathLst>
            </a:custGeom>
            <a:noFill/>
            <a:ln w="2200" cap="rnd">
              <a:solidFill>
                <a:srgbClr val="F1A3DC"/>
              </a:solidFill>
              <a:round/>
            </a:ln>
          </p:spPr>
          <p:txBody>
            <a:bodyPr lIns="0" rIns="0" anchor="ctr" rtlCol="0" tIns="0" bIns="11000" wrap="none"/>
            <a:lstStyle/>
            <a:p>
              <a:pPr algn="ctr">
                <a:lnSpc>
                  <a:spcPct val="100000"/>
                </a:lnSpc>
              </a:pPr>
              <a:r>
                <a:rPr sz="110">
                  <a:solidFill>
                    <a:srgbClr val="454545"/>
                  </a:solidFill>
                  <a:latin typeface="Arial"/>
                </a:rPr>
                <a:t>4. Continue steps 2-3 for N1 and N2 until each node is "pure" enough.</a:t>
              </a:r>
            </a:p>
          </p:txBody>
        </p:sp>
        <p:sp>
          <p:nvSpPr>
            <p:cNvPr id="532" name="SubTopic"/>
            <p:cNvSpPr/>
            <p:nvPr/>
          </p:nvSpPr>
          <p:spPr>
            <a:xfrm>
              <a:off x="4297123" y="4673505"/>
              <a:ext cx="565400" cy="41525"/>
            </a:xfrm>
            <a:custGeom>
              <a:avLst/>
              <a:gdLst>
                <a:gd fmla="*/ 7838 w 565400" name="rtl"/>
                <a:gd fmla="*/ 3107 h 41525" name="rtt"/>
                <a:gd fmla="*/ 557838 w 565400" name="rtr"/>
                <a:gd fmla="*/ 38308 h 41525" name="rtb"/>
              </a:gdLst>
              <a:ahLst/>
              <a:cxnLst/>
              <a:rect b="rtb" r="rtr" t="rtt" l="rtl"/>
              <a:pathLst>
                <a:path stroke="false" w="565400" h="41525">
                  <a:moveTo>
                    <a:pt x="0" y="0"/>
                  </a:moveTo>
                  <a:lnTo>
                    <a:pt x="565400" y="0"/>
                  </a:lnTo>
                  <a:lnTo>
                    <a:pt x="565400" y="41525"/>
                  </a:lnTo>
                  <a:lnTo>
                    <a:pt x="0" y="41525"/>
                  </a:lnTo>
                  <a:lnTo>
                    <a:pt x="0" y="0"/>
                  </a:lnTo>
                  <a:close/>
                </a:path>
                <a:path w="565400" fill="none" h="41525">
                  <a:moveTo>
                    <a:pt x="0" y="41525"/>
                  </a:moveTo>
                  <a:lnTo>
                    <a:pt x="565400" y="41525"/>
                  </a:lnTo>
                </a:path>
              </a:pathLst>
            </a:custGeom>
            <a:noFill/>
            <a:ln w="2200" cap="rnd">
              <a:solidFill>
                <a:srgbClr val="F1A3DC"/>
              </a:solidFill>
              <a:round/>
            </a:ln>
          </p:spPr>
          <p:txBody>
            <a:bodyPr lIns="0" rIns="0" anchor="ctr" rtlCol="0" tIns="0" bIns="11000" wrap="square"/>
            <a:lstStyle/>
            <a:p>
              <a:pPr algn="ctr">
                <a:lnSpc>
                  <a:spcPct val="100000"/>
                </a:lnSpc>
              </a:pPr>
              <a:r>
                <a:rPr sz="110">
                  <a:solidFill>
                    <a:srgbClr val="454545"/>
                  </a:solidFill>
                  <a:latin typeface="Arial"/>
                </a:rPr>
                <a:t>According to different node selection and division basis, the decision tree is divided into</a:t>
              </a:r>
            </a:p>
          </p:txBody>
        </p:sp>
        <p:sp>
          <p:nvSpPr>
            <p:cNvPr id="534" name="SubTopic"/>
            <p:cNvSpPr/>
            <p:nvPr/>
          </p:nvSpPr>
          <p:spPr>
            <a:xfrm>
              <a:off x="4893125" y="4660030"/>
              <a:ext cx="235400" cy="23925"/>
            </a:xfrm>
            <a:custGeom>
              <a:avLst/>
              <a:gdLst>
                <a:gd fmla="*/ 7838 w 235400" name="rtl"/>
                <a:gd fmla="*/ 3107 h 23925" name="rtt"/>
                <a:gd fmla="*/ 227838 w 235400" name="rtr"/>
                <a:gd fmla="*/ 20708 h 23925" name="rtb"/>
              </a:gdLst>
              <a:ahLst/>
              <a:cxnLst/>
              <a:rect b="rtb" r="rtr" t="rtt" l="rtl"/>
              <a:pathLst>
                <a:path stroke="false" w="235400" h="23925">
                  <a:moveTo>
                    <a:pt x="0" y="0"/>
                  </a:moveTo>
                  <a:lnTo>
                    <a:pt x="235400" y="0"/>
                  </a:lnTo>
                  <a:lnTo>
                    <a:pt x="235400" y="23925"/>
                  </a:lnTo>
                  <a:lnTo>
                    <a:pt x="0" y="23925"/>
                  </a:lnTo>
                  <a:lnTo>
                    <a:pt x="0" y="0"/>
                  </a:lnTo>
                  <a:close/>
                </a:path>
                <a:path w="235400" fill="none" h="23925">
                  <a:moveTo>
                    <a:pt x="0" y="23925"/>
                  </a:moveTo>
                  <a:lnTo>
                    <a:pt x="235400" y="23925"/>
                  </a:lnTo>
                </a:path>
              </a:pathLst>
            </a:custGeom>
            <a:noFill/>
            <a:ln w="2200" cap="rnd">
              <a:solidFill>
                <a:srgbClr val="F1A3DC"/>
              </a:solidFill>
              <a:round/>
            </a:ln>
          </p:spPr>
          <p:txBody>
            <a:bodyPr lIns="0" rIns="0" anchor="ctr" rtlCol="0" tIns="0" bIns="11000" wrap="none"/>
            <a:lstStyle/>
            <a:p>
              <a:pPr algn="ctr">
                <a:lnSpc>
                  <a:spcPct val="100000"/>
                </a:lnSpc>
              </a:pPr>
              <a:r>
                <a:rPr sz="110">
                  <a:solidFill>
                    <a:srgbClr val="454545"/>
                  </a:solidFill>
                  <a:latin typeface="Arial"/>
                </a:rPr>
                <a:t>ID3 decision tree: information gain</a:t>
              </a:r>
            </a:p>
          </p:txBody>
        </p:sp>
        <p:sp>
          <p:nvSpPr>
            <p:cNvPr id="536" name="SubTopic"/>
            <p:cNvSpPr/>
            <p:nvPr/>
          </p:nvSpPr>
          <p:spPr>
            <a:xfrm>
              <a:off x="4893125" y="4691105"/>
              <a:ext cx="287100" cy="23925"/>
            </a:xfrm>
            <a:custGeom>
              <a:avLst/>
              <a:gdLst>
                <a:gd fmla="*/ 7838 w 287100" name="rtl"/>
                <a:gd fmla="*/ 3107 h 23925" name="rtt"/>
                <a:gd fmla="*/ 279538 w 287100" name="rtr"/>
                <a:gd fmla="*/ 20708 h 23925" name="rtb"/>
              </a:gdLst>
              <a:ahLst/>
              <a:cxnLst/>
              <a:rect b="rtb" r="rtr" t="rtt" l="rtl"/>
              <a:pathLst>
                <a:path stroke="false" w="287100" h="23925">
                  <a:moveTo>
                    <a:pt x="0" y="0"/>
                  </a:moveTo>
                  <a:lnTo>
                    <a:pt x="287100" y="0"/>
                  </a:lnTo>
                  <a:lnTo>
                    <a:pt x="287100" y="23925"/>
                  </a:lnTo>
                  <a:lnTo>
                    <a:pt x="0" y="23925"/>
                  </a:lnTo>
                  <a:lnTo>
                    <a:pt x="0" y="0"/>
                  </a:lnTo>
                  <a:close/>
                </a:path>
                <a:path w="287100" fill="none" h="23925">
                  <a:moveTo>
                    <a:pt x="0" y="23925"/>
                  </a:moveTo>
                  <a:lnTo>
                    <a:pt x="287100" y="23925"/>
                  </a:lnTo>
                </a:path>
              </a:pathLst>
            </a:custGeom>
            <a:noFill/>
            <a:ln w="2200" cap="rnd">
              <a:solidFill>
                <a:srgbClr val="F1A3DC"/>
              </a:solidFill>
              <a:round/>
            </a:ln>
          </p:spPr>
          <p:txBody>
            <a:bodyPr lIns="0" rIns="0" anchor="ctr" rtlCol="0" tIns="0" bIns="11000" wrap="none"/>
            <a:lstStyle/>
            <a:p>
              <a:pPr algn="ctr">
                <a:lnSpc>
                  <a:spcPct val="100000"/>
                </a:lnSpc>
              </a:pPr>
              <a:r>
                <a:rPr sz="110">
                  <a:solidFill>
                    <a:srgbClr val="454545"/>
                  </a:solidFill>
                  <a:latin typeface="Arial"/>
                </a:rPr>
                <a:t>C4.5 Decision Tree: Information Gain Rate</a:t>
              </a:r>
            </a:p>
          </p:txBody>
        </p:sp>
        <p:sp>
          <p:nvSpPr>
            <p:cNvPr id="538" name="SubTopic"/>
            <p:cNvSpPr/>
            <p:nvPr/>
          </p:nvSpPr>
          <p:spPr>
            <a:xfrm>
              <a:off x="4893125" y="4722180"/>
              <a:ext cx="337700" cy="23925"/>
            </a:xfrm>
            <a:custGeom>
              <a:avLst/>
              <a:gdLst>
                <a:gd fmla="*/ 7838 w 337700" name="rtl"/>
                <a:gd fmla="*/ 3107 h 23925" name="rtt"/>
                <a:gd fmla="*/ 330138 w 337700" name="rtr"/>
                <a:gd fmla="*/ 20708 h 23925" name="rtb"/>
              </a:gdLst>
              <a:ahLst/>
              <a:cxnLst/>
              <a:rect b="rtb" r="rtr" t="rtt" l="rtl"/>
              <a:pathLst>
                <a:path stroke="false" w="337700" h="23925">
                  <a:moveTo>
                    <a:pt x="0" y="0"/>
                  </a:moveTo>
                  <a:lnTo>
                    <a:pt x="337700" y="0"/>
                  </a:lnTo>
                  <a:lnTo>
                    <a:pt x="337700" y="23925"/>
                  </a:lnTo>
                  <a:lnTo>
                    <a:pt x="0" y="23925"/>
                  </a:lnTo>
                  <a:lnTo>
                    <a:pt x="0" y="0"/>
                  </a:lnTo>
                  <a:close/>
                </a:path>
                <a:path w="337700" fill="none" h="23925">
                  <a:moveTo>
                    <a:pt x="0" y="23925"/>
                  </a:moveTo>
                  <a:lnTo>
                    <a:pt x="337700" y="23925"/>
                  </a:lnTo>
                </a:path>
              </a:pathLst>
            </a:custGeom>
            <a:noFill/>
            <a:ln w="2200" cap="rnd">
              <a:solidFill>
                <a:srgbClr val="F1A3DC"/>
              </a:solidFill>
              <a:round/>
            </a:ln>
          </p:spPr>
          <p:txBody>
            <a:bodyPr lIns="0" rIns="0" anchor="ctr" rtlCol="0" tIns="0" bIns="11000" wrap="none"/>
            <a:lstStyle/>
            <a:p>
              <a:pPr algn="ctr">
                <a:lnSpc>
                  <a:spcPct val="100000"/>
                </a:lnSpc>
              </a:pPr>
              <a:r>
                <a:rPr sz="110">
                  <a:solidFill>
                    <a:srgbClr val="454545"/>
                  </a:solidFill>
                  <a:latin typeface="Arial"/>
                </a:rPr>
                <a:t>CART decision tree: Gini value gain (or Gini index)</a:t>
              </a:r>
            </a:p>
          </p:txBody>
        </p:sp>
        <p:sp>
          <p:nvSpPr>
            <p:cNvPr id="540" name="SubTopic"/>
            <p:cNvSpPr/>
            <p:nvPr/>
          </p:nvSpPr>
          <p:spPr>
            <a:xfrm>
              <a:off x="4041021" y="4839468"/>
              <a:ext cx="94600" cy="23925"/>
            </a:xfrm>
            <a:custGeom>
              <a:avLst/>
              <a:gdLst>
                <a:gd fmla="*/ 7838 w 94600" name="rtl"/>
                <a:gd fmla="*/ 3107 h 23925" name="rtt"/>
                <a:gd fmla="*/ 87038 w 94600" name="rtr"/>
                <a:gd fmla="*/ 20708 h 23925" name="rtb"/>
              </a:gdLst>
              <a:ahLst/>
              <a:cxnLst/>
              <a:rect b="rtb" r="rtr" t="rtt" l="rtl"/>
              <a:pathLst>
                <a:path stroke="false" w="94600" h="23925">
                  <a:moveTo>
                    <a:pt x="0" y="0"/>
                  </a:moveTo>
                  <a:lnTo>
                    <a:pt x="94600" y="0"/>
                  </a:lnTo>
                  <a:lnTo>
                    <a:pt x="94600" y="23925"/>
                  </a:lnTo>
                  <a:lnTo>
                    <a:pt x="0" y="23925"/>
                  </a:lnTo>
                  <a:lnTo>
                    <a:pt x="0" y="0"/>
                  </a:lnTo>
                  <a:close/>
                </a:path>
                <a:path w="94600" fill="none" h="23925">
                  <a:moveTo>
                    <a:pt x="0" y="23925"/>
                  </a:moveTo>
                  <a:lnTo>
                    <a:pt x="94600" y="23925"/>
                  </a:lnTo>
                </a:path>
              </a:pathLst>
            </a:custGeom>
            <a:noFill/>
            <a:ln w="2200" cap="rnd">
              <a:solidFill>
                <a:srgbClr val="F1A3DC"/>
              </a:solidFill>
              <a:round/>
            </a:ln>
          </p:spPr>
          <p:txBody>
            <a:bodyPr lIns="0" rIns="0" anchor="ctr" rtlCol="0" tIns="0" bIns="11000" wrap="none"/>
            <a:lstStyle/>
            <a:p>
              <a:pPr algn="ctr">
                <a:lnSpc>
                  <a:spcPct val="100000"/>
                </a:lnSpc>
              </a:pPr>
              <a:r>
                <a:rPr sz="110">
                  <a:solidFill>
                    <a:srgbClr val="454545"/>
                  </a:solidFill>
                  <a:latin typeface="Arial"/>
                </a:rPr>
                <a:t>cart pruning</a:t>
              </a:r>
            </a:p>
          </p:txBody>
        </p:sp>
        <p:sp>
          <p:nvSpPr>
            <p:cNvPr id="542" name="SubTopic"/>
            <p:cNvSpPr/>
            <p:nvPr/>
          </p:nvSpPr>
          <p:spPr>
            <a:xfrm>
              <a:off x="4166223" y="4753255"/>
              <a:ext cx="565400" cy="41525"/>
            </a:xfrm>
            <a:custGeom>
              <a:avLst/>
              <a:gdLst>
                <a:gd fmla="*/ 7838 w 565400" name="rtl"/>
                <a:gd fmla="*/ 3107 h 41525" name="rtt"/>
                <a:gd fmla="*/ 557838 w 565400" name="rtr"/>
                <a:gd fmla="*/ 38308 h 41525" name="rtb"/>
              </a:gdLst>
              <a:ahLst/>
              <a:cxnLst/>
              <a:rect b="rtb" r="rtr" t="rtt" l="rtl"/>
              <a:pathLst>
                <a:path stroke="false" w="565400" h="41525">
                  <a:moveTo>
                    <a:pt x="0" y="0"/>
                  </a:moveTo>
                  <a:lnTo>
                    <a:pt x="565400" y="0"/>
                  </a:lnTo>
                  <a:lnTo>
                    <a:pt x="565400" y="41525"/>
                  </a:lnTo>
                  <a:lnTo>
                    <a:pt x="0" y="41525"/>
                  </a:lnTo>
                  <a:lnTo>
                    <a:pt x="0" y="0"/>
                  </a:lnTo>
                  <a:close/>
                </a:path>
                <a:path w="565400" fill="none" h="41525">
                  <a:moveTo>
                    <a:pt x="0" y="41525"/>
                  </a:moveTo>
                  <a:lnTo>
                    <a:pt x="565400" y="41525"/>
                  </a:lnTo>
                </a:path>
              </a:pathLst>
            </a:custGeom>
            <a:noFill/>
            <a:ln w="2200" cap="rnd">
              <a:solidFill>
                <a:srgbClr val="F1A3DC"/>
              </a:solidFill>
              <a:round/>
            </a:ln>
          </p:spPr>
          <p:txBody>
            <a:bodyPr lIns="0" rIns="0" anchor="ctr" rtlCol="0" tIns="0" bIns="11000" wrap="square"/>
            <a:lstStyle/>
            <a:p>
              <a:pPr algn="ctr">
                <a:lnSpc>
                  <a:spcPct val="100000"/>
                </a:lnSpc>
              </a:pPr>
              <a:r>
                <a:rPr sz="110">
                  <a:solidFill>
                    <a:srgbClr val="454545"/>
                  </a:solidFill>
                  <a:latin typeface="Arial"/>
                </a:rPr>
                <a:t>Purpose: Reduce the number of decision tree nodes -&gt; Reduce the complexity of the decision tree -&gt; Prevent the decision tree from overfitting</a:t>
              </a:r>
            </a:p>
          </p:txBody>
        </p:sp>
        <p:sp>
          <p:nvSpPr>
            <p:cNvPr id="544" name="SubTopic"/>
            <p:cNvSpPr/>
            <p:nvPr/>
          </p:nvSpPr>
          <p:spPr>
            <a:xfrm>
              <a:off x="4166223" y="4908080"/>
              <a:ext cx="67100" cy="23925"/>
            </a:xfrm>
            <a:custGeom>
              <a:avLst/>
              <a:gdLst>
                <a:gd fmla="*/ 7838 w 67100" name="rtl"/>
                <a:gd fmla="*/ 3107 h 23925" name="rtt"/>
                <a:gd fmla="*/ 59538 w 67100" name="rtr"/>
                <a:gd fmla="*/ 20708 h 23925" name="rtb"/>
              </a:gdLst>
              <a:ahLst/>
              <a:cxnLst/>
              <a:rect b="rtb" r="rtr" t="rtt" l="rtl"/>
              <a:pathLst>
                <a:path stroke="false" w="67100" h="23925">
                  <a:moveTo>
                    <a:pt x="0" y="0"/>
                  </a:moveTo>
                  <a:lnTo>
                    <a:pt x="67100" y="0"/>
                  </a:lnTo>
                  <a:lnTo>
                    <a:pt x="67100" y="23925"/>
                  </a:lnTo>
                  <a:lnTo>
                    <a:pt x="0" y="23925"/>
                  </a:lnTo>
                  <a:lnTo>
                    <a:pt x="0" y="0"/>
                  </a:lnTo>
                  <a:close/>
                </a:path>
                <a:path w="67100" fill="none" h="23925">
                  <a:moveTo>
                    <a:pt x="0" y="23925"/>
                  </a:moveTo>
                  <a:lnTo>
                    <a:pt x="67100" y="23925"/>
                  </a:lnTo>
                </a:path>
              </a:pathLst>
            </a:custGeom>
            <a:noFill/>
            <a:ln w="2200" cap="rnd">
              <a:solidFill>
                <a:srgbClr val="F1A3DC"/>
              </a:solidFill>
              <a:round/>
            </a:ln>
          </p:spPr>
          <p:txBody>
            <a:bodyPr lIns="0" rIns="0" anchor="ctr" rtlCol="0" tIns="0" bIns="11000" wrap="none"/>
            <a:lstStyle/>
            <a:p>
              <a:pPr algn="ctr">
                <a:lnSpc>
                  <a:spcPct val="100000"/>
                </a:lnSpc>
              </a:pPr>
              <a:r>
                <a:rPr sz="110">
                  <a:solidFill>
                    <a:srgbClr val="454545"/>
                  </a:solidFill>
                  <a:latin typeface="Arial"/>
                </a:rPr>
                <a:t>method</a:t>
              </a:r>
            </a:p>
          </p:txBody>
        </p:sp>
        <p:sp>
          <p:nvSpPr>
            <p:cNvPr id="546" name="SubTopic"/>
            <p:cNvSpPr/>
            <p:nvPr/>
          </p:nvSpPr>
          <p:spPr>
            <a:xfrm>
              <a:off x="4263925" y="4868205"/>
              <a:ext cx="339900" cy="23925"/>
            </a:xfrm>
            <a:custGeom>
              <a:avLst/>
              <a:gdLst>
                <a:gd fmla="*/ 7838 w 339900" name="rtl"/>
                <a:gd fmla="*/ 3107 h 23925" name="rtt"/>
                <a:gd fmla="*/ 332338 w 339900" name="rtr"/>
                <a:gd fmla="*/ 20708 h 23925" name="rtb"/>
              </a:gdLst>
              <a:ahLst/>
              <a:cxnLst/>
              <a:rect b="rtb" r="rtr" t="rtt" l="rtl"/>
              <a:pathLst>
                <a:path stroke="false" w="339900" h="23925">
                  <a:moveTo>
                    <a:pt x="0" y="0"/>
                  </a:moveTo>
                  <a:lnTo>
                    <a:pt x="339900" y="0"/>
                  </a:lnTo>
                  <a:lnTo>
                    <a:pt x="339900" y="23925"/>
                  </a:lnTo>
                  <a:lnTo>
                    <a:pt x="0" y="23925"/>
                  </a:lnTo>
                  <a:lnTo>
                    <a:pt x="0" y="0"/>
                  </a:lnTo>
                  <a:close/>
                </a:path>
                <a:path w="339900" fill="none" h="23925">
                  <a:moveTo>
                    <a:pt x="0" y="23925"/>
                  </a:moveTo>
                  <a:lnTo>
                    <a:pt x="339900" y="23925"/>
                  </a:lnTo>
                </a:path>
              </a:pathLst>
            </a:custGeom>
            <a:noFill/>
            <a:ln w="2200" cap="rnd">
              <a:solidFill>
                <a:srgbClr val="F1A3DC"/>
              </a:solidFill>
              <a:round/>
            </a:ln>
          </p:spPr>
          <p:txBody>
            <a:bodyPr lIns="0" rIns="0" anchor="ctr" rtlCol="0" tIns="0" bIns="11000" wrap="none"/>
            <a:lstStyle/>
            <a:p>
              <a:pPr algn="ctr">
                <a:lnSpc>
                  <a:spcPct val="100000"/>
                </a:lnSpc>
              </a:pPr>
              <a:r>
                <a:rPr sz="110">
                  <a:solidFill>
                    <a:srgbClr val="454545"/>
                  </a:solidFill>
                  <a:latin typeface="Arial"/>
                </a:rPr>
                <a:t>Pre-pruning: Pruning when creating a decision tree</a:t>
              </a:r>
            </a:p>
          </p:txBody>
        </p:sp>
        <p:sp>
          <p:nvSpPr>
            <p:cNvPr id="548" name="SubTopic"/>
            <p:cNvSpPr/>
            <p:nvPr/>
          </p:nvSpPr>
          <p:spPr>
            <a:xfrm>
              <a:off x="4634427" y="4801930"/>
              <a:ext cx="565400" cy="41525"/>
            </a:xfrm>
            <a:custGeom>
              <a:avLst/>
              <a:gdLst>
                <a:gd fmla="*/ 7838 w 565400" name="rtl"/>
                <a:gd fmla="*/ 3107 h 41525" name="rtt"/>
                <a:gd fmla="*/ 557838 w 565400" name="rtr"/>
                <a:gd fmla="*/ 38308 h 41525" name="rtb"/>
              </a:gdLst>
              <a:ahLst/>
              <a:cxnLst/>
              <a:rect b="rtb" r="rtr" t="rtt" l="rtl"/>
              <a:pathLst>
                <a:path stroke="false" w="565400" h="41525">
                  <a:moveTo>
                    <a:pt x="0" y="0"/>
                  </a:moveTo>
                  <a:lnTo>
                    <a:pt x="565400" y="0"/>
                  </a:lnTo>
                  <a:lnTo>
                    <a:pt x="565400" y="41525"/>
                  </a:lnTo>
                  <a:lnTo>
                    <a:pt x="0" y="41525"/>
                  </a:lnTo>
                  <a:lnTo>
                    <a:pt x="0" y="0"/>
                  </a:lnTo>
                  <a:close/>
                </a:path>
                <a:path w="565400" fill="none" h="41525">
                  <a:moveTo>
                    <a:pt x="0" y="41525"/>
                  </a:moveTo>
                  <a:lnTo>
                    <a:pt x="565400" y="41525"/>
                  </a:lnTo>
                </a:path>
              </a:pathLst>
            </a:custGeom>
            <a:noFill/>
            <a:ln w="2200" cap="rnd">
              <a:solidFill>
                <a:srgbClr val="F1A3DC"/>
              </a:solidFill>
              <a:round/>
            </a:ln>
          </p:spPr>
          <p:txBody>
            <a:bodyPr lIns="0" rIns="0" anchor="ctr" rtlCol="0" tIns="0" bIns="11000" wrap="square"/>
            <a:lstStyle/>
            <a:p>
              <a:pPr algn="ctr">
                <a:lnSpc>
                  <a:spcPct val="100000"/>
                </a:lnSpc>
              </a:pPr>
              <a:r>
                <a:rPr sz="110">
                  <a:solidFill>
                    <a:srgbClr val="454545"/>
                  </a:solidFill>
                  <a:latin typeface="Arial"/>
                </a:rPr>
                <a:t>The minimum number of samples contained in each node, such as 10. If the total number of samples at the node is less than 10, no classification will be performed.</a:t>
              </a:r>
            </a:p>
          </p:txBody>
        </p:sp>
        <p:sp>
          <p:nvSpPr>
            <p:cNvPr id="550" name="SubTopic"/>
            <p:cNvSpPr/>
            <p:nvPr/>
          </p:nvSpPr>
          <p:spPr>
            <a:xfrm>
              <a:off x="4634427" y="4850605"/>
              <a:ext cx="565400" cy="41525"/>
            </a:xfrm>
            <a:custGeom>
              <a:avLst/>
              <a:gdLst>
                <a:gd fmla="*/ 7838 w 565400" name="rtl"/>
                <a:gd fmla="*/ 3107 h 41525" name="rtt"/>
                <a:gd fmla="*/ 557838 w 565400" name="rtr"/>
                <a:gd fmla="*/ 38308 h 41525" name="rtb"/>
              </a:gdLst>
              <a:ahLst/>
              <a:cxnLst/>
              <a:rect b="rtb" r="rtr" t="rtt" l="rtl"/>
              <a:pathLst>
                <a:path stroke="false" w="565400" h="41525">
                  <a:moveTo>
                    <a:pt x="0" y="0"/>
                  </a:moveTo>
                  <a:lnTo>
                    <a:pt x="565400" y="0"/>
                  </a:lnTo>
                  <a:lnTo>
                    <a:pt x="565400" y="41525"/>
                  </a:lnTo>
                  <a:lnTo>
                    <a:pt x="0" y="41525"/>
                  </a:lnTo>
                  <a:lnTo>
                    <a:pt x="0" y="0"/>
                  </a:lnTo>
                  <a:close/>
                </a:path>
                <a:path w="565400" fill="none" h="41525">
                  <a:moveTo>
                    <a:pt x="0" y="41525"/>
                  </a:moveTo>
                  <a:lnTo>
                    <a:pt x="565400" y="41525"/>
                  </a:lnTo>
                </a:path>
              </a:pathLst>
            </a:custGeom>
            <a:noFill/>
            <a:ln w="2200" cap="rnd">
              <a:solidFill>
                <a:srgbClr val="F1A3DC"/>
              </a:solidFill>
              <a:round/>
            </a:ln>
          </p:spPr>
          <p:txBody>
            <a:bodyPr lIns="0" rIns="0" anchor="ctr" rtlCol="0" tIns="0" bIns="11000" wrap="square"/>
            <a:lstStyle/>
            <a:p>
              <a:pPr algn="ctr">
                <a:lnSpc>
                  <a:spcPct val="100000"/>
                </a:lnSpc>
              </a:pPr>
              <a:r>
                <a:rPr sz="110">
                  <a:solidFill>
                    <a:srgbClr val="454545"/>
                  </a:solidFill>
                  <a:latin typeface="Arial"/>
                </a:rPr>
                <a:t>Specify the height or depth of the tree, for example, the maximum depth of the tree is 4</a:t>
              </a:r>
            </a:p>
          </p:txBody>
        </p:sp>
        <p:sp>
          <p:nvSpPr>
            <p:cNvPr id="552" name="SubTopic"/>
            <p:cNvSpPr/>
            <p:nvPr/>
          </p:nvSpPr>
          <p:spPr>
            <a:xfrm>
              <a:off x="4634427" y="4899280"/>
              <a:ext cx="565400" cy="41525"/>
            </a:xfrm>
            <a:custGeom>
              <a:avLst/>
              <a:gdLst>
                <a:gd fmla="*/ 7838 w 565400" name="rtl"/>
                <a:gd fmla="*/ 3107 h 41525" name="rtt"/>
                <a:gd fmla="*/ 557838 w 565400" name="rtr"/>
                <a:gd fmla="*/ 38308 h 41525" name="rtb"/>
              </a:gdLst>
              <a:ahLst/>
              <a:cxnLst/>
              <a:rect b="rtb" r="rtr" t="rtt" l="rtl"/>
              <a:pathLst>
                <a:path stroke="false" w="565400" h="41525">
                  <a:moveTo>
                    <a:pt x="0" y="0"/>
                  </a:moveTo>
                  <a:lnTo>
                    <a:pt x="565400" y="0"/>
                  </a:lnTo>
                  <a:lnTo>
                    <a:pt x="565400" y="41525"/>
                  </a:lnTo>
                  <a:lnTo>
                    <a:pt x="0" y="41525"/>
                  </a:lnTo>
                  <a:lnTo>
                    <a:pt x="0" y="0"/>
                  </a:lnTo>
                  <a:close/>
                </a:path>
                <a:path w="565400" fill="none" h="41525">
                  <a:moveTo>
                    <a:pt x="0" y="41525"/>
                  </a:moveTo>
                  <a:lnTo>
                    <a:pt x="565400" y="41525"/>
                  </a:lnTo>
                </a:path>
              </a:pathLst>
            </a:custGeom>
            <a:noFill/>
            <a:ln w="2200" cap="rnd">
              <a:solidFill>
                <a:srgbClr val="F1A3DC"/>
              </a:solidFill>
              <a:round/>
            </a:ln>
          </p:spPr>
          <p:txBody>
            <a:bodyPr lIns="0" rIns="0" anchor="ctr" rtlCol="0" tIns="0" bIns="11000" wrap="square"/>
            <a:lstStyle/>
            <a:p>
              <a:pPr algn="ctr">
                <a:lnSpc>
                  <a:spcPct val="100000"/>
                </a:lnSpc>
              </a:pPr>
              <a:r>
                <a:rPr sz="110">
                  <a:solidFill>
                    <a:srgbClr val="454545"/>
                  </a:solidFill>
                  <a:latin typeface="Arial"/>
                </a:rPr>
                <a:t>If the entropy of the specified node is less than a certain value, it will no longer be divided.</a:t>
              </a:r>
            </a:p>
          </p:txBody>
        </p:sp>
        <p:sp>
          <p:nvSpPr>
            <p:cNvPr id="554" name="SubTopic"/>
            <p:cNvSpPr/>
            <p:nvPr/>
          </p:nvSpPr>
          <p:spPr>
            <a:xfrm>
              <a:off x="4263925" y="4947955"/>
              <a:ext cx="352000" cy="23925"/>
            </a:xfrm>
            <a:custGeom>
              <a:avLst/>
              <a:gdLst>
                <a:gd fmla="*/ 7838 w 352000" name="rtl"/>
                <a:gd fmla="*/ 3107 h 23925" name="rtt"/>
                <a:gd fmla="*/ 344438 w 352000" name="rtr"/>
                <a:gd fmla="*/ 20708 h 23925" name="rtb"/>
              </a:gdLst>
              <a:ahLst/>
              <a:cxnLst/>
              <a:rect b="rtb" r="rtr" t="rtt" l="rtl"/>
              <a:pathLst>
                <a:path stroke="false" w="352000" h="23925">
                  <a:moveTo>
                    <a:pt x="0" y="0"/>
                  </a:moveTo>
                  <a:lnTo>
                    <a:pt x="352000" y="0"/>
                  </a:lnTo>
                  <a:lnTo>
                    <a:pt x="352000" y="23925"/>
                  </a:lnTo>
                  <a:lnTo>
                    <a:pt x="0" y="23925"/>
                  </a:lnTo>
                  <a:lnTo>
                    <a:pt x="0" y="0"/>
                  </a:lnTo>
                  <a:close/>
                </a:path>
                <a:path w="352000" fill="none" h="23925">
                  <a:moveTo>
                    <a:pt x="0" y="23925"/>
                  </a:moveTo>
                  <a:lnTo>
                    <a:pt x="352000" y="23925"/>
                  </a:lnTo>
                </a:path>
              </a:pathLst>
            </a:custGeom>
            <a:noFill/>
            <a:ln w="2200" cap="rnd">
              <a:solidFill>
                <a:srgbClr val="F1A3DC"/>
              </a:solidFill>
              <a:round/>
            </a:ln>
          </p:spPr>
          <p:txBody>
            <a:bodyPr lIns="0" rIns="0" anchor="ctr" rtlCol="0" tIns="0" bIns="11000" wrap="none"/>
            <a:lstStyle/>
            <a:p>
              <a:pPr algn="ctr">
                <a:lnSpc>
                  <a:spcPct val="100000"/>
                </a:lnSpc>
              </a:pPr>
              <a:r>
                <a:rPr sz="110">
                  <a:solidFill>
                    <a:srgbClr val="454545"/>
                  </a:solidFill>
                  <a:latin typeface="Arial"/>
                </a:rPr>
                <a:t>Post-pruning: pruning after creating the decision tree</a:t>
              </a:r>
            </a:p>
          </p:txBody>
        </p:sp>
        <p:sp>
          <p:nvSpPr>
            <p:cNvPr id="556" name="SubTopic"/>
            <p:cNvSpPr/>
            <p:nvPr/>
          </p:nvSpPr>
          <p:spPr>
            <a:xfrm>
              <a:off x="4646527" y="4947955"/>
              <a:ext cx="247500" cy="23925"/>
            </a:xfrm>
            <a:custGeom>
              <a:avLst/>
              <a:gdLst>
                <a:gd fmla="*/ 7838 w 247500" name="rtl"/>
                <a:gd fmla="*/ 3107 h 23925" name="rtt"/>
                <a:gd fmla="*/ 239938 w 247500" name="rtr"/>
                <a:gd fmla="*/ 20708 h 23925" name="rtb"/>
              </a:gdLst>
              <a:ahLst/>
              <a:cxnLst/>
              <a:rect b="rtb" r="rtr" t="rtt" l="rtl"/>
              <a:pathLst>
                <a:path stroke="false" w="247500" h="23925">
                  <a:moveTo>
                    <a:pt x="0" y="0"/>
                  </a:moveTo>
                  <a:lnTo>
                    <a:pt x="247500" y="0"/>
                  </a:lnTo>
                  <a:lnTo>
                    <a:pt x="247500" y="23925"/>
                  </a:lnTo>
                  <a:lnTo>
                    <a:pt x="0" y="23925"/>
                  </a:lnTo>
                  <a:lnTo>
                    <a:pt x="0" y="0"/>
                  </a:lnTo>
                  <a:close/>
                </a:path>
                <a:path w="247500" fill="none" h="23925">
                  <a:moveTo>
                    <a:pt x="0" y="23925"/>
                  </a:moveTo>
                  <a:lnTo>
                    <a:pt x="247500" y="23925"/>
                  </a:lnTo>
                </a:path>
              </a:pathLst>
            </a:custGeom>
            <a:noFill/>
            <a:ln w="2200" cap="rnd">
              <a:solidFill>
                <a:srgbClr val="F1A3DC"/>
              </a:solidFill>
              <a:round/>
            </a:ln>
          </p:spPr>
          <p:txBody>
            <a:bodyPr lIns="0" rIns="0" anchor="ctr" rtlCol="0" tIns="0" bIns="11000" wrap="none"/>
            <a:lstStyle/>
            <a:p>
              <a:pPr algn="ctr">
                <a:lnSpc>
                  <a:spcPct val="100000"/>
                </a:lnSpc>
              </a:pPr>
              <a:r>
                <a:rPr sz="110">
                  <a:solidFill>
                    <a:srgbClr val="454545"/>
                  </a:solidFill>
                  <a:latin typeface="Arial"/>
                </a:rPr>
                <a:t>The method is similar to pre-pruning</a:t>
              </a:r>
            </a:p>
          </p:txBody>
        </p:sp>
        <p:sp>
          <p:nvSpPr>
            <p:cNvPr id="558" name="SubTopic"/>
            <p:cNvSpPr/>
            <p:nvPr/>
          </p:nvSpPr>
          <p:spPr>
            <a:xfrm>
              <a:off x="4041021" y="5077687"/>
              <a:ext cx="273900" cy="23925"/>
            </a:xfrm>
            <a:custGeom>
              <a:avLst/>
              <a:gdLst>
                <a:gd fmla="*/ 7838 w 273900" name="rtl"/>
                <a:gd fmla="*/ 3107 h 23925" name="rtt"/>
                <a:gd fmla="*/ 266338 w 273900" name="rtr"/>
                <a:gd fmla="*/ 20708 h 23925" name="rtb"/>
              </a:gdLst>
              <a:ahLst/>
              <a:cxnLst/>
              <a:rect b="rtb" r="rtr" t="rtt" l="rtl"/>
              <a:pathLst>
                <a:path stroke="false" w="273900" h="23925">
                  <a:moveTo>
                    <a:pt x="0" y="0"/>
                  </a:moveTo>
                  <a:lnTo>
                    <a:pt x="273900" y="0"/>
                  </a:lnTo>
                  <a:lnTo>
                    <a:pt x="273900" y="23925"/>
                  </a:lnTo>
                  <a:lnTo>
                    <a:pt x="0" y="23925"/>
                  </a:lnTo>
                  <a:lnTo>
                    <a:pt x="0" y="0"/>
                  </a:lnTo>
                  <a:close/>
                </a:path>
                <a:path w="273900" fill="none" h="23925">
                  <a:moveTo>
                    <a:pt x="0" y="23925"/>
                  </a:moveTo>
                  <a:lnTo>
                    <a:pt x="273900" y="23925"/>
                  </a:lnTo>
                </a:path>
              </a:pathLst>
            </a:custGeom>
            <a:noFill/>
            <a:ln w="2200" cap="rnd">
              <a:solidFill>
                <a:srgbClr val="F1A3DC"/>
              </a:solidFill>
              <a:round/>
            </a:ln>
          </p:spPr>
          <p:txBody>
            <a:bodyPr lIns="0" rIns="0" anchor="ctr" rtlCol="0" tIns="0" bIns="11000" wrap="none"/>
            <a:lstStyle/>
            <a:p>
              <a:pPr algn="ctr">
                <a:lnSpc>
                  <a:spcPct val="100000"/>
                </a:lnSpc>
              </a:pPr>
              <a:r>
                <a:rPr sz="110">
                  <a:solidFill>
                    <a:srgbClr val="454545"/>
                  </a:solidFill>
                  <a:latin typeface="Arial"/>
                </a:rPr>
                <a:t>Feature Engineering: Feature Extraction</a:t>
              </a:r>
            </a:p>
          </p:txBody>
        </p:sp>
        <p:sp>
          <p:nvSpPr>
            <p:cNvPr id="560" name="SubTopic"/>
            <p:cNvSpPr/>
            <p:nvPr/>
          </p:nvSpPr>
          <p:spPr>
            <a:xfrm>
              <a:off x="4345523" y="4994568"/>
              <a:ext cx="198000" cy="23925"/>
            </a:xfrm>
            <a:custGeom>
              <a:avLst/>
              <a:gdLst>
                <a:gd fmla="*/ 7838 w 198000" name="rtl"/>
                <a:gd fmla="*/ 3107 h 23925" name="rtt"/>
                <a:gd fmla="*/ 190438 w 198000" name="rtr"/>
                <a:gd fmla="*/ 20708 h 23925" name="rtb"/>
              </a:gdLst>
              <a:ahLst/>
              <a:cxnLst/>
              <a:rect b="rtb" r="rtr" t="rtt" l="rtl"/>
              <a:pathLst>
                <a:path stroke="false" w="198000" h="23925">
                  <a:moveTo>
                    <a:pt x="0" y="0"/>
                  </a:moveTo>
                  <a:lnTo>
                    <a:pt x="198000" y="0"/>
                  </a:lnTo>
                  <a:lnTo>
                    <a:pt x="198000" y="23925"/>
                  </a:lnTo>
                  <a:lnTo>
                    <a:pt x="0" y="23925"/>
                  </a:lnTo>
                  <a:lnTo>
                    <a:pt x="0" y="0"/>
                  </a:lnTo>
                  <a:close/>
                </a:path>
                <a:path w="198000" fill="none" h="23925">
                  <a:moveTo>
                    <a:pt x="0" y="23925"/>
                  </a:moveTo>
                  <a:lnTo>
                    <a:pt x="198000" y="23925"/>
                  </a:lnTo>
                </a:path>
              </a:pathLst>
            </a:custGeom>
            <a:noFill/>
            <a:ln w="2200" cap="rnd">
              <a:solidFill>
                <a:srgbClr val="F1A3DC"/>
              </a:solidFill>
              <a:round/>
            </a:ln>
          </p:spPr>
          <p:txBody>
            <a:bodyPr lIns="0" rIns="0" anchor="ctr" rtlCol="0" tIns="0" bIns="11000" wrap="none"/>
            <a:lstStyle/>
            <a:p>
              <a:pPr algn="ctr">
                <a:lnSpc>
                  <a:spcPct val="100000"/>
                </a:lnSpc>
              </a:pPr>
              <a:r>
                <a:rPr sz="110">
                  <a:solidFill>
                    <a:srgbClr val="454545"/>
                  </a:solidFill>
                  <a:latin typeface="Arial"/>
                </a:rPr>
                <a:t>Dictionary feature extraction</a:t>
              </a:r>
            </a:p>
          </p:txBody>
        </p:sp>
        <p:sp>
          <p:nvSpPr>
            <p:cNvPr id="562" name="SubTopic"/>
            <p:cNvSpPr/>
            <p:nvPr/>
          </p:nvSpPr>
          <p:spPr>
            <a:xfrm>
              <a:off x="4574125" y="4979030"/>
              <a:ext cx="365200" cy="23925"/>
            </a:xfrm>
            <a:custGeom>
              <a:avLst/>
              <a:gdLst>
                <a:gd fmla="*/ 7838 w 365200" name="rtl"/>
                <a:gd fmla="*/ 3107 h 23925" name="rtt"/>
                <a:gd fmla="*/ 357638 w 365200" name="rtr"/>
                <a:gd fmla="*/ 20708 h 23925" name="rtb"/>
              </a:gdLst>
              <a:ahLst/>
              <a:cxnLst/>
              <a:rect b="rtb" r="rtr" t="rtt" l="rtl"/>
              <a:pathLst>
                <a:path stroke="false" w="365200" h="23925">
                  <a:moveTo>
                    <a:pt x="0" y="0"/>
                  </a:moveTo>
                  <a:lnTo>
                    <a:pt x="365200" y="0"/>
                  </a:lnTo>
                  <a:lnTo>
                    <a:pt x="365200" y="23925"/>
                  </a:lnTo>
                  <a:lnTo>
                    <a:pt x="0" y="23925"/>
                  </a:lnTo>
                  <a:lnTo>
                    <a:pt x="0" y="0"/>
                  </a:lnTo>
                  <a:close/>
                </a:path>
                <a:path w="365200" fill="none" h="23925">
                  <a:moveTo>
                    <a:pt x="0" y="23925"/>
                  </a:moveTo>
                  <a:lnTo>
                    <a:pt x="365200" y="23925"/>
                  </a:lnTo>
                </a:path>
              </a:pathLst>
            </a:custGeom>
            <a:noFill/>
            <a:ln w="2200" cap="rnd">
              <a:solidFill>
                <a:srgbClr val="F1A3DC"/>
              </a:solidFill>
              <a:round/>
            </a:ln>
          </p:spPr>
          <p:txBody>
            <a:bodyPr lIns="0" rIns="0" anchor="ctr" rtlCol="0" tIns="0" bIns="11000" wrap="none"/>
            <a:lstStyle/>
            <a:p>
              <a:pPr algn="ctr">
                <a:lnSpc>
                  <a:spcPct val="100000"/>
                </a:lnSpc>
              </a:pPr>
              <a:r>
                <a:rPr sz="110">
                  <a:solidFill>
                    <a:srgbClr val="454545"/>
                  </a:solidFill>
                  <a:latin typeface="Arial"/>
                </a:rPr>
                <a:t>sklearn.feature_extraction.DictVectorizer(sparse=True)</a:t>
              </a:r>
            </a:p>
          </p:txBody>
        </p:sp>
        <p:sp>
          <p:nvSpPr>
            <p:cNvPr id="564" name="SubTopic"/>
            <p:cNvSpPr/>
            <p:nvPr/>
          </p:nvSpPr>
          <p:spPr>
            <a:xfrm>
              <a:off x="4574125" y="5010105"/>
              <a:ext cx="442200" cy="23925"/>
            </a:xfrm>
            <a:custGeom>
              <a:avLst/>
              <a:gdLst>
                <a:gd fmla="*/ 7838 w 442200" name="rtl"/>
                <a:gd fmla="*/ 3107 h 23925" name="rtt"/>
                <a:gd fmla="*/ 434638 w 442200" name="rtr"/>
                <a:gd fmla="*/ 20708 h 23925" name="rtb"/>
              </a:gdLst>
              <a:ahLst/>
              <a:cxnLst/>
              <a:rect b="rtb" r="rtr" t="rtt" l="rtl"/>
              <a:pathLst>
                <a:path stroke="false" w="442200" h="23925">
                  <a:moveTo>
                    <a:pt x="0" y="0"/>
                  </a:moveTo>
                  <a:lnTo>
                    <a:pt x="442200" y="0"/>
                  </a:lnTo>
                  <a:lnTo>
                    <a:pt x="442200" y="23925"/>
                  </a:lnTo>
                  <a:lnTo>
                    <a:pt x="0" y="23925"/>
                  </a:lnTo>
                  <a:lnTo>
                    <a:pt x="0" y="0"/>
                  </a:lnTo>
                  <a:close/>
                </a:path>
                <a:path w="442200" fill="none" h="23925">
                  <a:moveTo>
                    <a:pt x="0" y="23925"/>
                  </a:moveTo>
                  <a:lnTo>
                    <a:pt x="442200" y="23925"/>
                  </a:lnTo>
                </a:path>
              </a:pathLst>
            </a:custGeom>
            <a:noFill/>
            <a:ln w="2200" cap="rnd">
              <a:solidFill>
                <a:srgbClr val="F1A3DC"/>
              </a:solidFill>
              <a:round/>
            </a:ln>
          </p:spPr>
          <p:txBody>
            <a:bodyPr lIns="0" rIns="0" anchor="ctr" rtlCol="0" tIns="0" bIns="11000" wrap="none"/>
            <a:lstStyle/>
            <a:p>
              <a:pPr algn="ctr">
                <a:lnSpc>
                  <a:spcPct val="100000"/>
                </a:lnSpc>
              </a:pPr>
              <a:r>
                <a:rPr sz="110">
                  <a:solidFill>
                    <a:srgbClr val="454545"/>
                  </a:solidFill>
                  <a:latin typeface="Arial"/>
                </a:rPr>
                <a:t>Note: This method will automatically one_hot encode discrete data</a:t>
              </a:r>
            </a:p>
          </p:txBody>
        </p:sp>
        <p:sp>
          <p:nvSpPr>
            <p:cNvPr id="566" name="SubTopic"/>
            <p:cNvSpPr/>
            <p:nvPr/>
          </p:nvSpPr>
          <p:spPr>
            <a:xfrm>
              <a:off x="4345523" y="5160805"/>
              <a:ext cx="160600" cy="23925"/>
            </a:xfrm>
            <a:custGeom>
              <a:avLst/>
              <a:gdLst>
                <a:gd fmla="*/ 7838 w 160600" name="rtl"/>
                <a:gd fmla="*/ 3107 h 23925" name="rtt"/>
                <a:gd fmla="*/ 153038 w 160600" name="rtr"/>
                <a:gd fmla="*/ 20708 h 23925" name="rtb"/>
              </a:gdLst>
              <a:ahLst/>
              <a:cxnLst/>
              <a:rect b="rtb" r="rtr" t="rtt" l="rtl"/>
              <a:pathLst>
                <a:path stroke="false" w="160600" h="23925">
                  <a:moveTo>
                    <a:pt x="0" y="0"/>
                  </a:moveTo>
                  <a:lnTo>
                    <a:pt x="160600" y="0"/>
                  </a:lnTo>
                  <a:lnTo>
                    <a:pt x="160600" y="23925"/>
                  </a:lnTo>
                  <a:lnTo>
                    <a:pt x="0" y="23925"/>
                  </a:lnTo>
                  <a:lnTo>
                    <a:pt x="0" y="0"/>
                  </a:lnTo>
                  <a:close/>
                </a:path>
                <a:path w="160600" fill="none" h="23925">
                  <a:moveTo>
                    <a:pt x="0" y="23925"/>
                  </a:moveTo>
                  <a:lnTo>
                    <a:pt x="160600" y="23925"/>
                  </a:lnTo>
                </a:path>
              </a:pathLst>
            </a:custGeom>
            <a:noFill/>
            <a:ln w="2200" cap="rnd">
              <a:solidFill>
                <a:srgbClr val="F1A3DC"/>
              </a:solidFill>
              <a:round/>
            </a:ln>
          </p:spPr>
          <p:txBody>
            <a:bodyPr lIns="0" rIns="0" anchor="ctr" rtlCol="0" tIns="0" bIns="11000" wrap="none"/>
            <a:lstStyle/>
            <a:p>
              <a:pPr algn="ctr">
                <a:lnSpc>
                  <a:spcPct val="100000"/>
                </a:lnSpc>
              </a:pPr>
              <a:r>
                <a:rPr sz="110">
                  <a:solidFill>
                    <a:srgbClr val="454545"/>
                  </a:solidFill>
                  <a:latin typeface="Arial"/>
                </a:rPr>
                <a:t>Text feature extraction</a:t>
              </a:r>
            </a:p>
          </p:txBody>
        </p:sp>
        <p:sp>
          <p:nvSpPr>
            <p:cNvPr id="568" name="SubTopic"/>
            <p:cNvSpPr/>
            <p:nvPr/>
          </p:nvSpPr>
          <p:spPr>
            <a:xfrm>
              <a:off x="4536725" y="5041180"/>
              <a:ext cx="163900" cy="23925"/>
            </a:xfrm>
            <a:custGeom>
              <a:avLst/>
              <a:gdLst>
                <a:gd fmla="*/ 7838 w 163900" name="rtl"/>
                <a:gd fmla="*/ 3107 h 23925" name="rtt"/>
                <a:gd fmla="*/ 156338 w 163900" name="rtr"/>
                <a:gd fmla="*/ 20708 h 23925" name="rtb"/>
              </a:gdLst>
              <a:ahLst/>
              <a:cxnLst/>
              <a:rect b="rtb" r="rtr" t="rtt" l="rtl"/>
              <a:pathLst>
                <a:path stroke="false" w="163900" h="23925">
                  <a:moveTo>
                    <a:pt x="0" y="0"/>
                  </a:moveTo>
                  <a:lnTo>
                    <a:pt x="163900" y="0"/>
                  </a:lnTo>
                  <a:lnTo>
                    <a:pt x="163900" y="23925"/>
                  </a:lnTo>
                  <a:lnTo>
                    <a:pt x="0" y="23925"/>
                  </a:lnTo>
                  <a:lnTo>
                    <a:pt x="0" y="0"/>
                  </a:lnTo>
                  <a:close/>
                </a:path>
                <a:path w="163900" fill="none" h="23925">
                  <a:moveTo>
                    <a:pt x="0" y="23925"/>
                  </a:moveTo>
                  <a:lnTo>
                    <a:pt x="163900" y="23925"/>
                  </a:lnTo>
                </a:path>
              </a:pathLst>
            </a:custGeom>
            <a:noFill/>
            <a:ln w="2200" cap="rnd">
              <a:solidFill>
                <a:srgbClr val="F1A3DC"/>
              </a:solidFill>
              <a:round/>
            </a:ln>
          </p:spPr>
          <p:txBody>
            <a:bodyPr lIns="0" rIns="0" anchor="ctr" rtlCol="0" tIns="0" bIns="11000" wrap="none"/>
            <a:lstStyle/>
            <a:p>
              <a:pPr algn="ctr">
                <a:lnSpc>
                  <a:spcPct val="100000"/>
                </a:lnSpc>
              </a:pPr>
              <a:r>
                <a:rPr sz="110">
                  <a:solidFill>
                    <a:srgbClr val="454545"/>
                  </a:solidFill>
                  <a:latin typeface="Arial"/>
                </a:rPr>
                <a:t>word occurrence count</a:t>
              </a:r>
            </a:p>
          </p:txBody>
        </p:sp>
        <p:sp>
          <p:nvSpPr>
            <p:cNvPr id="570" name="SubTopic"/>
            <p:cNvSpPr/>
            <p:nvPr/>
          </p:nvSpPr>
          <p:spPr>
            <a:xfrm>
              <a:off x="4731227" y="5041180"/>
              <a:ext cx="416900" cy="23925"/>
            </a:xfrm>
            <a:custGeom>
              <a:avLst/>
              <a:gdLst>
                <a:gd fmla="*/ 7838 w 416900" name="rtl"/>
                <a:gd fmla="*/ 3107 h 23925" name="rtt"/>
                <a:gd fmla="*/ 409338 w 416900" name="rtr"/>
                <a:gd fmla="*/ 20708 h 23925" name="rtb"/>
              </a:gdLst>
              <a:ahLst/>
              <a:cxnLst/>
              <a:rect b="rtb" r="rtr" t="rtt" l="rtl"/>
              <a:pathLst>
                <a:path stroke="false" w="416900" h="23925">
                  <a:moveTo>
                    <a:pt x="0" y="0"/>
                  </a:moveTo>
                  <a:lnTo>
                    <a:pt x="416900" y="0"/>
                  </a:lnTo>
                  <a:lnTo>
                    <a:pt x="416900" y="23925"/>
                  </a:lnTo>
                  <a:lnTo>
                    <a:pt x="0" y="23925"/>
                  </a:lnTo>
                  <a:lnTo>
                    <a:pt x="0" y="0"/>
                  </a:lnTo>
                  <a:close/>
                </a:path>
                <a:path w="416900" fill="none" h="23925">
                  <a:moveTo>
                    <a:pt x="0" y="23925"/>
                  </a:moveTo>
                  <a:lnTo>
                    <a:pt x="416900" y="23925"/>
                  </a:lnTo>
                </a:path>
              </a:pathLst>
            </a:custGeom>
            <a:noFill/>
            <a:ln w="2200" cap="rnd">
              <a:solidFill>
                <a:srgbClr val="F1A3DC"/>
              </a:solidFill>
              <a:round/>
            </a:ln>
          </p:spPr>
          <p:txBody>
            <a:bodyPr lIns="0" rIns="0" anchor="ctr" rtlCol="0" tIns="0" bIns="11000" wrap="none"/>
            <a:lstStyle/>
            <a:p>
              <a:pPr algn="ctr">
                <a:lnSpc>
                  <a:spcPct val="100000"/>
                </a:lnSpc>
              </a:pPr>
              <a:r>
                <a:rPr sz="110">
                  <a:solidFill>
                    <a:srgbClr val="454545"/>
                  </a:solidFill>
                  <a:latin typeface="Arial"/>
                </a:rPr>
                <a:t>sklearn.feature_extraction.text.CountVectorizer(stop_words=[])</a:t>
              </a:r>
            </a:p>
          </p:txBody>
        </p:sp>
        <p:sp>
          <p:nvSpPr>
            <p:cNvPr id="572" name="SubTopic"/>
            <p:cNvSpPr/>
            <p:nvPr/>
          </p:nvSpPr>
          <p:spPr>
            <a:xfrm>
              <a:off x="4536725" y="5132068"/>
              <a:ext cx="192500" cy="23925"/>
            </a:xfrm>
            <a:custGeom>
              <a:avLst/>
              <a:gdLst>
                <a:gd fmla="*/ 7838 w 192500" name="rtl"/>
                <a:gd fmla="*/ 3107 h 23925" name="rtt"/>
                <a:gd fmla="*/ 184938 w 192500" name="rtr"/>
                <a:gd fmla="*/ 20708 h 23925" name="rtb"/>
              </a:gdLst>
              <a:ahLst/>
              <a:cxnLst/>
              <a:rect b="rtb" r="rtr" t="rtt" l="rtl"/>
              <a:pathLst>
                <a:path stroke="false" w="192500" h="23925">
                  <a:moveTo>
                    <a:pt x="0" y="0"/>
                  </a:moveTo>
                  <a:lnTo>
                    <a:pt x="192500" y="0"/>
                  </a:lnTo>
                  <a:lnTo>
                    <a:pt x="192500" y="23925"/>
                  </a:lnTo>
                  <a:lnTo>
                    <a:pt x="0" y="23925"/>
                  </a:lnTo>
                  <a:lnTo>
                    <a:pt x="0" y="0"/>
                  </a:lnTo>
                  <a:close/>
                </a:path>
                <a:path w="192500" fill="none" h="23925">
                  <a:moveTo>
                    <a:pt x="0" y="23925"/>
                  </a:moveTo>
                  <a:lnTo>
                    <a:pt x="192500" y="23925"/>
                  </a:lnTo>
                </a:path>
              </a:pathLst>
            </a:custGeom>
            <a:noFill/>
            <a:ln w="2200" cap="rnd">
              <a:solidFill>
                <a:srgbClr val="F1A3DC"/>
              </a:solidFill>
              <a:round/>
            </a:ln>
          </p:spPr>
          <p:txBody>
            <a:bodyPr lIns="0" rIns="0" anchor="ctr" rtlCol="0" tIns="0" bIns="11000" wrap="none"/>
            <a:lstStyle/>
            <a:p>
              <a:pPr algn="ctr">
                <a:lnSpc>
                  <a:spcPct val="100000"/>
                </a:lnSpc>
              </a:pPr>
              <a:r>
                <a:rPr sz="110">
                  <a:solidFill>
                    <a:srgbClr val="454545"/>
                  </a:solidFill>
                  <a:latin typeface="Arial"/>
                </a:rPr>
                <a:t>Tf-idf text feature extraction</a:t>
              </a:r>
            </a:p>
          </p:txBody>
        </p:sp>
        <p:sp>
          <p:nvSpPr>
            <p:cNvPr id="574" name="SubTopic"/>
            <p:cNvSpPr/>
            <p:nvPr/>
          </p:nvSpPr>
          <p:spPr>
            <a:xfrm>
              <a:off x="4759827" y="5072255"/>
              <a:ext cx="140800" cy="23925"/>
            </a:xfrm>
            <a:custGeom>
              <a:avLst/>
              <a:gdLst>
                <a:gd fmla="*/ 7838 w 140800" name="rtl"/>
                <a:gd fmla="*/ 3107 h 23925" name="rtt"/>
                <a:gd fmla="*/ 133238 w 140800" name="rtr"/>
                <a:gd fmla="*/ 20708 h 23925" name="rtb"/>
              </a:gdLst>
              <a:ahLst/>
              <a:cxnLst/>
              <a:rect b="rtb" r="rtr" t="rtt" l="rtl"/>
              <a:pathLst>
                <a:path stroke="false" w="140800" h="23925">
                  <a:moveTo>
                    <a:pt x="0" y="0"/>
                  </a:moveTo>
                  <a:lnTo>
                    <a:pt x="140800" y="0"/>
                  </a:lnTo>
                  <a:lnTo>
                    <a:pt x="140800" y="23925"/>
                  </a:lnTo>
                  <a:lnTo>
                    <a:pt x="0" y="23925"/>
                  </a:lnTo>
                  <a:lnTo>
                    <a:pt x="0" y="0"/>
                  </a:lnTo>
                  <a:close/>
                </a:path>
                <a:path w="140800" fill="none" h="23925">
                  <a:moveTo>
                    <a:pt x="0" y="23925"/>
                  </a:moveTo>
                  <a:lnTo>
                    <a:pt x="140800" y="23925"/>
                  </a:lnTo>
                </a:path>
              </a:pathLst>
            </a:custGeom>
            <a:noFill/>
            <a:ln w="2200" cap="rnd">
              <a:solidFill>
                <a:srgbClr val="F1A3DC"/>
              </a:solidFill>
              <a:round/>
            </a:ln>
          </p:spPr>
          <p:txBody>
            <a:bodyPr lIns="0" rIns="0" anchor="ctr" rtlCol="0" tIns="0" bIns="11000" wrap="none"/>
            <a:lstStyle/>
            <a:p>
              <a:pPr algn="ctr">
                <a:lnSpc>
                  <a:spcPct val="100000"/>
                </a:lnSpc>
              </a:pPr>
              <a:r>
                <a:rPr sz="110">
                  <a:solidFill>
                    <a:srgbClr val="454545"/>
                  </a:solidFill>
                  <a:latin typeface="Arial"/>
                </a:rPr>
                <a:t>TF: word frequency</a:t>
              </a:r>
            </a:p>
          </p:txBody>
        </p:sp>
        <p:sp>
          <p:nvSpPr>
            <p:cNvPr id="576" name="SubTopic"/>
            <p:cNvSpPr/>
            <p:nvPr/>
          </p:nvSpPr>
          <p:spPr>
            <a:xfrm>
              <a:off x="4931229" y="5072255"/>
              <a:ext cx="437800" cy="23925"/>
            </a:xfrm>
            <a:custGeom>
              <a:avLst/>
              <a:gdLst>
                <a:gd fmla="*/ 7838 w 437800" name="rtl"/>
                <a:gd fmla="*/ 3107 h 23925" name="rtt"/>
                <a:gd fmla="*/ 430238 w 437800" name="rtr"/>
                <a:gd fmla="*/ 20708 h 23925" name="rtb"/>
              </a:gdLst>
              <a:ahLst/>
              <a:cxnLst/>
              <a:rect b="rtb" r="rtr" t="rtt" l="rtl"/>
              <a:pathLst>
                <a:path stroke="false" w="437800" h="23925">
                  <a:moveTo>
                    <a:pt x="0" y="0"/>
                  </a:moveTo>
                  <a:lnTo>
                    <a:pt x="437800" y="0"/>
                  </a:lnTo>
                  <a:lnTo>
                    <a:pt x="437800" y="23925"/>
                  </a:lnTo>
                  <a:lnTo>
                    <a:pt x="0" y="23925"/>
                  </a:lnTo>
                  <a:lnTo>
                    <a:pt x="0" y="0"/>
                  </a:lnTo>
                  <a:close/>
                </a:path>
                <a:path w="437800" fill="none" h="23925">
                  <a:moveTo>
                    <a:pt x="0" y="23925"/>
                  </a:moveTo>
                  <a:lnTo>
                    <a:pt x="437800" y="23925"/>
                  </a:lnTo>
                </a:path>
              </a:pathLst>
            </a:custGeom>
            <a:noFill/>
            <a:ln w="2200" cap="rnd">
              <a:solidFill>
                <a:srgbClr val="F1A3DC"/>
              </a:solidFill>
              <a:round/>
            </a:ln>
          </p:spPr>
          <p:txBody>
            <a:bodyPr lIns="0" rIns="0" anchor="ctr" rtlCol="0" tIns="0" bIns="11000" wrap="none"/>
            <a:lstStyle/>
            <a:p>
              <a:pPr algn="ctr">
                <a:lnSpc>
                  <a:spcPct val="100000"/>
                </a:lnSpc>
              </a:pPr>
              <a:r>
                <a:rPr sz="110">
                  <a:solidFill>
                    <a:srgbClr val="454545"/>
                  </a:solidFill>
                  <a:latin typeface="Arial"/>
                </a:rPr>
                <a:t>Refers to the frequency of a given word appearing in the document</a:t>
              </a:r>
            </a:p>
          </p:txBody>
        </p:sp>
        <p:sp>
          <p:nvSpPr>
            <p:cNvPr id="578" name="SubTopic"/>
            <p:cNvSpPr/>
            <p:nvPr/>
          </p:nvSpPr>
          <p:spPr>
            <a:xfrm>
              <a:off x="4759827" y="5120930"/>
              <a:ext cx="227700" cy="23925"/>
            </a:xfrm>
            <a:custGeom>
              <a:avLst/>
              <a:gdLst>
                <a:gd fmla="*/ 7838 w 227700" name="rtl"/>
                <a:gd fmla="*/ 3107 h 23925" name="rtt"/>
                <a:gd fmla="*/ 220138 w 227700" name="rtr"/>
                <a:gd fmla="*/ 20708 h 23925" name="rtb"/>
              </a:gdLst>
              <a:ahLst/>
              <a:cxnLst/>
              <a:rect b="rtb" r="rtr" t="rtt" l="rtl"/>
              <a:pathLst>
                <a:path stroke="false" w="227700" h="23925">
                  <a:moveTo>
                    <a:pt x="0" y="0"/>
                  </a:moveTo>
                  <a:lnTo>
                    <a:pt x="227700" y="0"/>
                  </a:lnTo>
                  <a:lnTo>
                    <a:pt x="227700" y="23925"/>
                  </a:lnTo>
                  <a:lnTo>
                    <a:pt x="0" y="23925"/>
                  </a:lnTo>
                  <a:lnTo>
                    <a:pt x="0" y="0"/>
                  </a:lnTo>
                  <a:close/>
                </a:path>
                <a:path w="227700" fill="none" h="23925">
                  <a:moveTo>
                    <a:pt x="0" y="23925"/>
                  </a:moveTo>
                  <a:lnTo>
                    <a:pt x="227700" y="23925"/>
                  </a:lnTo>
                </a:path>
              </a:pathLst>
            </a:custGeom>
            <a:noFill/>
            <a:ln w="2200" cap="rnd">
              <a:solidFill>
                <a:srgbClr val="F1A3DC"/>
              </a:solidFill>
              <a:round/>
            </a:ln>
          </p:spPr>
          <p:txBody>
            <a:bodyPr lIns="0" rIns="0" anchor="ctr" rtlCol="0" tIns="0" bIns="11000" wrap="none"/>
            <a:lstStyle/>
            <a:p>
              <a:pPr algn="ctr">
                <a:lnSpc>
                  <a:spcPct val="100000"/>
                </a:lnSpc>
              </a:pPr>
              <a:r>
                <a:rPr sz="110">
                  <a:solidFill>
                    <a:srgbClr val="454545"/>
                  </a:solidFill>
                  <a:latin typeface="Arial"/>
                </a:rPr>
                <a:t>IDF: inverse document frequency</a:t>
              </a:r>
            </a:p>
          </p:txBody>
        </p:sp>
        <p:sp>
          <p:nvSpPr>
            <p:cNvPr id="580" name="SubTopic"/>
            <p:cNvSpPr/>
            <p:nvPr/>
          </p:nvSpPr>
          <p:spPr>
            <a:xfrm>
              <a:off x="5018129" y="5103330"/>
              <a:ext cx="565400" cy="41525"/>
            </a:xfrm>
            <a:custGeom>
              <a:avLst/>
              <a:gdLst>
                <a:gd fmla="*/ 7838 w 565400" name="rtl"/>
                <a:gd fmla="*/ 3107 h 41525" name="rtt"/>
                <a:gd fmla="*/ 557838 w 565400" name="rtr"/>
                <a:gd fmla="*/ 38308 h 41525" name="rtb"/>
              </a:gdLst>
              <a:ahLst/>
              <a:cxnLst/>
              <a:rect b="rtb" r="rtr" t="rtt" l="rtl"/>
              <a:pathLst>
                <a:path stroke="false" w="565400" h="41525">
                  <a:moveTo>
                    <a:pt x="0" y="0"/>
                  </a:moveTo>
                  <a:lnTo>
                    <a:pt x="565400" y="0"/>
                  </a:lnTo>
                  <a:lnTo>
                    <a:pt x="565400" y="41525"/>
                  </a:lnTo>
                  <a:lnTo>
                    <a:pt x="0" y="41525"/>
                  </a:lnTo>
                  <a:lnTo>
                    <a:pt x="0" y="0"/>
                  </a:lnTo>
                  <a:close/>
                </a:path>
                <a:path w="565400" fill="none" h="41525">
                  <a:moveTo>
                    <a:pt x="0" y="41525"/>
                  </a:moveTo>
                  <a:lnTo>
                    <a:pt x="565400" y="41525"/>
                  </a:lnTo>
                </a:path>
              </a:pathLst>
            </a:custGeom>
            <a:noFill/>
            <a:ln w="2200" cap="rnd">
              <a:solidFill>
                <a:srgbClr val="F1A3DC"/>
              </a:solidFill>
              <a:round/>
            </a:ln>
          </p:spPr>
          <p:txBody>
            <a:bodyPr lIns="0" rIns="0" anchor="ctr" rtlCol="0" tIns="0" bIns="11000" wrap="square"/>
            <a:lstStyle/>
            <a:p>
              <a:pPr algn="ctr">
                <a:lnSpc>
                  <a:spcPct val="100000"/>
                </a:lnSpc>
              </a:pPr>
              <a:r>
                <a:rPr sz="110">
                  <a:solidFill>
                    <a:srgbClr val="454545"/>
                  </a:solidFill>
                  <a:latin typeface="Arial"/>
                </a:rPr>
                <a:t>Divide the total number of documents by the number of documents containing the word, and then take the base 10 logarithm of the quotient to get</a:t>
              </a:r>
            </a:p>
          </p:txBody>
        </p:sp>
        <p:sp>
          <p:nvSpPr>
            <p:cNvPr id="582" name="SubTopic"/>
            <p:cNvSpPr/>
            <p:nvPr/>
          </p:nvSpPr>
          <p:spPr>
            <a:xfrm>
              <a:off x="4759827" y="5191880"/>
              <a:ext cx="62700" cy="23925"/>
            </a:xfrm>
            <a:custGeom>
              <a:avLst/>
              <a:gdLst>
                <a:gd fmla="*/ 7838 w 62700" name="rtl"/>
                <a:gd fmla="*/ 3107 h 23925" name="rtt"/>
                <a:gd fmla="*/ 55138 w 62700" name="rtr"/>
                <a:gd fmla="*/ 20708 h 23925" name="rtb"/>
              </a:gdLst>
              <a:ahLst/>
              <a:cxnLst/>
              <a:rect b="rtb" r="rtr" t="rtt" l="rtl"/>
              <a:pathLst>
                <a:path stroke="false" w="62700" h="23925">
                  <a:moveTo>
                    <a:pt x="0" y="0"/>
                  </a:moveTo>
                  <a:lnTo>
                    <a:pt x="62700" y="0"/>
                  </a:lnTo>
                  <a:lnTo>
                    <a:pt x="62700" y="23925"/>
                  </a:lnTo>
                  <a:lnTo>
                    <a:pt x="0" y="23925"/>
                  </a:lnTo>
                  <a:lnTo>
                    <a:pt x="0" y="0"/>
                  </a:lnTo>
                  <a:close/>
                </a:path>
                <a:path w="62700" fill="none" h="23925">
                  <a:moveTo>
                    <a:pt x="0" y="23925"/>
                  </a:moveTo>
                  <a:lnTo>
                    <a:pt x="62700" y="23925"/>
                  </a:lnTo>
                </a:path>
              </a:pathLst>
            </a:custGeom>
            <a:noFill/>
            <a:ln w="2200" cap="rnd">
              <a:solidFill>
                <a:srgbClr val="F1A3DC"/>
              </a:solidFill>
              <a:round/>
            </a:ln>
          </p:spPr>
          <p:txBody>
            <a:bodyPr lIns="0" rIns="0" anchor="ctr" rtlCol="0" tIns="0" bIns="11000" wrap="none"/>
            <a:lstStyle/>
            <a:p>
              <a:pPr algn="ctr">
                <a:lnSpc>
                  <a:spcPct val="100000"/>
                </a:lnSpc>
              </a:pPr>
              <a:r>
                <a:rPr sz="110">
                  <a:solidFill>
                    <a:srgbClr val="454545"/>
                  </a:solidFill>
                  <a:latin typeface="Arial"/>
                </a:rPr>
                <a:t>TF-IDF</a:t>
              </a:r>
            </a:p>
          </p:txBody>
        </p:sp>
        <p:sp>
          <p:nvSpPr>
            <p:cNvPr id="584" name="SubTopic"/>
            <p:cNvSpPr/>
            <p:nvPr/>
          </p:nvSpPr>
          <p:spPr>
            <a:xfrm>
              <a:off x="4853129" y="5152005"/>
              <a:ext cx="124300" cy="23925"/>
            </a:xfrm>
            <a:custGeom>
              <a:avLst/>
              <a:gdLst>
                <a:gd fmla="*/ 7838 w 124300" name="rtl"/>
                <a:gd fmla="*/ 3107 h 23925" name="rtt"/>
                <a:gd fmla="*/ 116738 w 124300" name="rtr"/>
                <a:gd fmla="*/ 20708 h 23925" name="rtb"/>
              </a:gdLst>
              <a:ahLst/>
              <a:cxnLst/>
              <a:rect b="rtb" r="rtr" t="rtt" l="rtl"/>
              <a:pathLst>
                <a:path stroke="false" w="124300" h="23925">
                  <a:moveTo>
                    <a:pt x="0" y="0"/>
                  </a:moveTo>
                  <a:lnTo>
                    <a:pt x="124300" y="0"/>
                  </a:lnTo>
                  <a:lnTo>
                    <a:pt x="124300" y="23925"/>
                  </a:lnTo>
                  <a:lnTo>
                    <a:pt x="0" y="23925"/>
                  </a:lnTo>
                  <a:lnTo>
                    <a:pt x="0" y="0"/>
                  </a:lnTo>
                  <a:close/>
                </a:path>
                <a:path w="124300" fill="none" h="23925">
                  <a:moveTo>
                    <a:pt x="0" y="23925"/>
                  </a:moveTo>
                  <a:lnTo>
                    <a:pt x="124300" y="23925"/>
                  </a:lnTo>
                </a:path>
              </a:pathLst>
            </a:custGeom>
            <a:noFill/>
            <a:ln w="2200" cap="rnd">
              <a:solidFill>
                <a:srgbClr val="F1A3DC"/>
              </a:solidFill>
              <a:round/>
            </a:ln>
          </p:spPr>
          <p:txBody>
            <a:bodyPr lIns="0" rIns="0" anchor="ctr" rtlCol="0" tIns="0" bIns="11000" wrap="none"/>
            <a:lstStyle/>
            <a:p>
              <a:pPr algn="ctr">
                <a:lnSpc>
                  <a:spcPct val="100000"/>
                </a:lnSpc>
              </a:pPr>
              <a:r>
                <a:rPr sz="110">
                  <a:solidFill>
                    <a:srgbClr val="454545"/>
                  </a:solidFill>
                  <a:latin typeface="Arial"/>
                </a:rPr>
                <a:t>TF-IDF = TF*IDF</a:t>
              </a:r>
            </a:p>
          </p:txBody>
        </p:sp>
        <p:sp>
          <p:nvSpPr>
            <p:cNvPr id="586" name="SubTopic"/>
            <p:cNvSpPr/>
            <p:nvPr/>
          </p:nvSpPr>
          <p:spPr>
            <a:xfrm>
              <a:off x="4853129" y="5183080"/>
              <a:ext cx="565400" cy="41525"/>
            </a:xfrm>
            <a:custGeom>
              <a:avLst/>
              <a:gdLst>
                <a:gd fmla="*/ 7838 w 565400" name="rtl"/>
                <a:gd fmla="*/ 3107 h 41525" name="rtt"/>
                <a:gd fmla="*/ 557838 w 565400" name="rtr"/>
                <a:gd fmla="*/ 38308 h 41525" name="rtb"/>
              </a:gdLst>
              <a:ahLst/>
              <a:cxnLst/>
              <a:rect b="rtb" r="rtr" t="rtt" l="rtl"/>
              <a:pathLst>
                <a:path stroke="false" w="565400" h="41525">
                  <a:moveTo>
                    <a:pt x="0" y="0"/>
                  </a:moveTo>
                  <a:lnTo>
                    <a:pt x="565400" y="0"/>
                  </a:lnTo>
                  <a:lnTo>
                    <a:pt x="565400" y="41525"/>
                  </a:lnTo>
                  <a:lnTo>
                    <a:pt x="0" y="41525"/>
                  </a:lnTo>
                  <a:lnTo>
                    <a:pt x="0" y="0"/>
                  </a:lnTo>
                  <a:close/>
                </a:path>
                <a:path w="565400" fill="none" h="41525">
                  <a:moveTo>
                    <a:pt x="0" y="41525"/>
                  </a:moveTo>
                  <a:lnTo>
                    <a:pt x="565400" y="41525"/>
                  </a:lnTo>
                </a:path>
              </a:pathLst>
            </a:custGeom>
            <a:noFill/>
            <a:ln w="2200" cap="rnd">
              <a:solidFill>
                <a:srgbClr val="F1A3DC"/>
              </a:solidFill>
              <a:round/>
            </a:ln>
          </p:spPr>
          <p:txBody>
            <a:bodyPr lIns="0" rIns="0" anchor="ctr" rtlCol="0" tIns="0" bIns="11000" wrap="square"/>
            <a:lstStyle/>
            <a:p>
              <a:pPr algn="ctr">
                <a:lnSpc>
                  <a:spcPct val="100000"/>
                </a:lnSpc>
              </a:pPr>
              <a:r>
                <a:rPr sz="110">
                  <a:solidFill>
                    <a:srgbClr val="454545"/>
                  </a:solidFill>
                  <a:latin typeface="Arial"/>
                </a:rPr>
                <a:t>Function: Evaluate the importance of a word to a document set or a document in a corpus</a:t>
              </a:r>
            </a:p>
          </p:txBody>
        </p:sp>
        <p:sp>
          <p:nvSpPr>
            <p:cNvPr id="588" name="SubTopic"/>
            <p:cNvSpPr/>
            <p:nvPr/>
          </p:nvSpPr>
          <p:spPr>
            <a:xfrm>
              <a:off x="4853129" y="5231755"/>
              <a:ext cx="414700" cy="23925"/>
            </a:xfrm>
            <a:custGeom>
              <a:avLst/>
              <a:gdLst>
                <a:gd fmla="*/ 7838 w 414700" name="rtl"/>
                <a:gd fmla="*/ 3107 h 23925" name="rtt"/>
                <a:gd fmla="*/ 407138 w 414700" name="rtr"/>
                <a:gd fmla="*/ 20708 h 23925" name="rtb"/>
              </a:gdLst>
              <a:ahLst/>
              <a:cxnLst/>
              <a:rect b="rtb" r="rtr" t="rtt" l="rtl"/>
              <a:pathLst>
                <a:path stroke="false" w="414700" h="23925">
                  <a:moveTo>
                    <a:pt x="0" y="0"/>
                  </a:moveTo>
                  <a:lnTo>
                    <a:pt x="414700" y="0"/>
                  </a:lnTo>
                  <a:lnTo>
                    <a:pt x="414700" y="23925"/>
                  </a:lnTo>
                  <a:lnTo>
                    <a:pt x="0" y="23925"/>
                  </a:lnTo>
                  <a:lnTo>
                    <a:pt x="0" y="0"/>
                  </a:lnTo>
                  <a:close/>
                </a:path>
                <a:path w="414700" fill="none" h="23925">
                  <a:moveTo>
                    <a:pt x="0" y="23925"/>
                  </a:moveTo>
                  <a:lnTo>
                    <a:pt x="414700" y="23925"/>
                  </a:lnTo>
                </a:path>
              </a:pathLst>
            </a:custGeom>
            <a:noFill/>
            <a:ln w="2200" cap="rnd">
              <a:solidFill>
                <a:srgbClr val="F1A3DC"/>
              </a:solidFill>
              <a:round/>
            </a:ln>
          </p:spPr>
          <p:txBody>
            <a:bodyPr lIns="0" rIns="0" anchor="ctr" rtlCol="0" tIns="0" bIns="11000" wrap="none"/>
            <a:lstStyle/>
            <a:p>
              <a:pPr algn="ctr">
                <a:lnSpc>
                  <a:spcPct val="100000"/>
                </a:lnSpc>
              </a:pPr>
              <a:r>
                <a:rPr sz="110">
                  <a:solidFill>
                    <a:srgbClr val="454545"/>
                  </a:solidFill>
                  <a:latin typeface="Arial"/>
                </a:rPr>
                <a:t>API:sklearn.feature_extraction.text.TfidfVectorizer(stop_works)</a:t>
              </a:r>
            </a:p>
          </p:txBody>
        </p:sp>
        <p:sp>
          <p:nvSpPr>
            <p:cNvPr id="590" name="SubTopic"/>
            <p:cNvSpPr/>
            <p:nvPr/>
          </p:nvSpPr>
          <p:spPr>
            <a:xfrm>
              <a:off x="4536725" y="5262830"/>
              <a:ext cx="565400" cy="41525"/>
            </a:xfrm>
            <a:custGeom>
              <a:avLst/>
              <a:gdLst>
                <a:gd fmla="*/ 7838 w 565400" name="rtl"/>
                <a:gd fmla="*/ 3107 h 41525" name="rtt"/>
                <a:gd fmla="*/ 557838 w 565400" name="rtr"/>
                <a:gd fmla="*/ 38308 h 41525" name="rtb"/>
              </a:gdLst>
              <a:ahLst/>
              <a:cxnLst/>
              <a:rect b="rtb" r="rtr" t="rtt" l="rtl"/>
              <a:pathLst>
                <a:path stroke="false" w="565400" h="41525">
                  <a:moveTo>
                    <a:pt x="0" y="0"/>
                  </a:moveTo>
                  <a:lnTo>
                    <a:pt x="565400" y="0"/>
                  </a:lnTo>
                  <a:lnTo>
                    <a:pt x="565400" y="41525"/>
                  </a:lnTo>
                  <a:lnTo>
                    <a:pt x="0" y="41525"/>
                  </a:lnTo>
                  <a:lnTo>
                    <a:pt x="0" y="0"/>
                  </a:lnTo>
                  <a:close/>
                </a:path>
                <a:path w="565400" fill="none" h="41525">
                  <a:moveTo>
                    <a:pt x="0" y="41525"/>
                  </a:moveTo>
                  <a:lnTo>
                    <a:pt x="565400" y="41525"/>
                  </a:lnTo>
                </a:path>
              </a:pathLst>
            </a:custGeom>
            <a:noFill/>
            <a:ln w="2200" cap="rnd">
              <a:solidFill>
                <a:srgbClr val="F1A3DC"/>
              </a:solidFill>
              <a:round/>
            </a:ln>
          </p:spPr>
          <p:txBody>
            <a:bodyPr lIns="0" rIns="0" anchor="ctr" rtlCol="0" tIns="0" bIns="11000" wrap="square"/>
            <a:lstStyle/>
            <a:p>
              <a:pPr algn="ctr">
                <a:lnSpc>
                  <a:spcPct val="100000"/>
                </a:lnSpc>
              </a:pPr>
              <a:r>
                <a:rPr sz="110">
                  <a:solidFill>
                    <a:srgbClr val="454545"/>
                  </a:solidFill>
                  <a:latin typeface="Arial"/>
                </a:rPr>
                <a:t>Note: To extract features from Chinese articles, word segmentation must be performed first.</a:t>
              </a:r>
            </a:p>
          </p:txBody>
        </p:sp>
        <p:sp>
          <p:nvSpPr>
            <p:cNvPr id="592" name="SubTopic"/>
            <p:cNvSpPr/>
            <p:nvPr/>
          </p:nvSpPr>
          <p:spPr>
            <a:xfrm>
              <a:off x="5132727" y="5280430"/>
              <a:ext cx="205700" cy="23925"/>
            </a:xfrm>
            <a:custGeom>
              <a:avLst/>
              <a:gdLst>
                <a:gd fmla="*/ 7838 w 205700" name="rtl"/>
                <a:gd fmla="*/ 3107 h 23925" name="rtt"/>
                <a:gd fmla="*/ 198138 w 205700" name="rtr"/>
                <a:gd fmla="*/ 20708 h 23925" name="rtb"/>
              </a:gdLst>
              <a:ahLst/>
              <a:cxnLst/>
              <a:rect b="rtb" r="rtr" t="rtt" l="rtl"/>
              <a:pathLst>
                <a:path stroke="false" w="205700" h="23925">
                  <a:moveTo>
                    <a:pt x="0" y="0"/>
                  </a:moveTo>
                  <a:lnTo>
                    <a:pt x="205700" y="0"/>
                  </a:lnTo>
                  <a:lnTo>
                    <a:pt x="205700" y="23925"/>
                  </a:lnTo>
                  <a:lnTo>
                    <a:pt x="0" y="23925"/>
                  </a:lnTo>
                  <a:lnTo>
                    <a:pt x="0" y="0"/>
                  </a:lnTo>
                  <a:close/>
                </a:path>
                <a:path w="205700" fill="none" h="23925">
                  <a:moveTo>
                    <a:pt x="0" y="23925"/>
                  </a:moveTo>
                  <a:lnTo>
                    <a:pt x="205700" y="23925"/>
                  </a:lnTo>
                </a:path>
              </a:pathLst>
            </a:custGeom>
            <a:noFill/>
            <a:ln w="2200" cap="rnd">
              <a:solidFill>
                <a:srgbClr val="F1A3DC"/>
              </a:solidFill>
              <a:round/>
            </a:ln>
          </p:spPr>
          <p:txBody>
            <a:bodyPr lIns="0" rIns="0" anchor="ctr" rtlCol="0" tIns="0" bIns="11000" wrap="none"/>
            <a:lstStyle/>
            <a:p>
              <a:pPr algn="ctr">
                <a:lnSpc>
                  <a:spcPct val="100000"/>
                </a:lnSpc>
              </a:pPr>
              <a:r>
                <a:rPr sz="110">
                  <a:solidFill>
                    <a:srgbClr val="454545"/>
                  </a:solidFill>
                  <a:latin typeface="Arial"/>
                </a:rPr>
                <a:t>Stuttering participle: jieba.cut</a:t>
              </a:r>
            </a:p>
          </p:txBody>
        </p:sp>
        <p:sp>
          <p:nvSpPr>
            <p:cNvPr id="594" name="SubTopic"/>
            <p:cNvSpPr/>
            <p:nvPr/>
          </p:nvSpPr>
          <p:spPr>
            <a:xfrm>
              <a:off x="4041021" y="5344643"/>
              <a:ext cx="289300" cy="23925"/>
            </a:xfrm>
            <a:custGeom>
              <a:avLst/>
              <a:gdLst>
                <a:gd fmla="*/ 7838 w 289300" name="rtl"/>
                <a:gd fmla="*/ 3107 h 23925" name="rtt"/>
                <a:gd fmla="*/ 281738 w 289300" name="rtr"/>
                <a:gd fmla="*/ 20708 h 23925" name="rtb"/>
              </a:gdLst>
              <a:ahLst/>
              <a:cxnLst/>
              <a:rect b="rtb" r="rtr" t="rtt" l="rtl"/>
              <a:pathLst>
                <a:path stroke="false" w="289300" h="23925">
                  <a:moveTo>
                    <a:pt x="0" y="0"/>
                  </a:moveTo>
                  <a:lnTo>
                    <a:pt x="289300" y="0"/>
                  </a:lnTo>
                  <a:lnTo>
                    <a:pt x="289300" y="23925"/>
                  </a:lnTo>
                  <a:lnTo>
                    <a:pt x="0" y="23925"/>
                  </a:lnTo>
                  <a:lnTo>
                    <a:pt x="0" y="0"/>
                  </a:lnTo>
                  <a:close/>
                </a:path>
                <a:path w="289300" fill="none" h="23925">
                  <a:moveTo>
                    <a:pt x="0" y="23925"/>
                  </a:moveTo>
                  <a:lnTo>
                    <a:pt x="289300" y="23925"/>
                  </a:lnTo>
                </a:path>
              </a:pathLst>
            </a:custGeom>
            <a:noFill/>
            <a:ln w="2200" cap="rnd">
              <a:solidFill>
                <a:srgbClr val="F1A3DC"/>
              </a:solidFill>
              <a:round/>
            </a:ln>
          </p:spPr>
          <p:txBody>
            <a:bodyPr lIns="0" rIns="0" anchor="ctr" rtlCol="0" tIns="0" bIns="11000" wrap="none"/>
            <a:lstStyle/>
            <a:p>
              <a:pPr algn="ctr">
                <a:lnSpc>
                  <a:spcPct val="100000"/>
                </a:lnSpc>
              </a:pPr>
              <a:r>
                <a:rPr sz="110">
                  <a:solidFill>
                    <a:srgbClr val="454545"/>
                  </a:solidFill>
                  <a:latin typeface="Arial"/>
                </a:rPr>
                <a:t>Case: Titanic passenger survival prediction</a:t>
              </a:r>
            </a:p>
          </p:txBody>
        </p:sp>
        <p:sp>
          <p:nvSpPr>
            <p:cNvPr id="596" name="SubTopic"/>
            <p:cNvSpPr/>
            <p:nvPr/>
          </p:nvSpPr>
          <p:spPr>
            <a:xfrm>
              <a:off x="4360923" y="5311505"/>
              <a:ext cx="565400" cy="41525"/>
            </a:xfrm>
            <a:custGeom>
              <a:avLst/>
              <a:gdLst>
                <a:gd fmla="*/ 7838 w 565400" name="rtl"/>
                <a:gd fmla="*/ 3107 h 41525" name="rtt"/>
                <a:gd fmla="*/ 557838 w 565400" name="rtr"/>
                <a:gd fmla="*/ 38308 h 41525" name="rtb"/>
              </a:gdLst>
              <a:ahLst/>
              <a:cxnLst/>
              <a:rect b="rtb" r="rtr" t="rtt" l="rtl"/>
              <a:pathLst>
                <a:path stroke="false" w="565400" h="41525">
                  <a:moveTo>
                    <a:pt x="0" y="0"/>
                  </a:moveTo>
                  <a:lnTo>
                    <a:pt x="565400" y="0"/>
                  </a:lnTo>
                  <a:lnTo>
                    <a:pt x="565400" y="41525"/>
                  </a:lnTo>
                  <a:lnTo>
                    <a:pt x="0" y="41525"/>
                  </a:lnTo>
                  <a:lnTo>
                    <a:pt x="0" y="0"/>
                  </a:lnTo>
                  <a:close/>
                </a:path>
                <a:path w="565400" fill="none" h="41525">
                  <a:moveTo>
                    <a:pt x="0" y="41525"/>
                  </a:moveTo>
                  <a:lnTo>
                    <a:pt x="565400" y="41525"/>
                  </a:lnTo>
                </a:path>
              </a:pathLst>
            </a:custGeom>
            <a:noFill/>
            <a:ln w="2200" cap="rnd">
              <a:solidFill>
                <a:srgbClr val="F1A3DC"/>
              </a:solidFill>
              <a:round/>
            </a:ln>
          </p:spPr>
          <p:txBody>
            <a:bodyPr lIns="0" rIns="0" anchor="ctr" rtlCol="0" tIns="0" bIns="11000" wrap="square"/>
            <a:lstStyle/>
            <a:p>
              <a:pPr algn="ctr">
                <a:lnSpc>
                  <a:spcPct val="100000"/>
                </a:lnSpc>
              </a:pPr>
              <a:r>
                <a:rPr sz="110">
                  <a:solidFill>
                    <a:srgbClr val="454545"/>
                  </a:solidFill>
                  <a:latin typeface="Arial"/>
                </a:rPr>
                <a:t>Decision tree API: sklearn.tree.DecisionTreeClassifier(criterion=’gini’, max_depth=None,random_state=None)</a:t>
              </a:r>
            </a:p>
          </p:txBody>
        </p:sp>
        <p:sp>
          <p:nvSpPr>
            <p:cNvPr id="598" name="SubTopic"/>
            <p:cNvSpPr/>
            <p:nvPr/>
          </p:nvSpPr>
          <p:spPr>
            <a:xfrm>
              <a:off x="4360923" y="5360180"/>
              <a:ext cx="380600" cy="23925"/>
            </a:xfrm>
            <a:custGeom>
              <a:avLst/>
              <a:gdLst>
                <a:gd fmla="*/ 7838 w 380600" name="rtl"/>
                <a:gd fmla="*/ 3107 h 23925" name="rtt"/>
                <a:gd fmla="*/ 373038 w 380600" name="rtr"/>
                <a:gd fmla="*/ 20708 h 23925" name="rtb"/>
              </a:gdLst>
              <a:ahLst/>
              <a:cxnLst/>
              <a:rect b="rtb" r="rtr" t="rtt" l="rtl"/>
              <a:pathLst>
                <a:path stroke="false" w="380600" h="23925">
                  <a:moveTo>
                    <a:pt x="0" y="0"/>
                  </a:moveTo>
                  <a:lnTo>
                    <a:pt x="380600" y="0"/>
                  </a:lnTo>
                  <a:lnTo>
                    <a:pt x="380600" y="23925"/>
                  </a:lnTo>
                  <a:lnTo>
                    <a:pt x="0" y="23925"/>
                  </a:lnTo>
                  <a:lnTo>
                    <a:pt x="0" y="0"/>
                  </a:lnTo>
                  <a:close/>
                </a:path>
                <a:path w="380600" fill="none" h="23925">
                  <a:moveTo>
                    <a:pt x="0" y="23925"/>
                  </a:moveTo>
                  <a:lnTo>
                    <a:pt x="380600" y="23925"/>
                  </a:lnTo>
                </a:path>
              </a:pathLst>
            </a:custGeom>
            <a:noFill/>
            <a:ln w="2200" cap="rnd">
              <a:solidFill>
                <a:srgbClr val="F1A3DC"/>
              </a:solidFill>
              <a:round/>
            </a:ln>
          </p:spPr>
          <p:txBody>
            <a:bodyPr lIns="0" rIns="0" anchor="ctr" rtlCol="0" tIns="0" bIns="11000" wrap="none"/>
            <a:lstStyle/>
            <a:p>
              <a:pPr algn="ctr">
                <a:lnSpc>
                  <a:spcPct val="100000"/>
                </a:lnSpc>
              </a:pPr>
              <a:r>
                <a:rPr sz="110">
                  <a:solidFill>
                    <a:srgbClr val="454545"/>
                  </a:solidFill>
                  <a:latin typeface="Arial"/>
                </a:rPr>
                <a:t>Decision tree visualization: sklearn.tree.export_graphviz()</a:t>
              </a:r>
            </a:p>
          </p:txBody>
        </p:sp>
        <p:sp>
          <p:nvSpPr>
            <p:cNvPr id="600" name="SubTopic"/>
            <p:cNvSpPr/>
            <p:nvPr/>
          </p:nvSpPr>
          <p:spPr>
            <a:xfrm>
              <a:off x="4041021" y="5414562"/>
              <a:ext cx="92400" cy="23925"/>
            </a:xfrm>
            <a:custGeom>
              <a:avLst/>
              <a:gdLst>
                <a:gd fmla="*/ 7838 w 92400" name="rtl"/>
                <a:gd fmla="*/ 3107 h 23925" name="rtt"/>
                <a:gd fmla="*/ 84838 w 92400" name="rtr"/>
                <a:gd fmla="*/ 20708 h 23925" name="rtb"/>
              </a:gdLst>
              <a:ahLst/>
              <a:cxnLst/>
              <a:rect b="rtb" r="rtr" t="rtt" l="rtl"/>
              <a:pathLst>
                <a:path stroke="false" w="92400" h="23925">
                  <a:moveTo>
                    <a:pt x="0" y="0"/>
                  </a:moveTo>
                  <a:lnTo>
                    <a:pt x="92400" y="0"/>
                  </a:lnTo>
                  <a:lnTo>
                    <a:pt x="92400" y="23925"/>
                  </a:lnTo>
                  <a:lnTo>
                    <a:pt x="0" y="23925"/>
                  </a:lnTo>
                  <a:lnTo>
                    <a:pt x="0" y="0"/>
                  </a:lnTo>
                  <a:close/>
                </a:path>
                <a:path w="92400" fill="none" h="23925">
                  <a:moveTo>
                    <a:pt x="0" y="23925"/>
                  </a:moveTo>
                  <a:lnTo>
                    <a:pt x="92400" y="23925"/>
                  </a:lnTo>
                </a:path>
              </a:pathLst>
            </a:custGeom>
            <a:noFill/>
            <a:ln w="2200" cap="rnd">
              <a:solidFill>
                <a:srgbClr val="F1A3DC"/>
              </a:solidFill>
              <a:round/>
            </a:ln>
          </p:spPr>
          <p:txBody>
            <a:bodyPr lIns="0" rIns="0" anchor="ctr" rtlCol="0" tIns="0" bIns="11000" wrap="none"/>
            <a:lstStyle/>
            <a:p>
              <a:pPr algn="ctr">
                <a:lnSpc>
                  <a:spcPct val="100000"/>
                </a:lnSpc>
              </a:pPr>
              <a:r>
                <a:rPr sz="110">
                  <a:solidFill>
                    <a:srgbClr val="454545"/>
                  </a:solidFill>
                  <a:latin typeface="Arial"/>
                </a:rPr>
                <a:t>Summarize</a:t>
              </a:r>
            </a:p>
          </p:txBody>
        </p:sp>
        <p:sp>
          <p:nvSpPr>
            <p:cNvPr id="602" name="SubTopic"/>
            <p:cNvSpPr/>
            <p:nvPr/>
          </p:nvSpPr>
          <p:spPr>
            <a:xfrm>
              <a:off x="4164023" y="5391255"/>
              <a:ext cx="448800" cy="23925"/>
            </a:xfrm>
            <a:custGeom>
              <a:avLst/>
              <a:gdLst>
                <a:gd fmla="*/ 7838 w 448800" name="rtl"/>
                <a:gd fmla="*/ 3107 h 23925" name="rtt"/>
                <a:gd fmla="*/ 441238 w 448800" name="rtr"/>
                <a:gd fmla="*/ 20708 h 23925" name="rtb"/>
              </a:gdLst>
              <a:ahLst/>
              <a:cxnLst/>
              <a:rect b="rtb" r="rtr" t="rtt" l="rtl"/>
              <a:pathLst>
                <a:path stroke="false" w="448800" h="23925">
                  <a:moveTo>
                    <a:pt x="0" y="0"/>
                  </a:moveTo>
                  <a:lnTo>
                    <a:pt x="448800" y="0"/>
                  </a:lnTo>
                  <a:lnTo>
                    <a:pt x="448800" y="23925"/>
                  </a:lnTo>
                  <a:lnTo>
                    <a:pt x="0" y="23925"/>
                  </a:lnTo>
                  <a:lnTo>
                    <a:pt x="0" y="0"/>
                  </a:lnTo>
                  <a:close/>
                </a:path>
                <a:path w="448800" fill="none" h="23925">
                  <a:moveTo>
                    <a:pt x="0" y="23925"/>
                  </a:moveTo>
                  <a:lnTo>
                    <a:pt x="448800" y="23925"/>
                  </a:lnTo>
                </a:path>
              </a:pathLst>
            </a:custGeom>
            <a:noFill/>
            <a:ln w="2200" cap="rnd">
              <a:solidFill>
                <a:srgbClr val="F1A3DC"/>
              </a:solidFill>
              <a:round/>
            </a:ln>
          </p:spPr>
          <p:txBody>
            <a:bodyPr lIns="0" rIns="0" anchor="ctr" rtlCol="0" tIns="0" bIns="11000" wrap="none"/>
            <a:lstStyle/>
            <a:p>
              <a:pPr algn="ctr">
                <a:lnSpc>
                  <a:spcPct val="100000"/>
                </a:lnSpc>
              </a:pPr>
              <a:r>
                <a:rPr sz="110">
                  <a:solidFill>
                    <a:srgbClr val="454545"/>
                  </a:solidFill>
                  <a:latin typeface="Arial"/>
                </a:rPr>
                <a:t>Advantages of decision trees: simple, interpretable, and visualizable</a:t>
              </a:r>
            </a:p>
          </p:txBody>
        </p:sp>
        <p:sp>
          <p:nvSpPr>
            <p:cNvPr id="604" name="SubTopic"/>
            <p:cNvSpPr/>
            <p:nvPr/>
          </p:nvSpPr>
          <p:spPr>
            <a:xfrm>
              <a:off x="4164023" y="5437868"/>
              <a:ext cx="317900" cy="23925"/>
            </a:xfrm>
            <a:custGeom>
              <a:avLst/>
              <a:gdLst>
                <a:gd fmla="*/ 7838 w 317900" name="rtl"/>
                <a:gd fmla="*/ 3107 h 23925" name="rtt"/>
                <a:gd fmla="*/ 310338 w 317900" name="rtr"/>
                <a:gd fmla="*/ 20708 h 23925" name="rtb"/>
              </a:gdLst>
              <a:ahLst/>
              <a:cxnLst/>
              <a:rect b="rtb" r="rtr" t="rtt" l="rtl"/>
              <a:pathLst>
                <a:path stroke="false" w="317900" h="23925">
                  <a:moveTo>
                    <a:pt x="0" y="0"/>
                  </a:moveTo>
                  <a:lnTo>
                    <a:pt x="317900" y="0"/>
                  </a:lnTo>
                  <a:lnTo>
                    <a:pt x="317900" y="23925"/>
                  </a:lnTo>
                  <a:lnTo>
                    <a:pt x="0" y="23925"/>
                  </a:lnTo>
                  <a:lnTo>
                    <a:pt x="0" y="0"/>
                  </a:lnTo>
                  <a:close/>
                </a:path>
                <a:path w="317900" fill="none" h="23925">
                  <a:moveTo>
                    <a:pt x="0" y="23925"/>
                  </a:moveTo>
                  <a:lnTo>
                    <a:pt x="317900" y="23925"/>
                  </a:lnTo>
                </a:path>
              </a:pathLst>
            </a:custGeom>
            <a:noFill/>
            <a:ln w="2200" cap="rnd">
              <a:solidFill>
                <a:srgbClr val="F1A3DC"/>
              </a:solidFill>
              <a:round/>
            </a:ln>
          </p:spPr>
          <p:txBody>
            <a:bodyPr lIns="0" rIns="0" anchor="ctr" rtlCol="0" tIns="0" bIns="11000" wrap="none"/>
            <a:lstStyle/>
            <a:p>
              <a:pPr algn="ctr">
                <a:lnSpc>
                  <a:spcPct val="100000"/>
                </a:lnSpc>
              </a:pPr>
              <a:r>
                <a:rPr sz="110">
                  <a:solidFill>
                    <a:srgbClr val="454545"/>
                  </a:solidFill>
                  <a:latin typeface="Arial"/>
                </a:rPr>
                <a:t>Disadvantages of decision trees: easy to overfit</a:t>
              </a:r>
            </a:p>
          </p:txBody>
        </p:sp>
        <p:sp>
          <p:nvSpPr>
            <p:cNvPr id="606" name="SubTopic"/>
            <p:cNvSpPr/>
            <p:nvPr/>
          </p:nvSpPr>
          <p:spPr>
            <a:xfrm>
              <a:off x="4512525" y="5437868"/>
              <a:ext cx="71500" cy="23925"/>
            </a:xfrm>
            <a:custGeom>
              <a:avLst/>
              <a:gdLst>
                <a:gd fmla="*/ 7838 w 71500" name="rtl"/>
                <a:gd fmla="*/ 3107 h 23925" name="rtt"/>
                <a:gd fmla="*/ 63938 w 71500" name="rtr"/>
                <a:gd fmla="*/ 20708 h 23925" name="rtb"/>
              </a:gdLst>
              <a:ahLst/>
              <a:cxnLst/>
              <a:rect b="rtb" r="rtr" t="rtt" l="rtl"/>
              <a:pathLst>
                <a:path stroke="false" w="71500" h="23925">
                  <a:moveTo>
                    <a:pt x="0" y="0"/>
                  </a:moveTo>
                  <a:lnTo>
                    <a:pt x="71500" y="0"/>
                  </a:lnTo>
                  <a:lnTo>
                    <a:pt x="71500" y="23925"/>
                  </a:lnTo>
                  <a:lnTo>
                    <a:pt x="0" y="23925"/>
                  </a:lnTo>
                  <a:lnTo>
                    <a:pt x="0" y="0"/>
                  </a:lnTo>
                  <a:close/>
                </a:path>
                <a:path w="71500" fill="none" h="23925">
                  <a:moveTo>
                    <a:pt x="0" y="23925"/>
                  </a:moveTo>
                  <a:lnTo>
                    <a:pt x="71500" y="23925"/>
                  </a:lnTo>
                </a:path>
              </a:pathLst>
            </a:custGeom>
            <a:noFill/>
            <a:ln w="2200" cap="rnd">
              <a:solidFill>
                <a:srgbClr val="F1A3DC"/>
              </a:solidFill>
              <a:round/>
            </a:ln>
          </p:spPr>
          <p:txBody>
            <a:bodyPr lIns="0" rIns="0" anchor="ctr" rtlCol="0" tIns="0" bIns="11000" wrap="none"/>
            <a:lstStyle/>
            <a:p>
              <a:pPr algn="ctr">
                <a:lnSpc>
                  <a:spcPct val="100000"/>
                </a:lnSpc>
              </a:pPr>
              <a:r>
                <a:rPr sz="110">
                  <a:solidFill>
                    <a:srgbClr val="454545"/>
                  </a:solidFill>
                  <a:latin typeface="Arial"/>
                </a:rPr>
                <a:t>Solution</a:t>
              </a:r>
            </a:p>
          </p:txBody>
        </p:sp>
        <p:sp>
          <p:nvSpPr>
            <p:cNvPr id="608" name="SubTopic"/>
            <p:cNvSpPr/>
            <p:nvPr/>
          </p:nvSpPr>
          <p:spPr>
            <a:xfrm>
              <a:off x="4614627" y="5422330"/>
              <a:ext cx="66000" cy="23925"/>
            </a:xfrm>
            <a:custGeom>
              <a:avLst/>
              <a:gdLst>
                <a:gd fmla="*/ 7838 w 66000" name="rtl"/>
                <a:gd fmla="*/ 3107 h 23925" name="rtt"/>
                <a:gd fmla="*/ 58438 w 66000" name="rtr"/>
                <a:gd fmla="*/ 20708 h 23925" name="rtb"/>
              </a:gdLst>
              <a:ahLst/>
              <a:cxnLst/>
              <a:rect b="rtb" r="rtr" t="rtt" l="rtl"/>
              <a:pathLst>
                <a:path stroke="false" w="66000" h="23925">
                  <a:moveTo>
                    <a:pt x="0" y="0"/>
                  </a:moveTo>
                  <a:lnTo>
                    <a:pt x="66000" y="0"/>
                  </a:lnTo>
                  <a:lnTo>
                    <a:pt x="66000" y="23925"/>
                  </a:lnTo>
                  <a:lnTo>
                    <a:pt x="0" y="23925"/>
                  </a:lnTo>
                  <a:lnTo>
                    <a:pt x="0" y="0"/>
                  </a:lnTo>
                  <a:close/>
                </a:path>
                <a:path w="66000" fill="none" h="23925">
                  <a:moveTo>
                    <a:pt x="0" y="23925"/>
                  </a:moveTo>
                  <a:lnTo>
                    <a:pt x="66000" y="23925"/>
                  </a:lnTo>
                </a:path>
              </a:pathLst>
            </a:custGeom>
            <a:noFill/>
            <a:ln w="2200" cap="rnd">
              <a:solidFill>
                <a:srgbClr val="F1A3DC"/>
              </a:solidFill>
              <a:round/>
            </a:ln>
          </p:spPr>
          <p:txBody>
            <a:bodyPr lIns="0" rIns="0" anchor="ctr" rtlCol="0" tIns="0" bIns="11000" wrap="none"/>
            <a:lstStyle/>
            <a:p>
              <a:pPr algn="ctr">
                <a:lnSpc>
                  <a:spcPct val="100000"/>
                </a:lnSpc>
              </a:pPr>
              <a:r>
                <a:rPr sz="110">
                  <a:solidFill>
                    <a:srgbClr val="454545"/>
                  </a:solidFill>
                  <a:latin typeface="Arial"/>
                </a:rPr>
                <a:t>pruning</a:t>
              </a:r>
            </a:p>
          </p:txBody>
        </p:sp>
        <p:sp>
          <p:nvSpPr>
            <p:cNvPr id="610" name="SubTopic"/>
            <p:cNvSpPr/>
            <p:nvPr/>
          </p:nvSpPr>
          <p:spPr>
            <a:xfrm>
              <a:off x="4614627" y="5453405"/>
              <a:ext cx="106700" cy="23925"/>
            </a:xfrm>
            <a:custGeom>
              <a:avLst/>
              <a:gdLst>
                <a:gd fmla="*/ 7838 w 106700" name="rtl"/>
                <a:gd fmla="*/ 3107 h 23925" name="rtt"/>
                <a:gd fmla="*/ 99138 w 106700" name="rtr"/>
                <a:gd fmla="*/ 20708 h 23925" name="rtb"/>
              </a:gdLst>
              <a:ahLst/>
              <a:cxnLst/>
              <a:rect b="rtb" r="rtr" t="rtt" l="rtl"/>
              <a:pathLst>
                <a:path stroke="false" w="106700" h="23925">
                  <a:moveTo>
                    <a:pt x="0" y="0"/>
                  </a:moveTo>
                  <a:lnTo>
                    <a:pt x="106700" y="0"/>
                  </a:lnTo>
                  <a:lnTo>
                    <a:pt x="106700" y="23925"/>
                  </a:lnTo>
                  <a:lnTo>
                    <a:pt x="0" y="23925"/>
                  </a:lnTo>
                  <a:lnTo>
                    <a:pt x="0" y="0"/>
                  </a:lnTo>
                  <a:close/>
                </a:path>
                <a:path w="106700" fill="none" h="23925">
                  <a:moveTo>
                    <a:pt x="0" y="23925"/>
                  </a:moveTo>
                  <a:lnTo>
                    <a:pt x="106700" y="23925"/>
                  </a:lnTo>
                </a:path>
              </a:pathLst>
            </a:custGeom>
            <a:noFill/>
            <a:ln w="2200" cap="rnd">
              <a:solidFill>
                <a:srgbClr val="F1A3DC"/>
              </a:solidFill>
              <a:round/>
            </a:ln>
          </p:spPr>
          <p:txBody>
            <a:bodyPr lIns="0" rIns="0" anchor="ctr" rtlCol="0" tIns="0" bIns="11000" wrap="none"/>
            <a:lstStyle/>
            <a:p>
              <a:pPr algn="ctr">
                <a:lnSpc>
                  <a:spcPct val="100000"/>
                </a:lnSpc>
              </a:pPr>
              <a:r>
                <a:rPr sz="110">
                  <a:solidFill>
                    <a:srgbClr val="454545"/>
                  </a:solidFill>
                  <a:latin typeface="Arial"/>
                </a:rPr>
                <a:t>random forest</a:t>
              </a:r>
            </a:p>
          </p:txBody>
        </p:sp>
        <p:sp>
          <p:nvSpPr>
            <p:cNvPr id="614" name="SubTopic"/>
            <p:cNvSpPr/>
            <p:nvPr/>
          </p:nvSpPr>
          <p:spPr>
            <a:xfrm>
              <a:off x="4099321" y="5579905"/>
              <a:ext cx="300300" cy="23925"/>
            </a:xfrm>
            <a:custGeom>
              <a:avLst/>
              <a:gdLst>
                <a:gd fmla="*/ 7838 w 300300" name="rtl"/>
                <a:gd fmla="*/ 3107 h 23925" name="rtt"/>
                <a:gd fmla="*/ 292738 w 300300" name="rtr"/>
                <a:gd fmla="*/ 20708 h 23925" name="rtb"/>
              </a:gdLst>
              <a:ahLst/>
              <a:cxnLst/>
              <a:rect b="rtb" r="rtr" t="rtt" l="rtl"/>
              <a:pathLst>
                <a:path stroke="false" w="300300" h="23925">
                  <a:moveTo>
                    <a:pt x="0" y="0"/>
                  </a:moveTo>
                  <a:lnTo>
                    <a:pt x="300300" y="0"/>
                  </a:lnTo>
                  <a:lnTo>
                    <a:pt x="300300" y="23925"/>
                  </a:lnTo>
                  <a:lnTo>
                    <a:pt x="0" y="23925"/>
                  </a:lnTo>
                  <a:lnTo>
                    <a:pt x="0" y="0"/>
                  </a:lnTo>
                  <a:close/>
                </a:path>
                <a:path w="300300" fill="none" h="23925">
                  <a:moveTo>
                    <a:pt x="0" y="23925"/>
                  </a:moveTo>
                  <a:lnTo>
                    <a:pt x="300300" y="23925"/>
                  </a:lnTo>
                </a:path>
              </a:pathLst>
            </a:custGeom>
            <a:noFill/>
            <a:ln w="2200" cap="rnd">
              <a:solidFill>
                <a:srgbClr val="6CC9E5"/>
              </a:solidFill>
              <a:round/>
            </a:ln>
          </p:spPr>
          <p:txBody>
            <a:bodyPr lIns="0" rIns="0" anchor="ctr" rtlCol="0" tIns="0" bIns="11000" wrap="none"/>
            <a:lstStyle/>
            <a:p>
              <a:pPr algn="ctr">
                <a:lnSpc>
                  <a:spcPct val="100000"/>
                </a:lnSpc>
              </a:pPr>
              <a:r>
                <a:rPr sz="110">
                  <a:solidFill>
                    <a:srgbClr val="454545"/>
                  </a:solidFill>
                  <a:latin typeface="Arial"/>
                </a:rPr>
                <a:t>Introduction to ensemble learning algorithms</a:t>
              </a:r>
            </a:p>
          </p:txBody>
        </p:sp>
        <p:sp>
          <p:nvSpPr>
            <p:cNvPr id="616" name="SubTopic"/>
            <p:cNvSpPr/>
            <p:nvPr/>
          </p:nvSpPr>
          <p:spPr>
            <a:xfrm>
              <a:off x="4430223" y="5513630"/>
              <a:ext cx="565400" cy="59125"/>
            </a:xfrm>
            <a:custGeom>
              <a:avLst/>
              <a:gdLst>
                <a:gd fmla="*/ 7838 w 565400" name="rtl"/>
                <a:gd fmla="*/ 3107 h 59125" name="rtt"/>
                <a:gd fmla="*/ 557838 w 565400" name="rtr"/>
                <a:gd fmla="*/ 55908 h 59125" name="rtb"/>
              </a:gdLst>
              <a:ahLst/>
              <a:cxnLst/>
              <a:rect b="rtb" r="rtr" t="rtt" l="rtl"/>
              <a:pathLst>
                <a:path stroke="false" w="565400" h="59125">
                  <a:moveTo>
                    <a:pt x="0" y="0"/>
                  </a:moveTo>
                  <a:lnTo>
                    <a:pt x="565400" y="0"/>
                  </a:lnTo>
                  <a:lnTo>
                    <a:pt x="565400" y="59125"/>
                  </a:lnTo>
                  <a:lnTo>
                    <a:pt x="0" y="59125"/>
                  </a:lnTo>
                  <a:lnTo>
                    <a:pt x="0" y="0"/>
                  </a:lnTo>
                  <a:close/>
                </a:path>
                <a:path w="565400" fill="none" h="59125">
                  <a:moveTo>
                    <a:pt x="0" y="59125"/>
                  </a:moveTo>
                  <a:lnTo>
                    <a:pt x="565400" y="59125"/>
                  </a:lnTo>
                </a:path>
              </a:pathLst>
            </a:custGeom>
            <a:noFill/>
            <a:ln w="2200" cap="rnd">
              <a:solidFill>
                <a:srgbClr val="6CC9E5"/>
              </a:solidFill>
              <a:round/>
            </a:ln>
          </p:spPr>
          <p:txBody>
            <a:bodyPr lIns="0" rIns="0" anchor="ctr" rtlCol="0" tIns="0" bIns="11000" wrap="square"/>
            <a:lstStyle/>
            <a:p>
              <a:pPr algn="ctr">
                <a:lnSpc>
                  <a:spcPct val="100000"/>
                </a:lnSpc>
              </a:pPr>
              <a:r>
                <a:rPr sz="110">
                  <a:solidFill>
                    <a:srgbClr val="454545"/>
                  </a:solidFill>
                  <a:latin typeface="Arial"/>
                </a:rPr>
                <a:t>Generate multiple classifiers/models, each learning and making predictions independently. These predictions are ultimately combined into a combined prediction that is better than any single classification prediction.</a:t>
              </a:r>
            </a:p>
          </p:txBody>
        </p:sp>
        <p:sp>
          <p:nvSpPr>
            <p:cNvPr id="618" name="SubTopic"/>
            <p:cNvSpPr/>
            <p:nvPr/>
          </p:nvSpPr>
          <p:spPr>
            <a:xfrm>
              <a:off x="4430223" y="5579905"/>
              <a:ext cx="165000" cy="23925"/>
            </a:xfrm>
            <a:custGeom>
              <a:avLst/>
              <a:gdLst>
                <a:gd fmla="*/ 7838 w 165000" name="rtl"/>
                <a:gd fmla="*/ 3107 h 23925" name="rtt"/>
                <a:gd fmla="*/ 157438 w 165000" name="rtr"/>
                <a:gd fmla="*/ 20708 h 23925" name="rtb"/>
              </a:gdLst>
              <a:ahLst/>
              <a:cxnLst/>
              <a:rect b="rtb" r="rtr" t="rtt" l="rtl"/>
              <a:pathLst>
                <a:path stroke="false" w="165000" h="23925">
                  <a:moveTo>
                    <a:pt x="0" y="0"/>
                  </a:moveTo>
                  <a:lnTo>
                    <a:pt x="165000" y="0"/>
                  </a:lnTo>
                  <a:lnTo>
                    <a:pt x="165000" y="23925"/>
                  </a:lnTo>
                  <a:lnTo>
                    <a:pt x="0" y="23925"/>
                  </a:lnTo>
                  <a:lnTo>
                    <a:pt x="0" y="0"/>
                  </a:lnTo>
                  <a:close/>
                </a:path>
                <a:path w="165000" fill="none" h="23925">
                  <a:moveTo>
                    <a:pt x="0" y="23925"/>
                  </a:moveTo>
                  <a:lnTo>
                    <a:pt x="165000" y="23925"/>
                  </a:lnTo>
                </a:path>
              </a:pathLst>
            </a:custGeom>
            <a:noFill/>
            <a:ln w="2200" cap="rnd">
              <a:solidFill>
                <a:srgbClr val="6CC9E5"/>
              </a:solidFill>
              <a:round/>
            </a:ln>
          </p:spPr>
          <p:txBody>
            <a:bodyPr lIns="0" rIns="0" anchor="ctr" rtlCol="0" tIns="0" bIns="11000" wrap="none"/>
            <a:lstStyle/>
            <a:p>
              <a:pPr algn="ctr">
                <a:lnSpc>
                  <a:spcPct val="100000"/>
                </a:lnSpc>
              </a:pPr>
              <a:r>
                <a:rPr sz="110">
                  <a:solidFill>
                    <a:srgbClr val="454545"/>
                  </a:solidFill>
                  <a:latin typeface="Arial"/>
                </a:rPr>
                <a:t>boosting -&gt; underfitting</a:t>
              </a:r>
            </a:p>
          </p:txBody>
        </p:sp>
        <p:sp>
          <p:nvSpPr>
            <p:cNvPr id="620" name="SubTopic"/>
            <p:cNvSpPr/>
            <p:nvPr/>
          </p:nvSpPr>
          <p:spPr>
            <a:xfrm>
              <a:off x="4430223" y="5610980"/>
              <a:ext cx="150700" cy="23925"/>
            </a:xfrm>
            <a:custGeom>
              <a:avLst/>
              <a:gdLst>
                <a:gd fmla="*/ 7838 w 150700" name="rtl"/>
                <a:gd fmla="*/ 3107 h 23925" name="rtt"/>
                <a:gd fmla="*/ 143138 w 150700" name="rtr"/>
                <a:gd fmla="*/ 20708 h 23925" name="rtb"/>
              </a:gdLst>
              <a:ahLst/>
              <a:cxnLst/>
              <a:rect b="rtb" r="rtr" t="rtt" l="rtl"/>
              <a:pathLst>
                <a:path stroke="false" w="150700" h="23925">
                  <a:moveTo>
                    <a:pt x="0" y="0"/>
                  </a:moveTo>
                  <a:lnTo>
                    <a:pt x="150700" y="0"/>
                  </a:lnTo>
                  <a:lnTo>
                    <a:pt x="150700" y="23925"/>
                  </a:lnTo>
                  <a:lnTo>
                    <a:pt x="0" y="23925"/>
                  </a:lnTo>
                  <a:lnTo>
                    <a:pt x="0" y="0"/>
                  </a:lnTo>
                  <a:close/>
                </a:path>
                <a:path w="150700" fill="none" h="23925">
                  <a:moveTo>
                    <a:pt x="0" y="23925"/>
                  </a:moveTo>
                  <a:lnTo>
                    <a:pt x="150700" y="23925"/>
                  </a:lnTo>
                </a:path>
              </a:pathLst>
            </a:custGeom>
            <a:noFill/>
            <a:ln w="2200" cap="rnd">
              <a:solidFill>
                <a:srgbClr val="6CC9E5"/>
              </a:solidFill>
              <a:round/>
            </a:ln>
          </p:spPr>
          <p:txBody>
            <a:bodyPr lIns="0" rIns="0" anchor="ctr" rtlCol="0" tIns="0" bIns="11000" wrap="none"/>
            <a:lstStyle/>
            <a:p>
              <a:pPr algn="ctr">
                <a:lnSpc>
                  <a:spcPct val="100000"/>
                </a:lnSpc>
              </a:pPr>
              <a:r>
                <a:rPr sz="110">
                  <a:solidFill>
                    <a:srgbClr val="454545"/>
                  </a:solidFill>
                  <a:latin typeface="Arial"/>
                </a:rPr>
                <a:t>bagging -&gt; overfitting</a:t>
              </a:r>
            </a:p>
          </p:txBody>
        </p:sp>
        <p:sp>
          <p:nvSpPr>
            <p:cNvPr id="622" name="SubTopic"/>
            <p:cNvSpPr/>
            <p:nvPr/>
          </p:nvSpPr>
          <p:spPr>
            <a:xfrm>
              <a:off x="4099321" y="5765049"/>
              <a:ext cx="191400" cy="23925"/>
            </a:xfrm>
            <a:custGeom>
              <a:avLst/>
              <a:gdLst>
                <a:gd fmla="*/ 7838 w 191400" name="rtl"/>
                <a:gd fmla="*/ 3107 h 23925" name="rtt"/>
                <a:gd fmla="*/ 183838 w 191400" name="rtr"/>
                <a:gd fmla="*/ 20708 h 23925" name="rtb"/>
              </a:gdLst>
              <a:ahLst/>
              <a:cxnLst/>
              <a:rect b="rtb" r="rtr" t="rtt" l="rtl"/>
              <a:pathLst>
                <a:path stroke="false" w="191400" h="23925">
                  <a:moveTo>
                    <a:pt x="0" y="0"/>
                  </a:moveTo>
                  <a:lnTo>
                    <a:pt x="191400" y="0"/>
                  </a:lnTo>
                  <a:lnTo>
                    <a:pt x="191400" y="23925"/>
                  </a:lnTo>
                  <a:lnTo>
                    <a:pt x="0" y="23925"/>
                  </a:lnTo>
                  <a:lnTo>
                    <a:pt x="0" y="0"/>
                  </a:lnTo>
                  <a:close/>
                </a:path>
                <a:path w="191400" fill="none" h="23925">
                  <a:moveTo>
                    <a:pt x="0" y="23925"/>
                  </a:moveTo>
                  <a:lnTo>
                    <a:pt x="191400" y="23925"/>
                  </a:lnTo>
                </a:path>
              </a:pathLst>
            </a:custGeom>
            <a:noFill/>
            <a:ln w="2200" cap="rnd">
              <a:solidFill>
                <a:srgbClr val="6CC9E5"/>
              </a:solidFill>
              <a:round/>
            </a:ln>
          </p:spPr>
          <p:txBody>
            <a:bodyPr lIns="0" rIns="0" anchor="ctr" rtlCol="0" tIns="0" bIns="11000" wrap="none"/>
            <a:lstStyle/>
            <a:p>
              <a:pPr algn="ctr">
                <a:lnSpc>
                  <a:spcPct val="100000"/>
                </a:lnSpc>
              </a:pPr>
              <a:r>
                <a:rPr sz="110">
                  <a:solidFill>
                    <a:srgbClr val="454545"/>
                  </a:solidFill>
                  <a:latin typeface="Arial"/>
                </a:rPr>
                <a:t>Bagging ensemble learning</a:t>
              </a:r>
            </a:p>
          </p:txBody>
        </p:sp>
        <p:grpSp>
          <p:nvGrpSpPr>
            <p:cNvPr id="1051" name="Group 1051"/>
            <p:cNvGrpSpPr/>
            <p:nvPr/>
          </p:nvGrpSpPr>
          <p:grpSpPr>
            <a:xfrm>
              <a:off x="4321323" y="5664330"/>
              <a:ext cx="589600" cy="41525"/>
              <a:chOff x="4321323" y="5664330"/>
              <a:chExt cx="589600" cy="41525"/>
            </a:xfrm>
          </p:grpSpPr>
          <p:sp>
            <p:nvSpPr>
              <p:cNvPr id="624" name="SubTopic"/>
              <p:cNvSpPr/>
              <p:nvPr/>
            </p:nvSpPr>
            <p:spPr>
              <a:xfrm>
                <a:off x="4321323" y="5664330"/>
                <a:ext cx="589600" cy="41525"/>
              </a:xfrm>
              <a:custGeom>
                <a:avLst/>
                <a:gdLst/>
                <a:ahLst/>
                <a:cxnLst/>
                <a:pathLst>
                  <a:path stroke="false" w="589600" h="41525">
                    <a:moveTo>
                      <a:pt x="0" y="0"/>
                    </a:moveTo>
                    <a:lnTo>
                      <a:pt x="589600" y="0"/>
                    </a:lnTo>
                    <a:lnTo>
                      <a:pt x="589600" y="41525"/>
                    </a:lnTo>
                    <a:lnTo>
                      <a:pt x="0" y="41525"/>
                    </a:lnTo>
                    <a:lnTo>
                      <a:pt x="0" y="0"/>
                    </a:lnTo>
                    <a:close/>
                  </a:path>
                  <a:path w="589600" fill="none" h="41525">
                    <a:moveTo>
                      <a:pt x="0" y="41525"/>
                    </a:moveTo>
                    <a:lnTo>
                      <a:pt x="589600" y="41525"/>
                    </a:lnTo>
                  </a:path>
                </a:pathLst>
              </a:custGeom>
              <a:noFill/>
              <a:ln w="2200" cap="rnd">
                <a:solidFill>
                  <a:srgbClr val="6CC9E5"/>
                </a:solidFill>
                <a:round/>
              </a:ln>
            </p:spPr>
          </p:sp>
          <p:pic>
            <p:nvPicPr>
              <p:cNvPr id="626" name="Mark"/>
              <p:cNvPicPr>
                <a:picLocks noChangeAspect="1"/>
              </p:cNvPicPr>
              <p:nvPr/>
            </p:nvPicPr>
            <p:blipFill>
              <a:blip r:embed="rId12"/>
              <a:stretch>
                <a:fillRect/>
              </a:stretch>
            </p:blipFill>
            <p:spPr>
              <a:xfrm>
                <a:off x="4329161" y="5673268"/>
                <a:ext cx="22000" cy="22000"/>
              </a:xfrm>
              <a:prstGeom prst="rect">
                <a:avLst/>
              </a:prstGeom>
            </p:spPr>
          </p:pic>
          <p:sp>
            <p:nvSpPr>
              <p:cNvPr id="1052" name="Text 1052"/>
              <p:cNvSpPr txBox="1"/>
              <p:nvPr/>
            </p:nvSpPr>
            <p:spPr>
              <a:xfrm>
                <a:off x="4353361" y="5667438"/>
                <a:ext cx="550000" cy="35200"/>
              </a:xfrm>
              <a:prstGeom prst="rect">
                <a:avLst/>
              </a:prstGeom>
              <a:noFill/>
            </p:spPr>
            <p:txBody>
              <a:bodyPr lIns="0" rIns="0" anchor="ctr" rtlCol="0" tIns="0" bIns="11000" wrap="square"/>
              <a:lstStyle/>
              <a:p>
                <a:pPr algn="ctr">
                  <a:lnSpc>
                    <a:spcPct val="100000"/>
                  </a:lnSpc>
                </a:pPr>
                <a:r>
                  <a:rPr sz="110">
                    <a:solidFill>
                      <a:srgbClr val="454545"/>
                    </a:solidFill>
                    <a:latin typeface="Arial"/>
                  </a:rPr>
                  <a:t>Principle: Build multiple models in parallel, and the models are independent of each other</a:t>
                </a:r>
              </a:p>
            </p:txBody>
          </p:sp>
        </p:grpSp>
        <p:sp>
          <p:nvSpPr>
            <p:cNvPr id="627" name="SubTopic"/>
            <p:cNvSpPr/>
            <p:nvPr/>
          </p:nvSpPr>
          <p:spPr>
            <a:xfrm>
              <a:off x="4941525" y="5642055"/>
              <a:ext cx="435600" cy="23925"/>
            </a:xfrm>
            <a:custGeom>
              <a:avLst/>
              <a:gdLst>
                <a:gd fmla="*/ 7838 w 435600" name="rtl"/>
                <a:gd fmla="*/ 3107 h 23925" name="rtt"/>
                <a:gd fmla="*/ 428038 w 435600" name="rtr"/>
                <a:gd fmla="*/ 20708 h 23925" name="rtb"/>
              </a:gdLst>
              <a:ahLst/>
              <a:cxnLst/>
              <a:rect b="rtb" r="rtr" t="rtt" l="rtl"/>
              <a:pathLst>
                <a:path stroke="false" w="435600" h="23925">
                  <a:moveTo>
                    <a:pt x="0" y="0"/>
                  </a:moveTo>
                  <a:lnTo>
                    <a:pt x="435600" y="0"/>
                  </a:lnTo>
                  <a:lnTo>
                    <a:pt x="435600" y="23925"/>
                  </a:lnTo>
                  <a:lnTo>
                    <a:pt x="0" y="23925"/>
                  </a:lnTo>
                  <a:lnTo>
                    <a:pt x="0" y="0"/>
                  </a:lnTo>
                  <a:close/>
                </a:path>
                <a:path w="435600" fill="none" h="23925">
                  <a:moveTo>
                    <a:pt x="0" y="23925"/>
                  </a:moveTo>
                  <a:lnTo>
                    <a:pt x="435600" y="23925"/>
                  </a:lnTo>
                </a:path>
              </a:pathLst>
            </a:custGeom>
            <a:noFill/>
            <a:ln w="2200" cap="rnd">
              <a:solidFill>
                <a:srgbClr val="6CC9E5"/>
              </a:solidFill>
              <a:round/>
            </a:ln>
          </p:spPr>
          <p:txBody>
            <a:bodyPr lIns="0" rIns="0" anchor="ctr" rtlCol="0" tIns="0" bIns="11000" wrap="none"/>
            <a:lstStyle/>
            <a:p>
              <a:pPr algn="ctr">
                <a:lnSpc>
                  <a:spcPct val="100000"/>
                </a:lnSpc>
              </a:pPr>
              <a:r>
                <a:rPr sz="110">
                  <a:solidFill>
                    <a:srgbClr val="454545"/>
                  </a:solidFill>
                  <a:latin typeface="Arial"/>
                </a:rPr>
                <a:t>1. Sampling: Sampling N pieces of data with random replacement</a:t>
              </a:r>
            </a:p>
          </p:txBody>
        </p:sp>
        <p:sp>
          <p:nvSpPr>
            <p:cNvPr id="629" name="SubTopic"/>
            <p:cNvSpPr/>
            <p:nvPr/>
          </p:nvSpPr>
          <p:spPr>
            <a:xfrm>
              <a:off x="4941525" y="5673130"/>
              <a:ext cx="402600" cy="23925"/>
            </a:xfrm>
            <a:custGeom>
              <a:avLst/>
              <a:gdLst>
                <a:gd fmla="*/ 7838 w 402600" name="rtl"/>
                <a:gd fmla="*/ 3107 h 23925" name="rtt"/>
                <a:gd fmla="*/ 395038 w 402600" name="rtr"/>
                <a:gd fmla="*/ 20708 h 23925" name="rtb"/>
              </a:gdLst>
              <a:ahLst/>
              <a:cxnLst/>
              <a:rect b="rtb" r="rtr" t="rtt" l="rtl"/>
              <a:pathLst>
                <a:path stroke="false" w="402600" h="23925">
                  <a:moveTo>
                    <a:pt x="0" y="0"/>
                  </a:moveTo>
                  <a:lnTo>
                    <a:pt x="402600" y="0"/>
                  </a:lnTo>
                  <a:lnTo>
                    <a:pt x="402600" y="23925"/>
                  </a:lnTo>
                  <a:lnTo>
                    <a:pt x="0" y="23925"/>
                  </a:lnTo>
                  <a:lnTo>
                    <a:pt x="0" y="0"/>
                  </a:lnTo>
                  <a:close/>
                </a:path>
                <a:path w="402600" fill="none" h="23925">
                  <a:moveTo>
                    <a:pt x="0" y="23925"/>
                  </a:moveTo>
                  <a:lnTo>
                    <a:pt x="402600" y="23925"/>
                  </a:lnTo>
                </a:path>
              </a:pathLst>
            </a:custGeom>
            <a:noFill/>
            <a:ln w="2200" cap="rnd">
              <a:solidFill>
                <a:srgbClr val="6CC9E5"/>
              </a:solidFill>
              <a:round/>
            </a:ln>
          </p:spPr>
          <p:txBody>
            <a:bodyPr lIns="0" rIns="0" anchor="ctr" rtlCol="0" tIns="0" bIns="11000" wrap="none"/>
            <a:lstStyle/>
            <a:p>
              <a:pPr algn="ctr">
                <a:lnSpc>
                  <a:spcPct val="100000"/>
                </a:lnSpc>
              </a:pPr>
              <a:r>
                <a:rPr sz="110">
                  <a:solidFill>
                    <a:srgbClr val="454545"/>
                  </a:solidFill>
                  <a:latin typeface="Arial"/>
                </a:rPr>
                <a:t>2. Learning: Use N pieces of data to learn N different models</a:t>
              </a:r>
            </a:p>
          </p:txBody>
        </p:sp>
        <p:sp>
          <p:nvSpPr>
            <p:cNvPr id="631" name="SubTopic"/>
            <p:cNvSpPr/>
            <p:nvPr/>
          </p:nvSpPr>
          <p:spPr>
            <a:xfrm>
              <a:off x="4941525" y="5704205"/>
              <a:ext cx="565400" cy="41525"/>
            </a:xfrm>
            <a:custGeom>
              <a:avLst/>
              <a:gdLst>
                <a:gd fmla="*/ 7838 w 565400" name="rtl"/>
                <a:gd fmla="*/ 3107 h 41525" name="rtt"/>
                <a:gd fmla="*/ 557838 w 565400" name="rtr"/>
                <a:gd fmla="*/ 38308 h 41525" name="rtb"/>
              </a:gdLst>
              <a:ahLst/>
              <a:cxnLst/>
              <a:rect b="rtb" r="rtr" t="rtt" l="rtl"/>
              <a:pathLst>
                <a:path stroke="false" w="565400" h="41525">
                  <a:moveTo>
                    <a:pt x="0" y="0"/>
                  </a:moveTo>
                  <a:lnTo>
                    <a:pt x="565400" y="0"/>
                  </a:lnTo>
                  <a:lnTo>
                    <a:pt x="565400" y="41525"/>
                  </a:lnTo>
                  <a:lnTo>
                    <a:pt x="0" y="41525"/>
                  </a:lnTo>
                  <a:lnTo>
                    <a:pt x="0" y="0"/>
                  </a:lnTo>
                  <a:close/>
                </a:path>
                <a:path w="565400" fill="none" h="41525">
                  <a:moveTo>
                    <a:pt x="0" y="41525"/>
                  </a:moveTo>
                  <a:lnTo>
                    <a:pt x="565400" y="41525"/>
                  </a:lnTo>
                </a:path>
              </a:pathLst>
            </a:custGeom>
            <a:noFill/>
            <a:ln w="2200" cap="rnd">
              <a:solidFill>
                <a:srgbClr val="6CC9E5"/>
              </a:solidFill>
              <a:round/>
            </a:ln>
          </p:spPr>
          <p:txBody>
            <a:bodyPr lIns="0" rIns="0" anchor="ctr" rtlCol="0" tIns="0" bIns="11000" wrap="square"/>
            <a:lstStyle/>
            <a:p>
              <a:pPr algn="ctr">
                <a:lnSpc>
                  <a:spcPct val="100000"/>
                </a:lnSpc>
              </a:pPr>
              <a:r>
                <a:rPr sz="110">
                  <a:solidFill>
                    <a:srgbClr val="454545"/>
                  </a:solidFill>
                  <a:latin typeface="Arial"/>
                </a:rPr>
                <a:t>3. Integration: Through equal voting of N models, the one with the most votes will be the final result.</a:t>
              </a:r>
            </a:p>
          </p:txBody>
        </p:sp>
        <p:sp>
          <p:nvSpPr>
            <p:cNvPr id="633" name="SubTopic"/>
            <p:cNvSpPr/>
            <p:nvPr/>
          </p:nvSpPr>
          <p:spPr>
            <a:xfrm>
              <a:off x="4321323" y="5768418"/>
              <a:ext cx="106700" cy="23925"/>
            </a:xfrm>
            <a:custGeom>
              <a:avLst/>
              <a:gdLst>
                <a:gd fmla="*/ 7838 w 106700" name="rtl"/>
                <a:gd fmla="*/ 3107 h 23925" name="rtt"/>
                <a:gd fmla="*/ 99138 w 106700" name="rtr"/>
                <a:gd fmla="*/ 20708 h 23925" name="rtb"/>
              </a:gdLst>
              <a:ahLst/>
              <a:cxnLst/>
              <a:rect b="rtb" r="rtr" t="rtt" l="rtl"/>
              <a:pathLst>
                <a:path stroke="false" w="106700" h="23925">
                  <a:moveTo>
                    <a:pt x="0" y="0"/>
                  </a:moveTo>
                  <a:lnTo>
                    <a:pt x="106700" y="0"/>
                  </a:lnTo>
                  <a:lnTo>
                    <a:pt x="106700" y="23925"/>
                  </a:lnTo>
                  <a:lnTo>
                    <a:pt x="0" y="23925"/>
                  </a:lnTo>
                  <a:lnTo>
                    <a:pt x="0" y="0"/>
                  </a:lnTo>
                  <a:close/>
                </a:path>
                <a:path w="106700" fill="none" h="23925">
                  <a:moveTo>
                    <a:pt x="0" y="23925"/>
                  </a:moveTo>
                  <a:lnTo>
                    <a:pt x="106700" y="23925"/>
                  </a:lnTo>
                </a:path>
              </a:pathLst>
            </a:custGeom>
            <a:noFill/>
            <a:ln w="2200" cap="rnd">
              <a:solidFill>
                <a:srgbClr val="6CC9E5"/>
              </a:solidFill>
              <a:round/>
            </a:ln>
          </p:spPr>
          <p:txBody>
            <a:bodyPr lIns="0" rIns="0" anchor="ctr" rtlCol="0" tIns="0" bIns="11000" wrap="none"/>
            <a:lstStyle/>
            <a:p>
              <a:pPr algn="ctr">
                <a:lnSpc>
                  <a:spcPct val="100000"/>
                </a:lnSpc>
              </a:pPr>
              <a:r>
                <a:rPr sz="110">
                  <a:solidFill>
                    <a:srgbClr val="454545"/>
                  </a:solidFill>
                  <a:latin typeface="Arial"/>
                </a:rPr>
                <a:t>random forest</a:t>
              </a:r>
            </a:p>
          </p:txBody>
        </p:sp>
        <p:sp>
          <p:nvSpPr>
            <p:cNvPr id="635" name="SubTopic"/>
            <p:cNvSpPr/>
            <p:nvPr/>
          </p:nvSpPr>
          <p:spPr>
            <a:xfrm>
              <a:off x="4458625" y="5752880"/>
              <a:ext cx="304700" cy="23925"/>
            </a:xfrm>
            <a:custGeom>
              <a:avLst/>
              <a:gdLst>
                <a:gd fmla="*/ 7838 w 304700" name="rtl"/>
                <a:gd fmla="*/ 3107 h 23925" name="rtt"/>
                <a:gd fmla="*/ 297138 w 304700" name="rtr"/>
                <a:gd fmla="*/ 20708 h 23925" name="rtb"/>
              </a:gdLst>
              <a:ahLst/>
              <a:cxnLst/>
              <a:rect b="rtb" r="rtr" t="rtt" l="rtl"/>
              <a:pathLst>
                <a:path stroke="false" w="304700" h="23925">
                  <a:moveTo>
                    <a:pt x="0" y="0"/>
                  </a:moveTo>
                  <a:lnTo>
                    <a:pt x="304700" y="0"/>
                  </a:lnTo>
                  <a:lnTo>
                    <a:pt x="304700" y="23925"/>
                  </a:lnTo>
                  <a:lnTo>
                    <a:pt x="0" y="23925"/>
                  </a:lnTo>
                  <a:lnTo>
                    <a:pt x="0" y="0"/>
                  </a:lnTo>
                  <a:close/>
                </a:path>
                <a:path w="304700" fill="none" h="23925">
                  <a:moveTo>
                    <a:pt x="0" y="23925"/>
                  </a:moveTo>
                  <a:lnTo>
                    <a:pt x="304700" y="23925"/>
                  </a:lnTo>
                </a:path>
              </a:pathLst>
            </a:custGeom>
            <a:noFill/>
            <a:ln w="2200" cap="rnd">
              <a:solidFill>
                <a:srgbClr val="6CC9E5"/>
              </a:solidFill>
              <a:round/>
            </a:ln>
          </p:spPr>
          <p:txBody>
            <a:bodyPr lIns="0" rIns="0" anchor="ctr" rtlCol="0" tIns="0" bIns="11000" wrap="none"/>
            <a:lstStyle/>
            <a:p>
              <a:pPr algn="ctr">
                <a:lnSpc>
                  <a:spcPct val="100000"/>
                </a:lnSpc>
              </a:pPr>
              <a:r>
                <a:rPr sz="110">
                  <a:solidFill>
                    <a:srgbClr val="454545"/>
                  </a:solidFill>
                  <a:latin typeface="Arial"/>
                </a:rPr>
                <a:t>What is random forest: bagging decision tree</a:t>
              </a:r>
            </a:p>
          </p:txBody>
        </p:sp>
        <p:sp>
          <p:nvSpPr>
            <p:cNvPr id="637" name="SubTopic"/>
            <p:cNvSpPr/>
            <p:nvPr/>
          </p:nvSpPr>
          <p:spPr>
            <a:xfrm>
              <a:off x="4458625" y="5783955"/>
              <a:ext cx="486200" cy="23925"/>
            </a:xfrm>
            <a:custGeom>
              <a:avLst/>
              <a:gdLst>
                <a:gd fmla="*/ 7838 w 486200" name="rtl"/>
                <a:gd fmla="*/ 3107 h 23925" name="rtt"/>
                <a:gd fmla="*/ 478638 w 486200" name="rtr"/>
                <a:gd fmla="*/ 20708 h 23925" name="rtb"/>
              </a:gdLst>
              <a:ahLst/>
              <a:cxnLst/>
              <a:rect b="rtb" r="rtr" t="rtt" l="rtl"/>
              <a:pathLst>
                <a:path stroke="false" w="486200" h="23925">
                  <a:moveTo>
                    <a:pt x="0" y="0"/>
                  </a:moveTo>
                  <a:lnTo>
                    <a:pt x="486200" y="0"/>
                  </a:lnTo>
                  <a:lnTo>
                    <a:pt x="486200" y="23925"/>
                  </a:lnTo>
                  <a:lnTo>
                    <a:pt x="0" y="23925"/>
                  </a:lnTo>
                  <a:lnTo>
                    <a:pt x="0" y="0"/>
                  </a:lnTo>
                  <a:close/>
                </a:path>
                <a:path w="486200" fill="none" h="23925">
                  <a:moveTo>
                    <a:pt x="0" y="23925"/>
                  </a:moveTo>
                  <a:lnTo>
                    <a:pt x="486200" y="23925"/>
                  </a:lnTo>
                </a:path>
              </a:pathLst>
            </a:custGeom>
            <a:noFill/>
            <a:ln w="2200" cap="rnd">
              <a:solidFill>
                <a:srgbClr val="6CC9E5"/>
              </a:solidFill>
              <a:round/>
            </a:ln>
          </p:spPr>
          <p:txBody>
            <a:bodyPr lIns="0" rIns="0" anchor="ctr" rtlCol="0" tIns="0" bIns="11000" wrap="none"/>
            <a:lstStyle/>
            <a:p>
              <a:pPr algn="ctr">
                <a:lnSpc>
                  <a:spcPct val="100000"/>
                </a:lnSpc>
              </a:pPr>
              <a:r>
                <a:rPr sz="110">
                  <a:solidFill>
                    <a:srgbClr val="454545"/>
                  </a:solidFill>
                  <a:latin typeface="Arial"/>
                </a:rPr>
                <a:t>API:sklearn.ensemble.RandomForestClassifier(n_estimators, max_depth)</a:t>
              </a:r>
            </a:p>
          </p:txBody>
        </p:sp>
        <p:sp>
          <p:nvSpPr>
            <p:cNvPr id="639" name="SubTopic"/>
            <p:cNvSpPr/>
            <p:nvPr/>
          </p:nvSpPr>
          <p:spPr>
            <a:xfrm>
              <a:off x="4321323" y="5848168"/>
              <a:ext cx="83600" cy="23925"/>
            </a:xfrm>
            <a:custGeom>
              <a:avLst/>
              <a:gdLst>
                <a:gd fmla="*/ 7838 w 83600" name="rtl"/>
                <a:gd fmla="*/ 3107 h 23925" name="rtt"/>
                <a:gd fmla="*/ 76038 w 83600" name="rtr"/>
                <a:gd fmla="*/ 20708 h 23925" name="rtb"/>
              </a:gdLst>
              <a:ahLst/>
              <a:cxnLst/>
              <a:rect b="rtb" r="rtr" t="rtt" l="rtl"/>
              <a:pathLst>
                <a:path stroke="false" w="83600" h="23925">
                  <a:moveTo>
                    <a:pt x="0" y="0"/>
                  </a:moveTo>
                  <a:lnTo>
                    <a:pt x="83600" y="0"/>
                  </a:lnTo>
                  <a:lnTo>
                    <a:pt x="83600" y="23925"/>
                  </a:lnTo>
                  <a:lnTo>
                    <a:pt x="0" y="23925"/>
                  </a:lnTo>
                  <a:lnTo>
                    <a:pt x="0" y="0"/>
                  </a:lnTo>
                  <a:close/>
                </a:path>
                <a:path w="83600" fill="none" h="23925">
                  <a:moveTo>
                    <a:pt x="0" y="23925"/>
                  </a:moveTo>
                  <a:lnTo>
                    <a:pt x="83600" y="23925"/>
                  </a:lnTo>
                </a:path>
              </a:pathLst>
            </a:custGeom>
            <a:noFill/>
            <a:ln w="2200" cap="rnd">
              <a:solidFill>
                <a:srgbClr val="6CC9E5"/>
              </a:solidFill>
              <a:round/>
            </a:ln>
          </p:spPr>
          <p:txBody>
            <a:bodyPr lIns="0" rIns="0" anchor="ctr" rtlCol="0" tIns="0" bIns="11000" wrap="none"/>
            <a:lstStyle/>
            <a:p>
              <a:pPr algn="ctr">
                <a:lnSpc>
                  <a:spcPct val="100000"/>
                </a:lnSpc>
              </a:pPr>
              <a:r>
                <a:rPr sz="110">
                  <a:solidFill>
                    <a:srgbClr val="454545"/>
                  </a:solidFill>
                  <a:latin typeface="Arial"/>
                </a:rPr>
                <a:t>advantage</a:t>
              </a:r>
            </a:p>
          </p:txBody>
        </p:sp>
        <p:sp>
          <p:nvSpPr>
            <p:cNvPr id="641" name="SubTopic"/>
            <p:cNvSpPr/>
            <p:nvPr/>
          </p:nvSpPr>
          <p:spPr>
            <a:xfrm>
              <a:off x="4435525" y="5815030"/>
              <a:ext cx="565400" cy="41525"/>
            </a:xfrm>
            <a:custGeom>
              <a:avLst/>
              <a:gdLst>
                <a:gd fmla="*/ 7838 w 565400" name="rtl"/>
                <a:gd fmla="*/ 3107 h 41525" name="rtt"/>
                <a:gd fmla="*/ 557838 w 565400" name="rtr"/>
                <a:gd fmla="*/ 38308 h 41525" name="rtb"/>
              </a:gdLst>
              <a:ahLst/>
              <a:cxnLst/>
              <a:rect b="rtb" r="rtr" t="rtt" l="rtl"/>
              <a:pathLst>
                <a:path stroke="false" w="565400" h="41525">
                  <a:moveTo>
                    <a:pt x="0" y="0"/>
                  </a:moveTo>
                  <a:lnTo>
                    <a:pt x="565400" y="0"/>
                  </a:lnTo>
                  <a:lnTo>
                    <a:pt x="565400" y="41525"/>
                  </a:lnTo>
                  <a:lnTo>
                    <a:pt x="0" y="41525"/>
                  </a:lnTo>
                  <a:lnTo>
                    <a:pt x="0" y="0"/>
                  </a:lnTo>
                  <a:close/>
                </a:path>
                <a:path w="565400" fill="none" h="41525">
                  <a:moveTo>
                    <a:pt x="0" y="41525"/>
                  </a:moveTo>
                  <a:lnTo>
                    <a:pt x="565400" y="41525"/>
                  </a:lnTo>
                </a:path>
              </a:pathLst>
            </a:custGeom>
            <a:noFill/>
            <a:ln w="2200" cap="rnd">
              <a:solidFill>
                <a:srgbClr val="6CC9E5"/>
              </a:solidFill>
              <a:round/>
            </a:ln>
          </p:spPr>
          <p:txBody>
            <a:bodyPr lIns="0" rIns="0" anchor="ctr" rtlCol="0" tIns="0" bIns="11000" wrap="square"/>
            <a:lstStyle/>
            <a:p>
              <a:pPr algn="ctr">
                <a:lnSpc>
                  <a:spcPct val="100000"/>
                </a:lnSpc>
              </a:pPr>
              <a:r>
                <a:rPr sz="110">
                  <a:solidFill>
                    <a:srgbClr val="454545"/>
                  </a:solidFill>
                  <a:latin typeface="Arial"/>
                </a:rPr>
                <a:t>Both methods can improve the generalization accuracy rate by about 2% on the original algorithm.</a:t>
              </a:r>
            </a:p>
          </p:txBody>
        </p:sp>
        <p:sp>
          <p:nvSpPr>
            <p:cNvPr id="643" name="SubTopic"/>
            <p:cNvSpPr/>
            <p:nvPr/>
          </p:nvSpPr>
          <p:spPr>
            <a:xfrm>
              <a:off x="4435525" y="5863705"/>
              <a:ext cx="223300" cy="23925"/>
            </a:xfrm>
            <a:custGeom>
              <a:avLst/>
              <a:gdLst>
                <a:gd fmla="*/ 7838 w 223300" name="rtl"/>
                <a:gd fmla="*/ 3107 h 23925" name="rtt"/>
                <a:gd fmla="*/ 215738 w 223300" name="rtr"/>
                <a:gd fmla="*/ 20708 h 23925" name="rtb"/>
              </a:gdLst>
              <a:ahLst/>
              <a:cxnLst/>
              <a:rect b="rtb" r="rtr" t="rtt" l="rtl"/>
              <a:pathLst>
                <a:path stroke="false" w="223300" h="23925">
                  <a:moveTo>
                    <a:pt x="0" y="0"/>
                  </a:moveTo>
                  <a:lnTo>
                    <a:pt x="223300" y="0"/>
                  </a:lnTo>
                  <a:lnTo>
                    <a:pt x="223300" y="23925"/>
                  </a:lnTo>
                  <a:lnTo>
                    <a:pt x="0" y="23925"/>
                  </a:lnTo>
                  <a:lnTo>
                    <a:pt x="0" y="0"/>
                  </a:lnTo>
                  <a:close/>
                </a:path>
                <a:path w="223300" fill="none" h="23925">
                  <a:moveTo>
                    <a:pt x="0" y="23925"/>
                  </a:moveTo>
                  <a:lnTo>
                    <a:pt x="223300" y="23925"/>
                  </a:lnTo>
                </a:path>
              </a:pathLst>
            </a:custGeom>
            <a:noFill/>
            <a:ln w="2200" cap="rnd">
              <a:solidFill>
                <a:srgbClr val="6CC9E5"/>
              </a:solidFill>
              <a:round/>
            </a:ln>
          </p:spPr>
          <p:txBody>
            <a:bodyPr lIns="0" rIns="0" anchor="ctr" rtlCol="0" tIns="0" bIns="11000" wrap="none"/>
            <a:lstStyle/>
            <a:p>
              <a:pPr algn="ctr">
                <a:lnSpc>
                  <a:spcPct val="100000"/>
                </a:lnSpc>
              </a:pPr>
              <a:r>
                <a:rPr sz="110">
                  <a:solidFill>
                    <a:srgbClr val="454545"/>
                  </a:solidFill>
                  <a:latin typeface="Arial"/>
                </a:rPr>
                <a:t>Simple, convenient and versatile</a:t>
              </a:r>
            </a:p>
          </p:txBody>
        </p:sp>
        <p:grpSp>
          <p:nvGrpSpPr>
            <p:cNvPr id="1053" name="Group 1053"/>
            <p:cNvGrpSpPr/>
            <p:nvPr/>
          </p:nvGrpSpPr>
          <p:grpSpPr>
            <a:xfrm>
              <a:off x="4099321" y="5972468"/>
              <a:ext cx="589600" cy="41525"/>
              <a:chOff x="4099321" y="5972468"/>
              <a:chExt cx="589600" cy="41525"/>
            </a:xfrm>
          </p:grpSpPr>
          <p:sp>
            <p:nvSpPr>
              <p:cNvPr id="645" name="SubTopic"/>
              <p:cNvSpPr/>
              <p:nvPr/>
            </p:nvSpPr>
            <p:spPr>
              <a:xfrm>
                <a:off x="4099321" y="5972468"/>
                <a:ext cx="589600" cy="41525"/>
              </a:xfrm>
              <a:custGeom>
                <a:avLst/>
                <a:gdLst/>
                <a:ahLst/>
                <a:cxnLst/>
                <a:pathLst>
                  <a:path stroke="false" w="589600" h="41525">
                    <a:moveTo>
                      <a:pt x="0" y="0"/>
                    </a:moveTo>
                    <a:lnTo>
                      <a:pt x="589600" y="0"/>
                    </a:lnTo>
                    <a:lnTo>
                      <a:pt x="589600" y="41525"/>
                    </a:lnTo>
                    <a:lnTo>
                      <a:pt x="0" y="41525"/>
                    </a:lnTo>
                    <a:lnTo>
                      <a:pt x="0" y="0"/>
                    </a:lnTo>
                    <a:close/>
                  </a:path>
                  <a:path w="589600" fill="none" h="41525">
                    <a:moveTo>
                      <a:pt x="0" y="41525"/>
                    </a:moveTo>
                    <a:lnTo>
                      <a:pt x="589600" y="41525"/>
                    </a:lnTo>
                  </a:path>
                </a:pathLst>
              </a:custGeom>
              <a:noFill/>
              <a:ln w="2200" cap="rnd">
                <a:solidFill>
                  <a:srgbClr val="6CC9E5"/>
                </a:solidFill>
                <a:round/>
              </a:ln>
            </p:spPr>
          </p:sp>
          <p:pic>
            <p:nvPicPr>
              <p:cNvPr id="647" name="Mark"/>
              <p:cNvPicPr>
                <a:picLocks noChangeAspect="1"/>
              </p:cNvPicPr>
              <p:nvPr/>
            </p:nvPicPr>
            <p:blipFill>
              <a:blip r:embed="rId13"/>
              <a:stretch>
                <a:fillRect/>
              </a:stretch>
            </p:blipFill>
            <p:spPr>
              <a:xfrm>
                <a:off x="4107159" y="5981405"/>
                <a:ext cx="22000" cy="22000"/>
              </a:xfrm>
              <a:prstGeom prst="rect">
                <a:avLst/>
              </a:prstGeom>
            </p:spPr>
          </p:pic>
          <p:sp>
            <p:nvSpPr>
              <p:cNvPr id="1054" name="Text 1054"/>
              <p:cNvSpPr txBox="1"/>
              <p:nvPr/>
            </p:nvSpPr>
            <p:spPr>
              <a:xfrm>
                <a:off x="4131359" y="5975575"/>
                <a:ext cx="550000" cy="35200"/>
              </a:xfrm>
              <a:prstGeom prst="rect">
                <a:avLst/>
              </a:prstGeom>
              <a:noFill/>
            </p:spPr>
            <p:txBody>
              <a:bodyPr lIns="0" rIns="0" anchor="ctr" rtlCol="0" tIns="0" bIns="11000" wrap="square"/>
              <a:lstStyle/>
              <a:p>
                <a:pPr algn="ctr">
                  <a:lnSpc>
                    <a:spcPct val="100000"/>
                  </a:lnSpc>
                </a:pPr>
                <a:r>
                  <a:rPr sz="110">
                    <a:solidFill>
                      <a:srgbClr val="454545"/>
                    </a:solidFill>
                    <a:latin typeface="Arial"/>
                  </a:rPr>
                  <a:t>Boosting integration principle: Build multiple models in series, and the model built later is affected by the model built previously.</a:t>
                </a:r>
              </a:p>
            </p:txBody>
          </p:sp>
        </p:grpSp>
        <p:sp>
          <p:nvSpPr>
            <p:cNvPr id="648" name="SubTopic"/>
            <p:cNvSpPr/>
            <p:nvPr/>
          </p:nvSpPr>
          <p:spPr>
            <a:xfrm>
              <a:off x="4719523" y="5894780"/>
              <a:ext cx="565400" cy="41525"/>
            </a:xfrm>
            <a:custGeom>
              <a:avLst/>
              <a:gdLst>
                <a:gd fmla="*/ 7838 w 565400" name="rtl"/>
                <a:gd fmla="*/ 3107 h 41525" name="rtt"/>
                <a:gd fmla="*/ 557838 w 565400" name="rtr"/>
                <a:gd fmla="*/ 38308 h 41525" name="rtb"/>
              </a:gdLst>
              <a:ahLst/>
              <a:cxnLst/>
              <a:rect b="rtb" r="rtr" t="rtt" l="rtl"/>
              <a:pathLst>
                <a:path stroke="false" w="565400" h="41525">
                  <a:moveTo>
                    <a:pt x="0" y="0"/>
                  </a:moveTo>
                  <a:lnTo>
                    <a:pt x="565400" y="0"/>
                  </a:lnTo>
                  <a:lnTo>
                    <a:pt x="565400" y="41525"/>
                  </a:lnTo>
                  <a:lnTo>
                    <a:pt x="0" y="41525"/>
                  </a:lnTo>
                  <a:lnTo>
                    <a:pt x="0" y="0"/>
                  </a:lnTo>
                  <a:close/>
                </a:path>
                <a:path w="565400" fill="none" h="41525">
                  <a:moveTo>
                    <a:pt x="0" y="41525"/>
                  </a:moveTo>
                  <a:lnTo>
                    <a:pt x="565400" y="41525"/>
                  </a:lnTo>
                </a:path>
              </a:pathLst>
            </a:custGeom>
            <a:noFill/>
            <a:ln w="2200" cap="rnd">
              <a:solidFill>
                <a:srgbClr val="6CC9E5"/>
              </a:solidFill>
              <a:round/>
            </a:ln>
          </p:spPr>
          <p:txBody>
            <a:bodyPr lIns="0" rIns="0" anchor="ctr" rtlCol="0" tIns="0" bIns="11000" wrap="square"/>
            <a:lstStyle/>
            <a:p>
              <a:pPr algn="ctr">
                <a:lnSpc>
                  <a:spcPct val="100000"/>
                </a:lnSpc>
              </a:pPr>
              <a:r>
                <a:rPr sz="110">
                  <a:solidFill>
                    <a:srgbClr val="454545"/>
                  </a:solidFill>
                  <a:latin typeface="Arial"/>
                </a:rPr>
                <a:t>1. Initialize the training weights, make the weights equal, and train the first learner (model)</a:t>
              </a:r>
            </a:p>
          </p:txBody>
        </p:sp>
        <p:sp>
          <p:nvSpPr>
            <p:cNvPr id="650" name="SubTopic"/>
            <p:cNvSpPr/>
            <p:nvPr/>
          </p:nvSpPr>
          <p:spPr>
            <a:xfrm>
              <a:off x="4719523" y="5943455"/>
              <a:ext cx="390500" cy="23925"/>
            </a:xfrm>
            <a:custGeom>
              <a:avLst/>
              <a:gdLst>
                <a:gd fmla="*/ 7838 w 390500" name="rtl"/>
                <a:gd fmla="*/ 3107 h 23925" name="rtt"/>
                <a:gd fmla="*/ 382938 w 390500" name="rtr"/>
                <a:gd fmla="*/ 20708 h 23925" name="rtb"/>
              </a:gdLst>
              <a:ahLst/>
              <a:cxnLst/>
              <a:rect b="rtb" r="rtr" t="rtt" l="rtl"/>
              <a:pathLst>
                <a:path stroke="false" w="390500" h="23925">
                  <a:moveTo>
                    <a:pt x="0" y="0"/>
                  </a:moveTo>
                  <a:lnTo>
                    <a:pt x="390500" y="0"/>
                  </a:lnTo>
                  <a:lnTo>
                    <a:pt x="390500" y="23925"/>
                  </a:lnTo>
                  <a:lnTo>
                    <a:pt x="0" y="23925"/>
                  </a:lnTo>
                  <a:lnTo>
                    <a:pt x="0" y="0"/>
                  </a:lnTo>
                  <a:close/>
                </a:path>
                <a:path w="390500" fill="none" h="23925">
                  <a:moveTo>
                    <a:pt x="0" y="23925"/>
                  </a:moveTo>
                  <a:lnTo>
                    <a:pt x="390500" y="23925"/>
                  </a:lnTo>
                </a:path>
              </a:pathLst>
            </a:custGeom>
            <a:noFill/>
            <a:ln w="2200" cap="rnd">
              <a:solidFill>
                <a:srgbClr val="6CC9E5"/>
              </a:solidFill>
              <a:round/>
            </a:ln>
          </p:spPr>
          <p:txBody>
            <a:bodyPr lIns="0" rIns="0" anchor="ctr" rtlCol="0" tIns="0" bIns="11000" wrap="none"/>
            <a:lstStyle/>
            <a:p>
              <a:pPr algn="ctr">
                <a:lnSpc>
                  <a:spcPct val="100000"/>
                </a:lnSpc>
              </a:pPr>
              <a:r>
                <a:rPr sz="110">
                  <a:solidFill>
                    <a:srgbClr val="454545"/>
                  </a:solidFill>
                  <a:latin typeface="Arial"/>
                </a:rPr>
                <a:t>2. Calculate the error rate of the learner in the training data</a:t>
              </a:r>
            </a:p>
          </p:txBody>
        </p:sp>
        <p:sp>
          <p:nvSpPr>
            <p:cNvPr id="652" name="SubTopic"/>
            <p:cNvSpPr/>
            <p:nvPr/>
          </p:nvSpPr>
          <p:spPr>
            <a:xfrm>
              <a:off x="4719523" y="5974530"/>
              <a:ext cx="400400" cy="23925"/>
            </a:xfrm>
            <a:custGeom>
              <a:avLst/>
              <a:gdLst>
                <a:gd fmla="*/ 7838 w 400400" name="rtl"/>
                <a:gd fmla="*/ 3107 h 23925" name="rtt"/>
                <a:gd fmla="*/ 392838 w 400400" name="rtr"/>
                <a:gd fmla="*/ 20708 h 23925" name="rtb"/>
              </a:gdLst>
              <a:ahLst/>
              <a:cxnLst/>
              <a:rect b="rtb" r="rtr" t="rtt" l="rtl"/>
              <a:pathLst>
                <a:path stroke="false" w="400400" h="23925">
                  <a:moveTo>
                    <a:pt x="0" y="0"/>
                  </a:moveTo>
                  <a:lnTo>
                    <a:pt x="400400" y="0"/>
                  </a:lnTo>
                  <a:lnTo>
                    <a:pt x="400400" y="23925"/>
                  </a:lnTo>
                  <a:lnTo>
                    <a:pt x="0" y="23925"/>
                  </a:lnTo>
                  <a:lnTo>
                    <a:pt x="0" y="0"/>
                  </a:lnTo>
                  <a:close/>
                </a:path>
                <a:path w="400400" fill="none" h="23925">
                  <a:moveTo>
                    <a:pt x="0" y="23925"/>
                  </a:moveTo>
                  <a:lnTo>
                    <a:pt x="400400" y="23925"/>
                  </a:lnTo>
                </a:path>
              </a:pathLst>
            </a:custGeom>
            <a:noFill/>
            <a:ln w="2200" cap="rnd">
              <a:solidFill>
                <a:srgbClr val="6CC9E5"/>
              </a:solidFill>
              <a:round/>
            </a:ln>
          </p:spPr>
          <p:txBody>
            <a:bodyPr lIns="0" rIns="0" anchor="ctr" rtlCol="0" tIns="0" bIns="11000" wrap="none"/>
            <a:lstStyle/>
            <a:p>
              <a:pPr algn="ctr">
                <a:lnSpc>
                  <a:spcPct val="100000"/>
                </a:lnSpc>
              </a:pPr>
              <a:r>
                <a:rPr sz="110">
                  <a:solidFill>
                    <a:srgbClr val="454545"/>
                  </a:solidFill>
                  <a:latin typeface="Arial"/>
                </a:rPr>
                <a:t>3. Calculate the weight of the learner based on the error rate</a:t>
              </a:r>
            </a:p>
          </p:txBody>
        </p:sp>
        <p:sp>
          <p:nvSpPr>
            <p:cNvPr id="654" name="SubTopic"/>
            <p:cNvSpPr/>
            <p:nvPr/>
          </p:nvSpPr>
          <p:spPr>
            <a:xfrm>
              <a:off x="4719523" y="6005605"/>
              <a:ext cx="440000" cy="23925"/>
            </a:xfrm>
            <a:custGeom>
              <a:avLst/>
              <a:gdLst>
                <a:gd fmla="*/ 7838 w 440000" name="rtl"/>
                <a:gd fmla="*/ 3107 h 23925" name="rtt"/>
                <a:gd fmla="*/ 432438 w 440000" name="rtr"/>
                <a:gd fmla="*/ 20708 h 23925" name="rtb"/>
              </a:gdLst>
              <a:ahLst/>
              <a:cxnLst/>
              <a:rect b="rtb" r="rtr" t="rtt" l="rtl"/>
              <a:pathLst>
                <a:path stroke="false" w="440000" h="23925">
                  <a:moveTo>
                    <a:pt x="0" y="0"/>
                  </a:moveTo>
                  <a:lnTo>
                    <a:pt x="440000" y="0"/>
                  </a:lnTo>
                  <a:lnTo>
                    <a:pt x="440000" y="23925"/>
                  </a:lnTo>
                  <a:lnTo>
                    <a:pt x="0" y="23925"/>
                  </a:lnTo>
                  <a:lnTo>
                    <a:pt x="0" y="0"/>
                  </a:lnTo>
                  <a:close/>
                </a:path>
                <a:path w="440000" fill="none" h="23925">
                  <a:moveTo>
                    <a:pt x="0" y="23925"/>
                  </a:moveTo>
                  <a:lnTo>
                    <a:pt x="440000" y="23925"/>
                  </a:lnTo>
                </a:path>
              </a:pathLst>
            </a:custGeom>
            <a:noFill/>
            <a:ln w="2200" cap="rnd">
              <a:solidFill>
                <a:srgbClr val="6CC9E5"/>
              </a:solidFill>
              <a:round/>
            </a:ln>
          </p:spPr>
          <p:txBody>
            <a:bodyPr lIns="0" rIns="0" anchor="ctr" rtlCol="0" tIns="0" bIns="11000" wrap="none"/>
            <a:lstStyle/>
            <a:p>
              <a:pPr algn="ctr">
                <a:lnSpc>
                  <a:spcPct val="100000"/>
                </a:lnSpc>
              </a:pPr>
              <a:r>
                <a:rPr sz="110">
                  <a:solidFill>
                    <a:srgbClr val="454545"/>
                  </a:solidFill>
                  <a:latin typeface="Arial"/>
                </a:rPr>
                <a:t>4. Reweight the training data according to the weight of the learner</a:t>
              </a:r>
            </a:p>
          </p:txBody>
        </p:sp>
        <p:sp>
          <p:nvSpPr>
            <p:cNvPr id="656" name="SubTopic"/>
            <p:cNvSpPr/>
            <p:nvPr/>
          </p:nvSpPr>
          <p:spPr>
            <a:xfrm>
              <a:off x="4719523" y="6036680"/>
              <a:ext cx="205700" cy="23925"/>
            </a:xfrm>
            <a:custGeom>
              <a:avLst/>
              <a:gdLst>
                <a:gd fmla="*/ 7838 w 205700" name="rtl"/>
                <a:gd fmla="*/ 3107 h 23925" name="rtt"/>
                <a:gd fmla="*/ 198138 w 205700" name="rtr"/>
                <a:gd fmla="*/ 20708 h 23925" name="rtb"/>
              </a:gdLst>
              <a:ahLst/>
              <a:cxnLst/>
              <a:rect b="rtb" r="rtr" t="rtt" l="rtl"/>
              <a:pathLst>
                <a:path stroke="false" w="205700" h="23925">
                  <a:moveTo>
                    <a:pt x="0" y="0"/>
                  </a:moveTo>
                  <a:lnTo>
                    <a:pt x="205700" y="0"/>
                  </a:lnTo>
                  <a:lnTo>
                    <a:pt x="205700" y="23925"/>
                  </a:lnTo>
                  <a:lnTo>
                    <a:pt x="0" y="23925"/>
                  </a:lnTo>
                  <a:lnTo>
                    <a:pt x="0" y="0"/>
                  </a:lnTo>
                  <a:close/>
                </a:path>
                <a:path w="205700" fill="none" h="23925">
                  <a:moveTo>
                    <a:pt x="0" y="23925"/>
                  </a:moveTo>
                  <a:lnTo>
                    <a:pt x="205700" y="23925"/>
                  </a:lnTo>
                </a:path>
              </a:pathLst>
            </a:custGeom>
            <a:noFill/>
            <a:ln w="2200" cap="rnd">
              <a:solidFill>
                <a:srgbClr val="6CC9E5"/>
              </a:solidFill>
              <a:round/>
            </a:ln>
          </p:spPr>
          <p:txBody>
            <a:bodyPr lIns="0" rIns="0" anchor="ctr" rtlCol="0" tIns="0" bIns="11000" wrap="none"/>
            <a:lstStyle/>
            <a:p>
              <a:pPr algn="ctr">
                <a:lnSpc>
                  <a:spcPct val="100000"/>
                </a:lnSpc>
              </a:pPr>
              <a:r>
                <a:rPr sz="110">
                  <a:solidFill>
                    <a:srgbClr val="454545"/>
                  </a:solidFill>
                  <a:latin typeface="Arial"/>
                </a:rPr>
                <a:t>5. Repeat steps 1~4 m times</a:t>
              </a:r>
            </a:p>
          </p:txBody>
        </p:sp>
        <p:sp>
          <p:nvSpPr>
            <p:cNvPr id="658" name="SubTopic"/>
            <p:cNvSpPr/>
            <p:nvPr/>
          </p:nvSpPr>
          <p:spPr>
            <a:xfrm>
              <a:off x="4719523" y="6067755"/>
              <a:ext cx="464200" cy="23925"/>
            </a:xfrm>
            <a:custGeom>
              <a:avLst/>
              <a:gdLst>
                <a:gd fmla="*/ 7838 w 464200" name="rtl"/>
                <a:gd fmla="*/ 3107 h 23925" name="rtt"/>
                <a:gd fmla="*/ 456638 w 464200" name="rtr"/>
                <a:gd fmla="*/ 20708 h 23925" name="rtb"/>
              </a:gdLst>
              <a:ahLst/>
              <a:cxnLst/>
              <a:rect b="rtb" r="rtr" t="rtt" l="rtl"/>
              <a:pathLst>
                <a:path stroke="false" w="464200" h="23925">
                  <a:moveTo>
                    <a:pt x="0" y="0"/>
                  </a:moveTo>
                  <a:lnTo>
                    <a:pt x="464200" y="0"/>
                  </a:lnTo>
                  <a:lnTo>
                    <a:pt x="464200" y="23925"/>
                  </a:lnTo>
                  <a:lnTo>
                    <a:pt x="0" y="23925"/>
                  </a:lnTo>
                  <a:lnTo>
                    <a:pt x="0" y="0"/>
                  </a:lnTo>
                  <a:close/>
                </a:path>
                <a:path w="464200" fill="none" h="23925">
                  <a:moveTo>
                    <a:pt x="0" y="23925"/>
                  </a:moveTo>
                  <a:lnTo>
                    <a:pt x="464200" y="23925"/>
                  </a:lnTo>
                </a:path>
              </a:pathLst>
            </a:custGeom>
            <a:noFill/>
            <a:ln w="2200" cap="rnd">
              <a:solidFill>
                <a:srgbClr val="6CC9E5"/>
              </a:solidFill>
              <a:round/>
            </a:ln>
          </p:spPr>
          <p:txBody>
            <a:bodyPr lIns="0" rIns="0" anchor="ctr" rtlCol="0" tIns="0" bIns="11000" wrap="none"/>
            <a:lstStyle/>
            <a:p>
              <a:pPr algn="ctr">
                <a:lnSpc>
                  <a:spcPct val="100000"/>
                </a:lnSpc>
              </a:pPr>
              <a:r>
                <a:rPr sz="110">
                  <a:solidFill>
                    <a:srgbClr val="454545"/>
                  </a:solidFill>
                  <a:latin typeface="Arial"/>
                </a:rPr>
                <a:t>6. Weighted voting on the results of m models to obtain the final result</a:t>
              </a:r>
            </a:p>
          </p:txBody>
        </p:sp>
        <p:sp>
          <p:nvSpPr>
            <p:cNvPr id="662" name="SubTopic"/>
            <p:cNvSpPr/>
            <p:nvPr/>
          </p:nvSpPr>
          <p:spPr>
            <a:xfrm>
              <a:off x="4011321" y="6178718"/>
              <a:ext cx="246400" cy="23925"/>
            </a:xfrm>
            <a:custGeom>
              <a:avLst/>
              <a:gdLst>
                <a:gd fmla="*/ 7838 w 246400" name="rtl"/>
                <a:gd fmla="*/ 3107 h 23925" name="rtt"/>
                <a:gd fmla="*/ 238838 w 246400" name="rtr"/>
                <a:gd fmla="*/ 20708 h 23925" name="rtb"/>
              </a:gdLst>
              <a:ahLst/>
              <a:cxnLst/>
              <a:rect b="rtb" r="rtr" t="rtt" l="rtl"/>
              <a:pathLst>
                <a:path stroke="false" w="246400" h="23925">
                  <a:moveTo>
                    <a:pt x="0" y="0"/>
                  </a:moveTo>
                  <a:lnTo>
                    <a:pt x="246400" y="0"/>
                  </a:lnTo>
                  <a:lnTo>
                    <a:pt x="246400" y="23925"/>
                  </a:lnTo>
                  <a:lnTo>
                    <a:pt x="0" y="23925"/>
                  </a:lnTo>
                  <a:lnTo>
                    <a:pt x="0" y="0"/>
                  </a:lnTo>
                  <a:close/>
                </a:path>
                <a:path w="246400" fill="none" h="23925">
                  <a:moveTo>
                    <a:pt x="0" y="23925"/>
                  </a:moveTo>
                  <a:lnTo>
                    <a:pt x="246400" y="23925"/>
                  </a:lnTo>
                </a:path>
              </a:pathLst>
            </a:custGeom>
            <a:noFill/>
            <a:ln w="2200" cap="rnd">
              <a:solidFill>
                <a:srgbClr val="80CF70"/>
              </a:solidFill>
              <a:round/>
            </a:ln>
          </p:spPr>
          <p:txBody>
            <a:bodyPr lIns="0" rIns="0" anchor="ctr" rtlCol="0" tIns="0" bIns="11000" wrap="none"/>
            <a:lstStyle/>
            <a:p>
              <a:pPr algn="ctr">
                <a:lnSpc>
                  <a:spcPct val="100000"/>
                </a:lnSpc>
              </a:pPr>
              <a:r>
                <a:rPr sz="110">
                  <a:solidFill>
                    <a:srgbClr val="454545"/>
                  </a:solidFill>
                  <a:latin typeface="Arial"/>
                </a:rPr>
                <a:t>Introduction to clustering algorithms</a:t>
              </a:r>
            </a:p>
          </p:txBody>
        </p:sp>
        <p:sp>
          <p:nvSpPr>
            <p:cNvPr id="664" name="SubTopic"/>
            <p:cNvSpPr/>
            <p:nvPr/>
          </p:nvSpPr>
          <p:spPr>
            <a:xfrm>
              <a:off x="4288323" y="6127980"/>
              <a:ext cx="565400" cy="41525"/>
            </a:xfrm>
            <a:custGeom>
              <a:avLst/>
              <a:gdLst>
                <a:gd fmla="*/ 7838 w 565400" name="rtl"/>
                <a:gd fmla="*/ 3107 h 41525" name="rtt"/>
                <a:gd fmla="*/ 557838 w 565400" name="rtr"/>
                <a:gd fmla="*/ 38308 h 41525" name="rtb"/>
              </a:gdLst>
              <a:ahLst/>
              <a:cxnLst/>
              <a:rect b="rtb" r="rtr" t="rtt" l="rtl"/>
              <a:pathLst>
                <a:path stroke="false" w="565400" h="41525">
                  <a:moveTo>
                    <a:pt x="0" y="0"/>
                  </a:moveTo>
                  <a:lnTo>
                    <a:pt x="565400" y="0"/>
                  </a:lnTo>
                  <a:lnTo>
                    <a:pt x="565400" y="41525"/>
                  </a:lnTo>
                  <a:lnTo>
                    <a:pt x="0" y="41525"/>
                  </a:lnTo>
                  <a:lnTo>
                    <a:pt x="0" y="0"/>
                  </a:lnTo>
                  <a:close/>
                </a:path>
                <a:path w="565400" fill="none" h="41525">
                  <a:moveTo>
                    <a:pt x="0" y="41525"/>
                  </a:moveTo>
                  <a:lnTo>
                    <a:pt x="565400" y="41525"/>
                  </a:lnTo>
                </a:path>
              </a:pathLst>
            </a:custGeom>
            <a:noFill/>
            <a:ln w="2200" cap="rnd">
              <a:solidFill>
                <a:srgbClr val="80CF70"/>
              </a:solidFill>
              <a:round/>
            </a:ln>
          </p:spPr>
          <p:txBody>
            <a:bodyPr lIns="0" rIns="0" anchor="ctr" rtlCol="0" tIns="0" bIns="11000" wrap="square"/>
            <a:lstStyle/>
            <a:p>
              <a:pPr algn="ctr">
                <a:lnSpc>
                  <a:spcPct val="100000"/>
                </a:lnSpc>
              </a:pPr>
              <a:r>
                <a:rPr sz="110">
                  <a:solidFill>
                    <a:srgbClr val="454545"/>
                  </a:solidFill>
                  <a:latin typeface="Arial"/>
                </a:rPr>
                <a:t>Clustering algorithm is a typical unsupervised learning algorithm, mainly used to automatically classify similar samples into a category</a:t>
              </a:r>
            </a:p>
          </p:txBody>
        </p:sp>
        <p:sp>
          <p:nvSpPr>
            <p:cNvPr id="666" name="SubTopic"/>
            <p:cNvSpPr/>
            <p:nvPr/>
          </p:nvSpPr>
          <p:spPr>
            <a:xfrm>
              <a:off x="4288323" y="6176655"/>
              <a:ext cx="565400" cy="59125"/>
            </a:xfrm>
            <a:custGeom>
              <a:avLst/>
              <a:gdLst>
                <a:gd fmla="*/ 7838 w 565400" name="rtl"/>
                <a:gd fmla="*/ 3107 h 59125" name="rtt"/>
                <a:gd fmla="*/ 557838 w 565400" name="rtr"/>
                <a:gd fmla="*/ 55908 h 59125" name="rtb"/>
              </a:gdLst>
              <a:ahLst/>
              <a:cxnLst/>
              <a:rect b="rtb" r="rtr" t="rtt" l="rtl"/>
              <a:pathLst>
                <a:path stroke="false" w="565400" h="59125">
                  <a:moveTo>
                    <a:pt x="0" y="0"/>
                  </a:moveTo>
                  <a:lnTo>
                    <a:pt x="565400" y="0"/>
                  </a:lnTo>
                  <a:lnTo>
                    <a:pt x="565400" y="59125"/>
                  </a:lnTo>
                  <a:lnTo>
                    <a:pt x="0" y="59125"/>
                  </a:lnTo>
                  <a:lnTo>
                    <a:pt x="0" y="0"/>
                  </a:lnTo>
                  <a:close/>
                </a:path>
                <a:path w="565400" fill="none" h="59125">
                  <a:moveTo>
                    <a:pt x="0" y="59125"/>
                  </a:moveTo>
                  <a:lnTo>
                    <a:pt x="565400" y="59125"/>
                  </a:lnTo>
                </a:path>
              </a:pathLst>
            </a:custGeom>
            <a:noFill/>
            <a:ln w="2200" cap="rnd">
              <a:solidFill>
                <a:srgbClr val="80CF70"/>
              </a:solidFill>
              <a:round/>
            </a:ln>
          </p:spPr>
          <p:txBody>
            <a:bodyPr lIns="0" rIns="0" anchor="ctr" rtlCol="0" tIns="0" bIns="11000" wrap="square"/>
            <a:lstStyle/>
            <a:p>
              <a:pPr algn="ctr">
                <a:lnSpc>
                  <a:spcPct val="100000"/>
                </a:lnSpc>
              </a:pPr>
              <a:r>
                <a:rPr sz="110">
                  <a:solidFill>
                    <a:srgbClr val="454545"/>
                  </a:solidFill>
                  <a:latin typeface="Arial"/>
                </a:rPr>
                <a:t>The biggest difference between clustering algorithms and classification algorithms: clustering algorithms are unsupervised learning algorithms, and classification algorithms are supervised learning algorithms.</a:t>
              </a:r>
            </a:p>
          </p:txBody>
        </p:sp>
        <p:sp>
          <p:nvSpPr>
            <p:cNvPr id="668" name="SubTopic"/>
            <p:cNvSpPr/>
            <p:nvPr/>
          </p:nvSpPr>
          <p:spPr>
            <a:xfrm>
              <a:off x="4011321" y="6258468"/>
              <a:ext cx="250800" cy="23925"/>
            </a:xfrm>
            <a:custGeom>
              <a:avLst/>
              <a:gdLst>
                <a:gd fmla="*/ 7838 w 250800" name="rtl"/>
                <a:gd fmla="*/ 3107 h 23925" name="rtt"/>
                <a:gd fmla="*/ 243238 w 250800" name="rtr"/>
                <a:gd fmla="*/ 20708 h 23925" name="rtb"/>
              </a:gdLst>
              <a:ahLst/>
              <a:cxnLst/>
              <a:rect b="rtb" r="rtr" t="rtt" l="rtl"/>
              <a:pathLst>
                <a:path stroke="false" w="250800" h="23925">
                  <a:moveTo>
                    <a:pt x="0" y="0"/>
                  </a:moveTo>
                  <a:lnTo>
                    <a:pt x="250800" y="0"/>
                  </a:lnTo>
                  <a:lnTo>
                    <a:pt x="250800" y="23925"/>
                  </a:lnTo>
                  <a:lnTo>
                    <a:pt x="0" y="23925"/>
                  </a:lnTo>
                  <a:lnTo>
                    <a:pt x="0" y="0"/>
                  </a:lnTo>
                  <a:close/>
                </a:path>
                <a:path w="250800" fill="none" h="23925">
                  <a:moveTo>
                    <a:pt x="0" y="23925"/>
                  </a:moveTo>
                  <a:lnTo>
                    <a:pt x="250800" y="23925"/>
                  </a:lnTo>
                </a:path>
              </a:pathLst>
            </a:custGeom>
            <a:noFill/>
            <a:ln w="2200" cap="rnd">
              <a:solidFill>
                <a:srgbClr val="80CF70"/>
              </a:solidFill>
              <a:round/>
            </a:ln>
          </p:spPr>
          <p:txBody>
            <a:bodyPr lIns="0" rIns="0" anchor="ctr" rtlCol="0" tIns="0" bIns="11000" wrap="none"/>
            <a:lstStyle/>
            <a:p>
              <a:pPr algn="ctr">
                <a:lnSpc>
                  <a:spcPct val="100000"/>
                </a:lnSpc>
              </a:pPr>
              <a:r>
                <a:rPr sz="110">
                  <a:solidFill>
                    <a:srgbClr val="454545"/>
                  </a:solidFill>
                  <a:latin typeface="Arial"/>
                </a:rPr>
                <a:t>Initial use of clustering algorithm API</a:t>
              </a:r>
            </a:p>
          </p:txBody>
        </p:sp>
        <p:sp>
          <p:nvSpPr>
            <p:cNvPr id="670" name="SubTopic"/>
            <p:cNvSpPr/>
            <p:nvPr/>
          </p:nvSpPr>
          <p:spPr>
            <a:xfrm>
              <a:off x="4292723" y="6242930"/>
              <a:ext cx="260700" cy="23925"/>
            </a:xfrm>
            <a:custGeom>
              <a:avLst/>
              <a:gdLst>
                <a:gd fmla="*/ 7838 w 260700" name="rtl"/>
                <a:gd fmla="*/ 3107 h 23925" name="rtt"/>
                <a:gd fmla="*/ 253138 w 260700" name="rtr"/>
                <a:gd fmla="*/ 20708 h 23925" name="rtb"/>
              </a:gdLst>
              <a:ahLst/>
              <a:cxnLst/>
              <a:rect b="rtb" r="rtr" t="rtt" l="rtl"/>
              <a:pathLst>
                <a:path stroke="false" w="260700" h="23925">
                  <a:moveTo>
                    <a:pt x="0" y="0"/>
                  </a:moveTo>
                  <a:lnTo>
                    <a:pt x="260700" y="0"/>
                  </a:lnTo>
                  <a:lnTo>
                    <a:pt x="260700" y="23925"/>
                  </a:lnTo>
                  <a:lnTo>
                    <a:pt x="0" y="23925"/>
                  </a:lnTo>
                  <a:lnTo>
                    <a:pt x="0" y="0"/>
                  </a:lnTo>
                  <a:close/>
                </a:path>
                <a:path w="260700" fill="none" h="23925">
                  <a:moveTo>
                    <a:pt x="0" y="23925"/>
                  </a:moveTo>
                  <a:lnTo>
                    <a:pt x="260700" y="23925"/>
                  </a:lnTo>
                </a:path>
              </a:pathLst>
            </a:custGeom>
            <a:noFill/>
            <a:ln w="2200" cap="rnd">
              <a:solidFill>
                <a:srgbClr val="80CF70"/>
              </a:solidFill>
              <a:round/>
            </a:ln>
          </p:spPr>
          <p:txBody>
            <a:bodyPr lIns="0" rIns="0" anchor="ctr" rtlCol="0" tIns="0" bIns="11000" wrap="none"/>
            <a:lstStyle/>
            <a:p>
              <a:pPr algn="ctr">
                <a:lnSpc>
                  <a:spcPct val="100000"/>
                </a:lnSpc>
              </a:pPr>
              <a:r>
                <a:rPr sz="110">
                  <a:solidFill>
                    <a:srgbClr val="454545"/>
                  </a:solidFill>
                  <a:latin typeface="Arial"/>
                </a:rPr>
                <a:t>sklearn.cluster.KMeans(n_clusters=8)</a:t>
              </a:r>
            </a:p>
          </p:txBody>
        </p:sp>
        <p:sp>
          <p:nvSpPr>
            <p:cNvPr id="672" name="SubTopic"/>
            <p:cNvSpPr/>
            <p:nvPr/>
          </p:nvSpPr>
          <p:spPr>
            <a:xfrm>
              <a:off x="4292723" y="6274005"/>
              <a:ext cx="449900" cy="23925"/>
            </a:xfrm>
            <a:custGeom>
              <a:avLst/>
              <a:gdLst>
                <a:gd fmla="*/ 7838 w 449900" name="rtl"/>
                <a:gd fmla="*/ 3107 h 23925" name="rtt"/>
                <a:gd fmla="*/ 442338 w 449900" name="rtr"/>
                <a:gd fmla="*/ 20708 h 23925" name="rtb"/>
              </a:gdLst>
              <a:ahLst/>
              <a:cxnLst/>
              <a:rect b="rtb" r="rtr" t="rtt" l="rtl"/>
              <a:pathLst>
                <a:path stroke="false" w="449900" h="23925">
                  <a:moveTo>
                    <a:pt x="0" y="0"/>
                  </a:moveTo>
                  <a:lnTo>
                    <a:pt x="449900" y="0"/>
                  </a:lnTo>
                  <a:lnTo>
                    <a:pt x="449900" y="23925"/>
                  </a:lnTo>
                  <a:lnTo>
                    <a:pt x="0" y="23925"/>
                  </a:lnTo>
                  <a:lnTo>
                    <a:pt x="0" y="0"/>
                  </a:lnTo>
                  <a:close/>
                </a:path>
                <a:path w="449900" fill="none" h="23925">
                  <a:moveTo>
                    <a:pt x="0" y="23925"/>
                  </a:moveTo>
                  <a:lnTo>
                    <a:pt x="449900" y="23925"/>
                  </a:lnTo>
                </a:path>
              </a:pathLst>
            </a:custGeom>
            <a:noFill/>
            <a:ln w="2200" cap="rnd">
              <a:solidFill>
                <a:srgbClr val="80CF70"/>
              </a:solidFill>
              <a:round/>
            </a:ln>
          </p:spPr>
          <p:txBody>
            <a:bodyPr lIns="0" rIns="0" anchor="ctr" rtlCol="0" tIns="0" bIns="11000" wrap="none"/>
            <a:lstStyle/>
            <a:p>
              <a:pPr algn="ctr">
                <a:lnSpc>
                  <a:spcPct val="100000"/>
                </a:lnSpc>
              </a:pPr>
              <a:r>
                <a:rPr sz="110">
                  <a:solidFill>
                    <a:srgbClr val="454545"/>
                  </a:solidFill>
                  <a:latin typeface="Arial"/>
                </a:rPr>
                <a:t>Prediction method: Call fit_predict(X) to get the classification results</a:t>
              </a:r>
            </a:p>
          </p:txBody>
        </p:sp>
        <p:grpSp>
          <p:nvGrpSpPr>
            <p:cNvPr id="1055" name="Group 1055"/>
            <p:cNvGrpSpPr/>
            <p:nvPr/>
          </p:nvGrpSpPr>
          <p:grpSpPr>
            <a:xfrm>
              <a:off x="4011321" y="6380430"/>
              <a:ext cx="392700" cy="28325"/>
              <a:chOff x="4011321" y="6380430"/>
              <a:chExt cx="392700" cy="28325"/>
            </a:xfrm>
          </p:grpSpPr>
          <p:sp>
            <p:nvSpPr>
              <p:cNvPr id="674" name="SubTopic"/>
              <p:cNvSpPr/>
              <p:nvPr/>
            </p:nvSpPr>
            <p:spPr>
              <a:xfrm>
                <a:off x="4011321" y="6380430"/>
                <a:ext cx="392700" cy="28325"/>
              </a:xfrm>
              <a:custGeom>
                <a:avLst/>
                <a:gdLst/>
                <a:ahLst/>
                <a:cxnLst/>
                <a:pathLst>
                  <a:path stroke="false" w="392700" h="28325">
                    <a:moveTo>
                      <a:pt x="0" y="0"/>
                    </a:moveTo>
                    <a:lnTo>
                      <a:pt x="392700" y="0"/>
                    </a:lnTo>
                    <a:lnTo>
                      <a:pt x="392700" y="28325"/>
                    </a:lnTo>
                    <a:lnTo>
                      <a:pt x="0" y="28325"/>
                    </a:lnTo>
                    <a:lnTo>
                      <a:pt x="0" y="0"/>
                    </a:lnTo>
                    <a:close/>
                  </a:path>
                  <a:path w="392700" fill="none" h="28325">
                    <a:moveTo>
                      <a:pt x="0" y="28325"/>
                    </a:moveTo>
                    <a:lnTo>
                      <a:pt x="392700" y="28325"/>
                    </a:lnTo>
                  </a:path>
                </a:pathLst>
              </a:custGeom>
              <a:noFill/>
              <a:ln w="2200" cap="rnd">
                <a:solidFill>
                  <a:srgbClr val="80CF70"/>
                </a:solidFill>
                <a:round/>
              </a:ln>
            </p:spPr>
          </p:sp>
          <p:pic>
            <p:nvPicPr>
              <p:cNvPr id="676" name="Mark"/>
              <p:cNvPicPr>
                <a:picLocks noChangeAspect="1"/>
              </p:cNvPicPr>
              <p:nvPr/>
            </p:nvPicPr>
            <p:blipFill>
              <a:blip r:embed="rId14"/>
              <a:stretch>
                <a:fillRect/>
              </a:stretch>
            </p:blipFill>
            <p:spPr>
              <a:xfrm>
                <a:off x="4019159" y="6382768"/>
                <a:ext cx="22000" cy="22000"/>
              </a:xfrm>
              <a:prstGeom prst="rect">
                <a:avLst/>
              </a:prstGeom>
            </p:spPr>
          </p:pic>
          <p:sp>
            <p:nvSpPr>
              <p:cNvPr id="1056" name="Text 1056"/>
              <p:cNvSpPr txBox="1"/>
              <p:nvPr/>
            </p:nvSpPr>
            <p:spPr>
              <a:xfrm>
                <a:off x="4043359" y="6385738"/>
                <a:ext cx="353100" cy="17600"/>
              </a:xfrm>
              <a:prstGeom prst="rect">
                <a:avLst/>
              </a:prstGeom>
              <a:noFill/>
            </p:spPr>
            <p:txBody>
              <a:bodyPr lIns="0" rIns="0" anchor="ctr" rtlCol="0" tIns="0" bIns="11000" wrap="none"/>
              <a:lstStyle/>
              <a:p>
                <a:pPr algn="ctr">
                  <a:lnSpc>
                    <a:spcPct val="100000"/>
                  </a:lnSpc>
                </a:pPr>
                <a:r>
                  <a:rPr sz="110">
                    <a:solidFill>
                      <a:srgbClr val="454545"/>
                    </a:solidFill>
                    <a:latin typeface="Arial"/>
                  </a:rPr>
                  <a:t>Clustering algorithm implementation process (principle)</a:t>
                </a:r>
              </a:p>
            </p:txBody>
          </p:sp>
        </p:grpSp>
        <p:sp>
          <p:nvSpPr>
            <p:cNvPr id="677" name="SubTopic"/>
            <p:cNvSpPr/>
            <p:nvPr/>
          </p:nvSpPr>
          <p:spPr>
            <a:xfrm>
              <a:off x="4434623" y="6305080"/>
              <a:ext cx="415800" cy="23925"/>
            </a:xfrm>
            <a:custGeom>
              <a:avLst/>
              <a:gdLst>
                <a:gd fmla="*/ 7838 w 415800" name="rtl"/>
                <a:gd fmla="*/ 3107 h 23925" name="rtt"/>
                <a:gd fmla="*/ 408238 w 415800" name="rtr"/>
                <a:gd fmla="*/ 20708 h 23925" name="rtb"/>
              </a:gdLst>
              <a:ahLst/>
              <a:cxnLst/>
              <a:rect b="rtb" r="rtr" t="rtt" l="rtl"/>
              <a:pathLst>
                <a:path stroke="false" w="415800" h="23925">
                  <a:moveTo>
                    <a:pt x="0" y="0"/>
                  </a:moveTo>
                  <a:lnTo>
                    <a:pt x="415800" y="0"/>
                  </a:lnTo>
                  <a:lnTo>
                    <a:pt x="415800" y="23925"/>
                  </a:lnTo>
                  <a:lnTo>
                    <a:pt x="0" y="23925"/>
                  </a:lnTo>
                  <a:lnTo>
                    <a:pt x="0" y="0"/>
                  </a:lnTo>
                  <a:close/>
                </a:path>
                <a:path w="415800" fill="none" h="23925">
                  <a:moveTo>
                    <a:pt x="0" y="23925"/>
                  </a:moveTo>
                  <a:lnTo>
                    <a:pt x="415800" y="23925"/>
                  </a:lnTo>
                </a:path>
              </a:pathLst>
            </a:custGeom>
            <a:noFill/>
            <a:ln w="2200" cap="rnd">
              <a:solidFill>
                <a:srgbClr val="80CF70"/>
              </a:solidFill>
              <a:round/>
            </a:ln>
          </p:spPr>
          <p:txBody>
            <a:bodyPr lIns="0" rIns="0" anchor="ctr" rtlCol="0" tIns="0" bIns="11000" wrap="none"/>
            <a:lstStyle/>
            <a:p>
              <a:pPr algn="ctr">
                <a:lnSpc>
                  <a:spcPct val="100000"/>
                </a:lnSpc>
              </a:pPr>
              <a:r>
                <a:rPr sz="110">
                  <a:solidFill>
                    <a:srgbClr val="454545"/>
                  </a:solidFill>
                  <a:latin typeface="Arial"/>
                </a:rPr>
                <a:t>1. Randomly select K samples as the centers of K categories;</a:t>
              </a:r>
            </a:p>
          </p:txBody>
        </p:sp>
        <p:sp>
          <p:nvSpPr>
            <p:cNvPr id="679" name="SubTopic"/>
            <p:cNvSpPr/>
            <p:nvPr/>
          </p:nvSpPr>
          <p:spPr>
            <a:xfrm>
              <a:off x="4434623" y="6336155"/>
              <a:ext cx="376200" cy="23925"/>
            </a:xfrm>
            <a:custGeom>
              <a:avLst/>
              <a:gdLst>
                <a:gd fmla="*/ 7838 w 376200" name="rtl"/>
                <a:gd fmla="*/ 3107 h 23925" name="rtt"/>
                <a:gd fmla="*/ 368638 w 376200" name="rtr"/>
                <a:gd fmla="*/ 20708 h 23925" name="rtb"/>
              </a:gdLst>
              <a:ahLst/>
              <a:cxnLst/>
              <a:rect b="rtb" r="rtr" t="rtt" l="rtl"/>
              <a:pathLst>
                <a:path stroke="false" w="376200" h="23925">
                  <a:moveTo>
                    <a:pt x="0" y="0"/>
                  </a:moveTo>
                  <a:lnTo>
                    <a:pt x="376200" y="0"/>
                  </a:lnTo>
                  <a:lnTo>
                    <a:pt x="376200" y="23925"/>
                  </a:lnTo>
                  <a:lnTo>
                    <a:pt x="0" y="23925"/>
                  </a:lnTo>
                  <a:lnTo>
                    <a:pt x="0" y="0"/>
                  </a:lnTo>
                  <a:close/>
                </a:path>
                <a:path w="376200" fill="none" h="23925">
                  <a:moveTo>
                    <a:pt x="0" y="23925"/>
                  </a:moveTo>
                  <a:lnTo>
                    <a:pt x="376200" y="23925"/>
                  </a:lnTo>
                </a:path>
              </a:pathLst>
            </a:custGeom>
            <a:noFill/>
            <a:ln w="2200" cap="rnd">
              <a:solidFill>
                <a:srgbClr val="80CF70"/>
              </a:solidFill>
              <a:round/>
            </a:ln>
          </p:spPr>
          <p:txBody>
            <a:bodyPr lIns="0" rIns="0" anchor="ctr" rtlCol="0" tIns="0" bIns="11000" wrap="none"/>
            <a:lstStyle/>
            <a:p>
              <a:pPr algn="ctr">
                <a:lnSpc>
                  <a:spcPct val="100000"/>
                </a:lnSpc>
              </a:pPr>
              <a:r>
                <a:rPr sz="110">
                  <a:solidFill>
                    <a:srgbClr val="454545"/>
                  </a:solidFill>
                  <a:latin typeface="Arial"/>
                </a:rPr>
                <a:t>2. Calculate the distance from all samples to the center;</a:t>
              </a:r>
            </a:p>
          </p:txBody>
        </p:sp>
        <p:sp>
          <p:nvSpPr>
            <p:cNvPr id="681" name="SubTopic"/>
            <p:cNvSpPr/>
            <p:nvPr/>
          </p:nvSpPr>
          <p:spPr>
            <a:xfrm>
              <a:off x="4434623" y="6367230"/>
              <a:ext cx="366300" cy="23925"/>
            </a:xfrm>
            <a:custGeom>
              <a:avLst/>
              <a:gdLst>
                <a:gd fmla="*/ 7838 w 366300" name="rtl"/>
                <a:gd fmla="*/ 3107 h 23925" name="rtt"/>
                <a:gd fmla="*/ 358738 w 366300" name="rtr"/>
                <a:gd fmla="*/ 20708 h 23925" name="rtb"/>
              </a:gdLst>
              <a:ahLst/>
              <a:cxnLst/>
              <a:rect b="rtb" r="rtr" t="rtt" l="rtl"/>
              <a:pathLst>
                <a:path stroke="false" w="366300" h="23925">
                  <a:moveTo>
                    <a:pt x="0" y="0"/>
                  </a:moveTo>
                  <a:lnTo>
                    <a:pt x="366300" y="0"/>
                  </a:lnTo>
                  <a:lnTo>
                    <a:pt x="366300" y="23925"/>
                  </a:lnTo>
                  <a:lnTo>
                    <a:pt x="0" y="23925"/>
                  </a:lnTo>
                  <a:lnTo>
                    <a:pt x="0" y="0"/>
                  </a:lnTo>
                  <a:close/>
                </a:path>
                <a:path w="366300" fill="none" h="23925">
                  <a:moveTo>
                    <a:pt x="0" y="23925"/>
                  </a:moveTo>
                  <a:lnTo>
                    <a:pt x="366300" y="23925"/>
                  </a:lnTo>
                </a:path>
              </a:pathLst>
            </a:custGeom>
            <a:noFill/>
            <a:ln w="2200" cap="rnd">
              <a:solidFill>
                <a:srgbClr val="80CF70"/>
              </a:solidFill>
              <a:round/>
            </a:ln>
          </p:spPr>
          <p:txBody>
            <a:bodyPr lIns="0" rIns="0" anchor="ctr" rtlCol="0" tIns="0" bIns="11000" wrap="none"/>
            <a:lstStyle/>
            <a:p>
              <a:pPr algn="ctr">
                <a:lnSpc>
                  <a:spcPct val="100000"/>
                </a:lnSpc>
              </a:pPr>
              <a:r>
                <a:rPr sz="110">
                  <a:solidFill>
                    <a:srgbClr val="454545"/>
                  </a:solidFill>
                  <a:latin typeface="Arial"/>
                </a:rPr>
                <a:t>3. Which category the sample is closest to the center;</a:t>
              </a:r>
            </a:p>
          </p:txBody>
        </p:sp>
        <p:sp>
          <p:nvSpPr>
            <p:cNvPr id="683" name="SubTopic"/>
            <p:cNvSpPr/>
            <p:nvPr/>
          </p:nvSpPr>
          <p:spPr>
            <a:xfrm>
              <a:off x="4434623" y="6398305"/>
              <a:ext cx="565400" cy="59125"/>
            </a:xfrm>
            <a:custGeom>
              <a:avLst/>
              <a:gdLst>
                <a:gd fmla="*/ 7838 w 565400" name="rtl"/>
                <a:gd fmla="*/ 3107 h 59125" name="rtt"/>
                <a:gd fmla="*/ 557838 w 565400" name="rtr"/>
                <a:gd fmla="*/ 55908 h 59125" name="rtb"/>
              </a:gdLst>
              <a:ahLst/>
              <a:cxnLst/>
              <a:rect b="rtb" r="rtr" t="rtt" l="rtl"/>
              <a:pathLst>
                <a:path stroke="false" w="565400" h="59125">
                  <a:moveTo>
                    <a:pt x="0" y="0"/>
                  </a:moveTo>
                  <a:lnTo>
                    <a:pt x="565400" y="0"/>
                  </a:lnTo>
                  <a:lnTo>
                    <a:pt x="565400" y="59125"/>
                  </a:lnTo>
                  <a:lnTo>
                    <a:pt x="0" y="59125"/>
                  </a:lnTo>
                  <a:lnTo>
                    <a:pt x="0" y="0"/>
                  </a:lnTo>
                  <a:close/>
                </a:path>
                <a:path w="565400" fill="none" h="59125">
                  <a:moveTo>
                    <a:pt x="0" y="59125"/>
                  </a:moveTo>
                  <a:lnTo>
                    <a:pt x="565400" y="59125"/>
                  </a:lnTo>
                </a:path>
              </a:pathLst>
            </a:custGeom>
            <a:noFill/>
            <a:ln w="2200" cap="rnd">
              <a:solidFill>
                <a:srgbClr val="80CF70"/>
              </a:solidFill>
              <a:round/>
            </a:ln>
          </p:spPr>
          <p:txBody>
            <a:bodyPr lIns="0" rIns="0" anchor="ctr" rtlCol="0" tIns="0" bIns="11000" wrap="square"/>
            <a:lstStyle/>
            <a:p>
              <a:pPr algn="ctr">
                <a:lnSpc>
                  <a:spcPct val="100000"/>
                </a:lnSpc>
              </a:pPr>
              <a:r>
                <a:rPr sz="110">
                  <a:solidFill>
                    <a:srgbClr val="454545"/>
                  </a:solidFill>
                  <a:latin typeface="Arial"/>
                </a:rPr>
                <a:t>4. After dividing K categories, recalculate the coordinates of the center. The calculation method is that the average value of each feature value of the samples in the category is used as the corresponding coordinates of the new center;</a:t>
              </a:r>
            </a:p>
          </p:txBody>
        </p:sp>
        <p:sp>
          <p:nvSpPr>
            <p:cNvPr id="685" name="SubTopic"/>
            <p:cNvSpPr/>
            <p:nvPr/>
          </p:nvSpPr>
          <p:spPr>
            <a:xfrm>
              <a:off x="4434623" y="6464580"/>
              <a:ext cx="528000" cy="23925"/>
            </a:xfrm>
            <a:custGeom>
              <a:avLst/>
              <a:gdLst>
                <a:gd fmla="*/ 7838 w 528000" name="rtl"/>
                <a:gd fmla="*/ 3107 h 23925" name="rtt"/>
                <a:gd fmla="*/ 520438 w 528000" name="rtr"/>
                <a:gd fmla="*/ 20708 h 23925" name="rtb"/>
              </a:gdLst>
              <a:ahLst/>
              <a:cxnLst/>
              <a:rect b="rtb" r="rtr" t="rtt" l="rtl"/>
              <a:pathLst>
                <a:path stroke="false" w="528000" h="23925">
                  <a:moveTo>
                    <a:pt x="0" y="0"/>
                  </a:moveTo>
                  <a:lnTo>
                    <a:pt x="528000" y="0"/>
                  </a:lnTo>
                  <a:lnTo>
                    <a:pt x="528000" y="23925"/>
                  </a:lnTo>
                  <a:lnTo>
                    <a:pt x="0" y="23925"/>
                  </a:lnTo>
                  <a:lnTo>
                    <a:pt x="0" y="0"/>
                  </a:lnTo>
                  <a:close/>
                </a:path>
                <a:path w="528000" fill="none" h="23925">
                  <a:moveTo>
                    <a:pt x="0" y="23925"/>
                  </a:moveTo>
                  <a:lnTo>
                    <a:pt x="528000" y="23925"/>
                  </a:lnTo>
                </a:path>
              </a:pathLst>
            </a:custGeom>
            <a:noFill/>
            <a:ln w="2200" cap="rnd">
              <a:solidFill>
                <a:srgbClr val="80CF70"/>
              </a:solidFill>
              <a:round/>
            </a:ln>
          </p:spPr>
          <p:txBody>
            <a:bodyPr lIns="0" rIns="0" anchor="ctr" rtlCol="0" tIns="0" bIns="11000" wrap="none"/>
            <a:lstStyle/>
            <a:p>
              <a:pPr algn="ctr">
                <a:lnSpc>
                  <a:spcPct val="100000"/>
                </a:lnSpc>
              </a:pPr>
              <a:r>
                <a:rPr sz="110">
                  <a:solidFill>
                    <a:srgbClr val="454545"/>
                  </a:solidFill>
                  <a:latin typeface="Arial"/>
                </a:rPr>
                <a:t>5. Repeat steps 2, 3, and 4 until the coordinates of the center no longer change.</a:t>
              </a:r>
            </a:p>
          </p:txBody>
        </p:sp>
        <p:sp>
          <p:nvSpPr>
            <p:cNvPr id="687" name="SubTopic"/>
            <p:cNvSpPr/>
            <p:nvPr/>
          </p:nvSpPr>
          <p:spPr>
            <a:xfrm>
              <a:off x="4011321" y="6553130"/>
              <a:ext cx="211200" cy="23925"/>
            </a:xfrm>
            <a:custGeom>
              <a:avLst/>
              <a:gdLst>
                <a:gd fmla="*/ 7838 w 211200" name="rtl"/>
                <a:gd fmla="*/ 3107 h 23925" name="rtt"/>
                <a:gd fmla="*/ 203638 w 211200" name="rtr"/>
                <a:gd fmla="*/ 20708 h 23925" name="rtb"/>
              </a:gdLst>
              <a:ahLst/>
              <a:cxnLst/>
              <a:rect b="rtb" r="rtr" t="rtt" l="rtl"/>
              <a:pathLst>
                <a:path stroke="false" w="211200" h="23925">
                  <a:moveTo>
                    <a:pt x="0" y="0"/>
                  </a:moveTo>
                  <a:lnTo>
                    <a:pt x="211200" y="0"/>
                  </a:lnTo>
                  <a:lnTo>
                    <a:pt x="211200" y="23925"/>
                  </a:lnTo>
                  <a:lnTo>
                    <a:pt x="0" y="23925"/>
                  </a:lnTo>
                  <a:lnTo>
                    <a:pt x="0" y="0"/>
                  </a:lnTo>
                  <a:close/>
                </a:path>
                <a:path w="211200" fill="none" h="23925">
                  <a:moveTo>
                    <a:pt x="0" y="23925"/>
                  </a:moveTo>
                  <a:lnTo>
                    <a:pt x="211200" y="23925"/>
                  </a:lnTo>
                </a:path>
              </a:pathLst>
            </a:custGeom>
            <a:noFill/>
            <a:ln w="2200" cap="rnd">
              <a:solidFill>
                <a:srgbClr val="80CF70"/>
              </a:solidFill>
              <a:round/>
            </a:ln>
          </p:spPr>
          <p:txBody>
            <a:bodyPr lIns="0" rIns="0" anchor="ctr" rtlCol="0" tIns="0" bIns="11000" wrap="none"/>
            <a:lstStyle/>
            <a:p>
              <a:pPr algn="ctr">
                <a:lnSpc>
                  <a:spcPct val="100000"/>
                </a:lnSpc>
              </a:pPr>
              <a:r>
                <a:rPr sz="110">
                  <a:solidFill>
                    <a:srgbClr val="454545"/>
                  </a:solidFill>
                  <a:latin typeface="Arial"/>
                </a:rPr>
                <a:t>Model evaluation for clustering</a:t>
              </a:r>
            </a:p>
          </p:txBody>
        </p:sp>
        <p:sp>
          <p:nvSpPr>
            <p:cNvPr id="689" name="SubTopic"/>
            <p:cNvSpPr/>
            <p:nvPr/>
          </p:nvSpPr>
          <p:spPr>
            <a:xfrm>
              <a:off x="4253123" y="6495655"/>
              <a:ext cx="565400" cy="41525"/>
            </a:xfrm>
            <a:custGeom>
              <a:avLst/>
              <a:gdLst>
                <a:gd fmla="*/ 7838 w 565400" name="rtl"/>
                <a:gd fmla="*/ 3107 h 41525" name="rtt"/>
                <a:gd fmla="*/ 557838 w 565400" name="rtr"/>
                <a:gd fmla="*/ 38308 h 41525" name="rtb"/>
              </a:gdLst>
              <a:ahLst/>
              <a:cxnLst/>
              <a:rect b="rtb" r="rtr" t="rtt" l="rtl"/>
              <a:pathLst>
                <a:path stroke="false" w="565400" h="41525">
                  <a:moveTo>
                    <a:pt x="0" y="0"/>
                  </a:moveTo>
                  <a:lnTo>
                    <a:pt x="565400" y="0"/>
                  </a:lnTo>
                  <a:lnTo>
                    <a:pt x="565400" y="41525"/>
                  </a:lnTo>
                  <a:lnTo>
                    <a:pt x="0" y="41525"/>
                  </a:lnTo>
                  <a:lnTo>
                    <a:pt x="0" y="0"/>
                  </a:lnTo>
                  <a:close/>
                </a:path>
                <a:path w="565400" fill="none" h="41525">
                  <a:moveTo>
                    <a:pt x="0" y="41525"/>
                  </a:moveTo>
                  <a:lnTo>
                    <a:pt x="565400" y="41525"/>
                  </a:lnTo>
                </a:path>
              </a:pathLst>
            </a:custGeom>
            <a:noFill/>
            <a:ln w="2200" cap="rnd">
              <a:solidFill>
                <a:srgbClr val="80CF70"/>
              </a:solidFill>
              <a:round/>
            </a:ln>
          </p:spPr>
          <p:txBody>
            <a:bodyPr lIns="0" rIns="0" anchor="ctr" rtlCol="0" tIns="0" bIns="11000" wrap="square"/>
            <a:lstStyle/>
            <a:p>
              <a:pPr algn="ctr">
                <a:lnSpc>
                  <a:spcPct val="100000"/>
                </a:lnSpc>
              </a:pPr>
              <a:r>
                <a:rPr sz="110">
                  <a:solidFill>
                    <a:srgbClr val="454545"/>
                  </a:solidFill>
                  <a:latin typeface="Arial"/>
                </a:rPr>
                <a:t>Sum of squared errors: the sum of the squared distances (Euclidean distance) of all samples to the corresponding category center</a:t>
              </a:r>
            </a:p>
          </p:txBody>
        </p:sp>
        <p:sp>
          <p:nvSpPr>
            <p:cNvPr id="691" name="SubTopic"/>
            <p:cNvSpPr/>
            <p:nvPr/>
          </p:nvSpPr>
          <p:spPr>
            <a:xfrm>
              <a:off x="4849125" y="6495655"/>
              <a:ext cx="565400" cy="41525"/>
            </a:xfrm>
            <a:custGeom>
              <a:avLst/>
              <a:gdLst>
                <a:gd fmla="*/ 7838 w 565400" name="rtl"/>
                <a:gd fmla="*/ 3107 h 41525" name="rtt"/>
                <a:gd fmla="*/ 557838 w 565400" name="rtr"/>
                <a:gd fmla="*/ 38308 h 41525" name="rtb"/>
              </a:gdLst>
              <a:ahLst/>
              <a:cxnLst/>
              <a:rect b="rtb" r="rtr" t="rtt" l="rtl"/>
              <a:pathLst>
                <a:path stroke="false" w="565400" h="41525">
                  <a:moveTo>
                    <a:pt x="0" y="0"/>
                  </a:moveTo>
                  <a:lnTo>
                    <a:pt x="565400" y="0"/>
                  </a:lnTo>
                  <a:lnTo>
                    <a:pt x="565400" y="41525"/>
                  </a:lnTo>
                  <a:lnTo>
                    <a:pt x="0" y="41525"/>
                  </a:lnTo>
                  <a:lnTo>
                    <a:pt x="0" y="0"/>
                  </a:lnTo>
                  <a:close/>
                </a:path>
                <a:path w="565400" fill="none" h="41525">
                  <a:moveTo>
                    <a:pt x="0" y="41525"/>
                  </a:moveTo>
                  <a:lnTo>
                    <a:pt x="565400" y="41525"/>
                  </a:lnTo>
                </a:path>
              </a:pathLst>
            </a:custGeom>
            <a:noFill/>
            <a:ln w="2200" cap="rnd">
              <a:solidFill>
                <a:srgbClr val="80CF70"/>
              </a:solidFill>
              <a:round/>
            </a:ln>
          </p:spPr>
          <p:txBody>
            <a:bodyPr lIns="0" rIns="0" anchor="ctr" rtlCol="0" tIns="0" bIns="11000" wrap="square"/>
            <a:lstStyle/>
            <a:p>
              <a:pPr algn="ctr">
                <a:lnSpc>
                  <a:spcPct val="100000"/>
                </a:lnSpc>
              </a:pPr>
              <a:r>
                <a:rPr sz="110">
                  <a:solidFill>
                    <a:srgbClr val="454545"/>
                  </a:solidFill>
                  <a:latin typeface="Arial"/>
                </a:rPr>
                <a:t>"Elbow" method: when the decline rate suddenly slows down, it is considered to be the best k value</a:t>
              </a:r>
            </a:p>
          </p:txBody>
        </p:sp>
        <p:sp>
          <p:nvSpPr>
            <p:cNvPr id="693" name="SubTopic"/>
            <p:cNvSpPr/>
            <p:nvPr/>
          </p:nvSpPr>
          <p:spPr>
            <a:xfrm>
              <a:off x="4253123" y="6544330"/>
              <a:ext cx="565400" cy="41525"/>
            </a:xfrm>
            <a:custGeom>
              <a:avLst/>
              <a:gdLst>
                <a:gd fmla="*/ 7838 w 565400" name="rtl"/>
                <a:gd fmla="*/ 3107 h 41525" name="rtt"/>
                <a:gd fmla="*/ 557838 w 565400" name="rtr"/>
                <a:gd fmla="*/ 38308 h 41525" name="rtb"/>
              </a:gdLst>
              <a:ahLst/>
              <a:cxnLst/>
              <a:rect b="rtb" r="rtr" t="rtt" l="rtl"/>
              <a:pathLst>
                <a:path stroke="false" w="565400" h="41525">
                  <a:moveTo>
                    <a:pt x="0" y="0"/>
                  </a:moveTo>
                  <a:lnTo>
                    <a:pt x="565400" y="0"/>
                  </a:lnTo>
                  <a:lnTo>
                    <a:pt x="565400" y="41525"/>
                  </a:lnTo>
                  <a:lnTo>
                    <a:pt x="0" y="41525"/>
                  </a:lnTo>
                  <a:lnTo>
                    <a:pt x="0" y="0"/>
                  </a:lnTo>
                  <a:close/>
                </a:path>
                <a:path w="565400" fill="none" h="41525">
                  <a:moveTo>
                    <a:pt x="0" y="41525"/>
                  </a:moveTo>
                  <a:lnTo>
                    <a:pt x="565400" y="41525"/>
                  </a:lnTo>
                </a:path>
              </a:pathLst>
            </a:custGeom>
            <a:noFill/>
            <a:ln w="2200" cap="rnd">
              <a:solidFill>
                <a:srgbClr val="80CF70"/>
              </a:solidFill>
              <a:round/>
            </a:ln>
          </p:spPr>
          <p:txBody>
            <a:bodyPr lIns="0" rIns="0" anchor="ctr" rtlCol="0" tIns="0" bIns="11000" wrap="square"/>
            <a:lstStyle/>
            <a:p>
              <a:pPr algn="ctr">
                <a:lnSpc>
                  <a:spcPct val="100000"/>
                </a:lnSpc>
              </a:pPr>
              <a:r>
                <a:rPr sz="110">
                  <a:solidFill>
                    <a:srgbClr val="454545"/>
                  </a:solidFill>
                  <a:latin typeface="Arial"/>
                </a:rPr>
                <a:t>SC silhouette coefficient: The value is [-1, 1]. The larger the value, the better. If it is a negative value, the sample may be classified incorrectly.</a:t>
              </a:r>
            </a:p>
          </p:txBody>
        </p:sp>
        <p:sp>
          <p:nvSpPr>
            <p:cNvPr id="695" name="SubTopic"/>
            <p:cNvSpPr/>
            <p:nvPr/>
          </p:nvSpPr>
          <p:spPr>
            <a:xfrm>
              <a:off x="4253123" y="6593005"/>
              <a:ext cx="460900" cy="23925"/>
            </a:xfrm>
            <a:custGeom>
              <a:avLst/>
              <a:gdLst>
                <a:gd fmla="*/ 7838 w 460900" name="rtl"/>
                <a:gd fmla="*/ 3107 h 23925" name="rtt"/>
                <a:gd fmla="*/ 453338 w 460900" name="rtr"/>
                <a:gd fmla="*/ 20708 h 23925" name="rtb"/>
              </a:gdLst>
              <a:ahLst/>
              <a:cxnLst/>
              <a:rect b="rtb" r="rtr" t="rtt" l="rtl"/>
              <a:pathLst>
                <a:path stroke="false" w="460900" h="23925">
                  <a:moveTo>
                    <a:pt x="0" y="0"/>
                  </a:moveTo>
                  <a:lnTo>
                    <a:pt x="460900" y="0"/>
                  </a:lnTo>
                  <a:lnTo>
                    <a:pt x="460900" y="23925"/>
                  </a:lnTo>
                  <a:lnTo>
                    <a:pt x="0" y="23925"/>
                  </a:lnTo>
                  <a:lnTo>
                    <a:pt x="0" y="0"/>
                  </a:lnTo>
                  <a:close/>
                </a:path>
                <a:path w="460900" fill="none" h="23925">
                  <a:moveTo>
                    <a:pt x="0" y="23925"/>
                  </a:moveTo>
                  <a:lnTo>
                    <a:pt x="460900" y="23925"/>
                  </a:lnTo>
                </a:path>
              </a:pathLst>
            </a:custGeom>
            <a:noFill/>
            <a:ln w="2200" cap="rnd">
              <a:solidFill>
                <a:srgbClr val="80CF70"/>
              </a:solidFill>
              <a:round/>
            </a:ln>
          </p:spPr>
          <p:txBody>
            <a:bodyPr lIns="0" rIns="0" anchor="ctr" rtlCol="0" tIns="0" bIns="11000" wrap="none"/>
            <a:lstStyle/>
            <a:p>
              <a:pPr algn="ctr">
                <a:lnSpc>
                  <a:spcPct val="100000"/>
                </a:lnSpc>
              </a:pPr>
              <a:r>
                <a:rPr sz="110">
                  <a:solidFill>
                    <a:srgbClr val="454545"/>
                  </a:solidFill>
                  <a:latin typeface="Arial"/>
                </a:rPr>
                <a:t>CH coefficient: The higher the score s, the better the clustering effect.</a:t>
              </a:r>
            </a:p>
          </p:txBody>
        </p:sp>
        <p:sp>
          <p:nvSpPr>
            <p:cNvPr id="697" name="SubTopic"/>
            <p:cNvSpPr/>
            <p:nvPr/>
          </p:nvSpPr>
          <p:spPr>
            <a:xfrm>
              <a:off x="4011321" y="6701768"/>
              <a:ext cx="161700" cy="23925"/>
            </a:xfrm>
            <a:custGeom>
              <a:avLst/>
              <a:gdLst>
                <a:gd fmla="*/ 7838 w 161700" name="rtl"/>
                <a:gd fmla="*/ 3107 h 23925" name="rtt"/>
                <a:gd fmla="*/ 154138 w 161700" name="rtr"/>
                <a:gd fmla="*/ 20708 h 23925" name="rtb"/>
              </a:gdLst>
              <a:ahLst/>
              <a:cxnLst/>
              <a:rect b="rtb" r="rtr" t="rtt" l="rtl"/>
              <a:pathLst>
                <a:path stroke="false" w="161700" h="23925">
                  <a:moveTo>
                    <a:pt x="0" y="0"/>
                  </a:moveTo>
                  <a:lnTo>
                    <a:pt x="161700" y="0"/>
                  </a:lnTo>
                  <a:lnTo>
                    <a:pt x="161700" y="23925"/>
                  </a:lnTo>
                  <a:lnTo>
                    <a:pt x="0" y="23925"/>
                  </a:lnTo>
                  <a:lnTo>
                    <a:pt x="0" y="0"/>
                  </a:lnTo>
                  <a:close/>
                </a:path>
                <a:path w="161700" fill="none" h="23925">
                  <a:moveTo>
                    <a:pt x="0" y="23925"/>
                  </a:moveTo>
                  <a:lnTo>
                    <a:pt x="161700" y="23925"/>
                  </a:lnTo>
                </a:path>
              </a:pathLst>
            </a:custGeom>
            <a:noFill/>
            <a:ln w="2200" cap="rnd">
              <a:solidFill>
                <a:srgbClr val="80CF70"/>
              </a:solidFill>
              <a:round/>
            </a:ln>
          </p:spPr>
          <p:txBody>
            <a:bodyPr lIns="0" rIns="0" anchor="ctr" rtlCol="0" tIns="0" bIns="11000" wrap="none"/>
            <a:lstStyle/>
            <a:p>
              <a:pPr algn="ctr">
                <a:lnSpc>
                  <a:spcPct val="100000"/>
                </a:lnSpc>
              </a:pPr>
              <a:r>
                <a:rPr sz="110">
                  <a:solidFill>
                    <a:srgbClr val="454545"/>
                  </a:solidFill>
                  <a:latin typeface="Arial"/>
                </a:rPr>
                <a:t>Algorithm optimization</a:t>
              </a:r>
            </a:p>
          </p:txBody>
        </p:sp>
        <p:sp>
          <p:nvSpPr>
            <p:cNvPr id="699" name="SubTopic"/>
            <p:cNvSpPr/>
            <p:nvPr/>
          </p:nvSpPr>
          <p:spPr>
            <a:xfrm>
              <a:off x="4203623" y="6624080"/>
              <a:ext cx="264000" cy="23925"/>
            </a:xfrm>
            <a:custGeom>
              <a:avLst/>
              <a:gdLst>
                <a:gd fmla="*/ 7838 w 264000" name="rtl"/>
                <a:gd fmla="*/ 3107 h 23925" name="rtt"/>
                <a:gd fmla="*/ 256438 w 264000" name="rtr"/>
                <a:gd fmla="*/ 20708 h 23925" name="rtb"/>
              </a:gdLst>
              <a:ahLst/>
              <a:cxnLst/>
              <a:rect b="rtb" r="rtr" t="rtt" l="rtl"/>
              <a:pathLst>
                <a:path stroke="false" w="264000" h="23925">
                  <a:moveTo>
                    <a:pt x="0" y="0"/>
                  </a:moveTo>
                  <a:lnTo>
                    <a:pt x="264000" y="0"/>
                  </a:lnTo>
                  <a:lnTo>
                    <a:pt x="264000" y="23925"/>
                  </a:lnTo>
                  <a:lnTo>
                    <a:pt x="0" y="23925"/>
                  </a:lnTo>
                  <a:lnTo>
                    <a:pt x="0" y="0"/>
                  </a:lnTo>
                  <a:close/>
                </a:path>
                <a:path w="264000" fill="none" h="23925">
                  <a:moveTo>
                    <a:pt x="0" y="23925"/>
                  </a:moveTo>
                  <a:lnTo>
                    <a:pt x="264000" y="23925"/>
                  </a:lnTo>
                </a:path>
              </a:pathLst>
            </a:custGeom>
            <a:noFill/>
            <a:ln w="2200" cap="rnd">
              <a:solidFill>
                <a:srgbClr val="80CF70"/>
              </a:solidFill>
              <a:round/>
            </a:ln>
          </p:spPr>
          <p:txBody>
            <a:bodyPr lIns="0" rIns="0" anchor="ctr" rtlCol="0" tIns="0" bIns="11000" wrap="none"/>
            <a:lstStyle/>
            <a:p>
              <a:pPr algn="ctr">
                <a:lnSpc>
                  <a:spcPct val="100000"/>
                </a:lnSpc>
              </a:pPr>
              <a:r>
                <a:rPr sz="110">
                  <a:solidFill>
                    <a:srgbClr val="454545"/>
                  </a:solidFill>
                  <a:latin typeface="Arial"/>
                </a:rPr>
                <a:t>Canopy algorithm with initial clustering</a:t>
              </a:r>
            </a:p>
          </p:txBody>
        </p:sp>
        <p:sp>
          <p:nvSpPr>
            <p:cNvPr id="701" name="SubTopic"/>
            <p:cNvSpPr/>
            <p:nvPr/>
          </p:nvSpPr>
          <p:spPr>
            <a:xfrm>
              <a:off x="4203623" y="6655155"/>
              <a:ext cx="77000" cy="23925"/>
            </a:xfrm>
            <a:custGeom>
              <a:avLst/>
              <a:gdLst>
                <a:gd fmla="*/ 7838 w 77000" name="rtl"/>
                <a:gd fmla="*/ 3107 h 23925" name="rtt"/>
                <a:gd fmla="*/ 69438 w 77000" name="rtr"/>
                <a:gd fmla="*/ 20708 h 23925" name="rtb"/>
              </a:gdLst>
              <a:ahLst/>
              <a:cxnLst/>
              <a:rect b="rtb" r="rtr" t="rtt" l="rtl"/>
              <a:pathLst>
                <a:path stroke="false" w="77000" h="23925">
                  <a:moveTo>
                    <a:pt x="0" y="0"/>
                  </a:moveTo>
                  <a:lnTo>
                    <a:pt x="77000" y="0"/>
                  </a:lnTo>
                  <a:lnTo>
                    <a:pt x="77000" y="23925"/>
                  </a:lnTo>
                  <a:lnTo>
                    <a:pt x="0" y="23925"/>
                  </a:lnTo>
                  <a:lnTo>
                    <a:pt x="0" y="0"/>
                  </a:lnTo>
                  <a:close/>
                </a:path>
                <a:path w="77000" fill="none" h="23925">
                  <a:moveTo>
                    <a:pt x="0" y="23925"/>
                  </a:moveTo>
                  <a:lnTo>
                    <a:pt x="77000" y="23925"/>
                  </a:lnTo>
                </a:path>
              </a:pathLst>
            </a:custGeom>
            <a:noFill/>
            <a:ln w="2200" cap="rnd">
              <a:solidFill>
                <a:srgbClr val="80CF70"/>
              </a:solidFill>
              <a:round/>
            </a:ln>
          </p:spPr>
          <p:txBody>
            <a:bodyPr lIns="0" rIns="0" anchor="ctr" rtlCol="0" tIns="0" bIns="11000" wrap="none"/>
            <a:lstStyle/>
            <a:p>
              <a:pPr algn="ctr">
                <a:lnSpc>
                  <a:spcPct val="100000"/>
                </a:lnSpc>
              </a:pPr>
              <a:r>
                <a:rPr sz="110">
                  <a:solidFill>
                    <a:srgbClr val="454545"/>
                  </a:solidFill>
                  <a:latin typeface="Arial"/>
                </a:rPr>
                <a:t>K-means</a:t>
              </a:r>
            </a:p>
          </p:txBody>
        </p:sp>
        <p:sp>
          <p:nvSpPr>
            <p:cNvPr id="703" name="SubTopic"/>
            <p:cNvSpPr/>
            <p:nvPr/>
          </p:nvSpPr>
          <p:spPr>
            <a:xfrm>
              <a:off x="4203623" y="6686230"/>
              <a:ext cx="132000" cy="23925"/>
            </a:xfrm>
            <a:custGeom>
              <a:avLst/>
              <a:gdLst>
                <a:gd fmla="*/ 7838 w 132000" name="rtl"/>
                <a:gd fmla="*/ 3107 h 23925" name="rtt"/>
                <a:gd fmla="*/ 124438 w 132000" name="rtr"/>
                <a:gd fmla="*/ 20708 h 23925" name="rtb"/>
              </a:gdLst>
              <a:ahLst/>
              <a:cxnLst/>
              <a:rect b="rtb" r="rtr" t="rtt" l="rtl"/>
              <a:pathLst>
                <a:path stroke="false" w="132000" h="23925">
                  <a:moveTo>
                    <a:pt x="0" y="0"/>
                  </a:moveTo>
                  <a:lnTo>
                    <a:pt x="132000" y="0"/>
                  </a:lnTo>
                  <a:lnTo>
                    <a:pt x="132000" y="23925"/>
                  </a:lnTo>
                  <a:lnTo>
                    <a:pt x="0" y="23925"/>
                  </a:lnTo>
                  <a:lnTo>
                    <a:pt x="0" y="0"/>
                  </a:lnTo>
                  <a:close/>
                </a:path>
                <a:path w="132000" fill="none" h="23925">
                  <a:moveTo>
                    <a:pt x="0" y="23925"/>
                  </a:moveTo>
                  <a:lnTo>
                    <a:pt x="132000" y="23925"/>
                  </a:lnTo>
                </a:path>
              </a:pathLst>
            </a:custGeom>
            <a:noFill/>
            <a:ln w="2200" cap="rnd">
              <a:solidFill>
                <a:srgbClr val="80CF70"/>
              </a:solidFill>
              <a:round/>
            </a:ln>
          </p:spPr>
          <p:txBody>
            <a:bodyPr lIns="0" rIns="0" anchor="ctr" rtlCol="0" tIns="0" bIns="11000" wrap="none"/>
            <a:lstStyle/>
            <a:p>
              <a:pPr algn="ctr">
                <a:lnSpc>
                  <a:spcPct val="100000"/>
                </a:lnSpc>
              </a:pPr>
              <a:r>
                <a:rPr sz="110">
                  <a:solidFill>
                    <a:srgbClr val="454545"/>
                  </a:solidFill>
                  <a:latin typeface="Arial"/>
                </a:rPr>
                <a:t>Bipartite k-means</a:t>
              </a:r>
            </a:p>
          </p:txBody>
        </p:sp>
        <p:sp>
          <p:nvSpPr>
            <p:cNvPr id="705" name="SubTopic"/>
            <p:cNvSpPr/>
            <p:nvPr/>
          </p:nvSpPr>
          <p:spPr>
            <a:xfrm>
              <a:off x="4203623" y="6717305"/>
              <a:ext cx="79200" cy="23925"/>
            </a:xfrm>
            <a:custGeom>
              <a:avLst/>
              <a:gdLst>
                <a:gd fmla="*/ 7838 w 79200" name="rtl"/>
                <a:gd fmla="*/ 3107 h 23925" name="rtt"/>
                <a:gd fmla="*/ 71638 w 79200" name="rtr"/>
                <a:gd fmla="*/ 20708 h 23925" name="rtb"/>
              </a:gdLst>
              <a:ahLst/>
              <a:cxnLst/>
              <a:rect b="rtb" r="rtr" t="rtt" l="rtl"/>
              <a:pathLst>
                <a:path stroke="false" w="79200" h="23925">
                  <a:moveTo>
                    <a:pt x="0" y="0"/>
                  </a:moveTo>
                  <a:lnTo>
                    <a:pt x="79200" y="0"/>
                  </a:lnTo>
                  <a:lnTo>
                    <a:pt x="79200" y="23925"/>
                  </a:lnTo>
                  <a:lnTo>
                    <a:pt x="0" y="23925"/>
                  </a:lnTo>
                  <a:lnTo>
                    <a:pt x="0" y="0"/>
                  </a:lnTo>
                  <a:close/>
                </a:path>
                <a:path w="79200" fill="none" h="23925">
                  <a:moveTo>
                    <a:pt x="0" y="23925"/>
                  </a:moveTo>
                  <a:lnTo>
                    <a:pt x="79200" y="23925"/>
                  </a:lnTo>
                </a:path>
              </a:pathLst>
            </a:custGeom>
            <a:noFill/>
            <a:ln w="2200" cap="rnd">
              <a:solidFill>
                <a:srgbClr val="80CF70"/>
              </a:solidFill>
              <a:round/>
            </a:ln>
          </p:spPr>
          <p:txBody>
            <a:bodyPr lIns="0" rIns="0" anchor="ctr" rtlCol="0" tIns="0" bIns="11000" wrap="none"/>
            <a:lstStyle/>
            <a:p>
              <a:pPr algn="ctr">
                <a:lnSpc>
                  <a:spcPct val="100000"/>
                </a:lnSpc>
              </a:pPr>
              <a:r>
                <a:rPr sz="110">
                  <a:solidFill>
                    <a:srgbClr val="454545"/>
                  </a:solidFill>
                  <a:latin typeface="Arial"/>
                </a:rPr>
                <a:t>ISODATA</a:t>
              </a:r>
            </a:p>
          </p:txBody>
        </p:sp>
        <p:sp>
          <p:nvSpPr>
            <p:cNvPr id="707" name="SubTopic"/>
            <p:cNvSpPr/>
            <p:nvPr/>
          </p:nvSpPr>
          <p:spPr>
            <a:xfrm>
              <a:off x="4203623" y="6748380"/>
              <a:ext cx="113300" cy="23925"/>
            </a:xfrm>
            <a:custGeom>
              <a:avLst/>
              <a:gdLst>
                <a:gd fmla="*/ 7838 w 113300" name="rtl"/>
                <a:gd fmla="*/ 3107 h 23925" name="rtt"/>
                <a:gd fmla="*/ 105738 w 113300" name="rtr"/>
                <a:gd fmla="*/ 20708 h 23925" name="rtb"/>
              </a:gdLst>
              <a:ahLst/>
              <a:cxnLst/>
              <a:rect b="rtb" r="rtr" t="rtt" l="rtl"/>
              <a:pathLst>
                <a:path stroke="false" w="113300" h="23925">
                  <a:moveTo>
                    <a:pt x="0" y="0"/>
                  </a:moveTo>
                  <a:lnTo>
                    <a:pt x="113300" y="0"/>
                  </a:lnTo>
                  <a:lnTo>
                    <a:pt x="113300" y="23925"/>
                  </a:lnTo>
                  <a:lnTo>
                    <a:pt x="0" y="23925"/>
                  </a:lnTo>
                  <a:lnTo>
                    <a:pt x="0" y="0"/>
                  </a:lnTo>
                  <a:close/>
                </a:path>
                <a:path w="113300" fill="none" h="23925">
                  <a:moveTo>
                    <a:pt x="0" y="23925"/>
                  </a:moveTo>
                  <a:lnTo>
                    <a:pt x="113300" y="23925"/>
                  </a:lnTo>
                </a:path>
              </a:pathLst>
            </a:custGeom>
            <a:noFill/>
            <a:ln w="2200" cap="rnd">
              <a:solidFill>
                <a:srgbClr val="80CF70"/>
              </a:solidFill>
              <a:round/>
            </a:ln>
          </p:spPr>
          <p:txBody>
            <a:bodyPr lIns="0" rIns="0" anchor="ctr" rtlCol="0" tIns="0" bIns="11000" wrap="none"/>
            <a:lstStyle/>
            <a:p>
              <a:pPr algn="ctr">
                <a:lnSpc>
                  <a:spcPct val="100000"/>
                </a:lnSpc>
              </a:pPr>
              <a:r>
                <a:rPr sz="110">
                  <a:solidFill>
                    <a:srgbClr val="454545"/>
                  </a:solidFill>
                  <a:latin typeface="Arial"/>
                </a:rPr>
                <a:t>kernel kmeans</a:t>
              </a:r>
            </a:p>
          </p:txBody>
        </p:sp>
        <p:sp>
          <p:nvSpPr>
            <p:cNvPr id="709" name="SubTopic"/>
            <p:cNvSpPr/>
            <p:nvPr/>
          </p:nvSpPr>
          <p:spPr>
            <a:xfrm>
              <a:off x="4203623" y="6779455"/>
              <a:ext cx="147400" cy="23925"/>
            </a:xfrm>
            <a:custGeom>
              <a:avLst/>
              <a:gdLst>
                <a:gd fmla="*/ 7838 w 147400" name="rtl"/>
                <a:gd fmla="*/ 3107 h 23925" name="rtt"/>
                <a:gd fmla="*/ 139838 w 147400" name="rtr"/>
                <a:gd fmla="*/ 20708 h 23925" name="rtb"/>
              </a:gdLst>
              <a:ahLst/>
              <a:cxnLst/>
              <a:rect b="rtb" r="rtr" t="rtt" l="rtl"/>
              <a:pathLst>
                <a:path stroke="false" w="147400" h="23925">
                  <a:moveTo>
                    <a:pt x="0" y="0"/>
                  </a:moveTo>
                  <a:lnTo>
                    <a:pt x="147400" y="0"/>
                  </a:lnTo>
                  <a:lnTo>
                    <a:pt x="147400" y="23925"/>
                  </a:lnTo>
                  <a:lnTo>
                    <a:pt x="0" y="23925"/>
                  </a:lnTo>
                  <a:lnTo>
                    <a:pt x="0" y="0"/>
                  </a:lnTo>
                  <a:close/>
                </a:path>
                <a:path w="147400" fill="none" h="23925">
                  <a:moveTo>
                    <a:pt x="0" y="23925"/>
                  </a:moveTo>
                  <a:lnTo>
                    <a:pt x="147400" y="23925"/>
                  </a:lnTo>
                </a:path>
              </a:pathLst>
            </a:custGeom>
            <a:noFill/>
            <a:ln w="2200" cap="rnd">
              <a:solidFill>
                <a:srgbClr val="80CF70"/>
              </a:solidFill>
              <a:round/>
            </a:ln>
          </p:spPr>
          <p:txBody>
            <a:bodyPr lIns="0" rIns="0" anchor="ctr" rtlCol="0" tIns="0" bIns="11000" wrap="none"/>
            <a:lstStyle/>
            <a:p>
              <a:pPr algn="ctr">
                <a:lnSpc>
                  <a:spcPct val="100000"/>
                </a:lnSpc>
              </a:pPr>
              <a:r>
                <a:rPr sz="110">
                  <a:solidFill>
                    <a:srgbClr val="454545"/>
                  </a:solidFill>
                  <a:latin typeface="Arial"/>
                </a:rPr>
                <a:t>Mini-batch K-Means</a:t>
              </a:r>
            </a:p>
          </p:txBody>
        </p:sp>
        <p:sp>
          <p:nvSpPr>
            <p:cNvPr id="711" name="SubTopic"/>
            <p:cNvSpPr/>
            <p:nvPr/>
          </p:nvSpPr>
          <p:spPr>
            <a:xfrm>
              <a:off x="4011321" y="6872680"/>
              <a:ext cx="226600" cy="23925"/>
            </a:xfrm>
            <a:custGeom>
              <a:avLst/>
              <a:gdLst>
                <a:gd fmla="*/ 7838 w 226600" name="rtl"/>
                <a:gd fmla="*/ 3107 h 23925" name="rtt"/>
                <a:gd fmla="*/ 219038 w 226600" name="rtr"/>
                <a:gd fmla="*/ 20708 h 23925" name="rtb"/>
              </a:gdLst>
              <a:ahLst/>
              <a:cxnLst/>
              <a:rect b="rtb" r="rtr" t="rtt" l="rtl"/>
              <a:pathLst>
                <a:path stroke="false" w="226600" h="23925">
                  <a:moveTo>
                    <a:pt x="0" y="0"/>
                  </a:moveTo>
                  <a:lnTo>
                    <a:pt x="226600" y="0"/>
                  </a:lnTo>
                  <a:lnTo>
                    <a:pt x="226600" y="23925"/>
                  </a:lnTo>
                  <a:lnTo>
                    <a:pt x="0" y="23925"/>
                  </a:lnTo>
                  <a:lnTo>
                    <a:pt x="0" y="0"/>
                  </a:lnTo>
                  <a:close/>
                </a:path>
                <a:path w="226600" fill="none" h="23925">
                  <a:moveTo>
                    <a:pt x="0" y="23925"/>
                  </a:moveTo>
                  <a:lnTo>
                    <a:pt x="226600" y="23925"/>
                  </a:lnTo>
                </a:path>
              </a:pathLst>
            </a:custGeom>
            <a:noFill/>
            <a:ln w="2200" cap="rnd">
              <a:solidFill>
                <a:srgbClr val="80CF70"/>
              </a:solidFill>
              <a:round/>
            </a:ln>
          </p:spPr>
          <p:txBody>
            <a:bodyPr lIns="0" rIns="0" anchor="ctr" rtlCol="0" tIns="0" bIns="11000" wrap="none"/>
            <a:lstStyle/>
            <a:p>
              <a:pPr algn="ctr">
                <a:lnSpc>
                  <a:spcPct val="100000"/>
                </a:lnSpc>
              </a:pPr>
              <a:r>
                <a:rPr sz="110">
                  <a:solidFill>
                    <a:srgbClr val="454545"/>
                  </a:solidFill>
                  <a:latin typeface="Arial"/>
                </a:rPr>
                <a:t>Feature dimensionality reduction</a:t>
              </a:r>
            </a:p>
          </p:txBody>
        </p:sp>
        <p:sp>
          <p:nvSpPr>
            <p:cNvPr id="713" name="SubTopic"/>
            <p:cNvSpPr/>
            <p:nvPr/>
          </p:nvSpPr>
          <p:spPr>
            <a:xfrm>
              <a:off x="4268523" y="6841605"/>
              <a:ext cx="129800" cy="23925"/>
            </a:xfrm>
            <a:custGeom>
              <a:avLst/>
              <a:gdLst>
                <a:gd fmla="*/ 7838 w 129800" name="rtl"/>
                <a:gd fmla="*/ 3107 h 23925" name="rtt"/>
                <a:gd fmla="*/ 122238 w 129800" name="rtr"/>
                <a:gd fmla="*/ 20708 h 23925" name="rtb"/>
              </a:gdLst>
              <a:ahLst/>
              <a:cxnLst/>
              <a:rect b="rtb" r="rtr" t="rtt" l="rtl"/>
              <a:pathLst>
                <a:path stroke="false" w="129800" h="23925">
                  <a:moveTo>
                    <a:pt x="0" y="0"/>
                  </a:moveTo>
                  <a:lnTo>
                    <a:pt x="129800" y="0"/>
                  </a:lnTo>
                  <a:lnTo>
                    <a:pt x="129800" y="23925"/>
                  </a:lnTo>
                  <a:lnTo>
                    <a:pt x="0" y="23925"/>
                  </a:lnTo>
                  <a:lnTo>
                    <a:pt x="0" y="0"/>
                  </a:lnTo>
                  <a:close/>
                </a:path>
                <a:path w="129800" fill="none" h="23925">
                  <a:moveTo>
                    <a:pt x="0" y="23925"/>
                  </a:moveTo>
                  <a:lnTo>
                    <a:pt x="129800" y="23925"/>
                  </a:lnTo>
                </a:path>
              </a:pathLst>
            </a:custGeom>
            <a:noFill/>
            <a:ln w="2200" cap="rnd">
              <a:solidFill>
                <a:srgbClr val="80CF70"/>
              </a:solidFill>
              <a:round/>
            </a:ln>
          </p:spPr>
          <p:txBody>
            <a:bodyPr lIns="0" rIns="0" anchor="ctr" rtlCol="0" tIns="0" bIns="11000" wrap="none"/>
            <a:lstStyle/>
            <a:p>
              <a:pPr algn="ctr">
                <a:lnSpc>
                  <a:spcPct val="100000"/>
                </a:lnSpc>
              </a:pPr>
              <a:r>
                <a:rPr sz="110">
                  <a:solidFill>
                    <a:srgbClr val="454545"/>
                  </a:solidFill>
                  <a:latin typeface="Arial"/>
                </a:rPr>
                <a:t>Feature selection</a:t>
              </a:r>
            </a:p>
          </p:txBody>
        </p:sp>
        <p:sp>
          <p:nvSpPr>
            <p:cNvPr id="715" name="SubTopic"/>
            <p:cNvSpPr/>
            <p:nvPr/>
          </p:nvSpPr>
          <p:spPr>
            <a:xfrm>
              <a:off x="4428925" y="6810530"/>
              <a:ext cx="206800" cy="23925"/>
            </a:xfrm>
            <a:custGeom>
              <a:avLst/>
              <a:gdLst>
                <a:gd fmla="*/ 7838 w 206800" name="rtl"/>
                <a:gd fmla="*/ 3107 h 23925" name="rtt"/>
                <a:gd fmla="*/ 199238 w 206800" name="rtr"/>
                <a:gd fmla="*/ 20708 h 23925" name="rtb"/>
              </a:gdLst>
              <a:ahLst/>
              <a:cxnLst/>
              <a:rect b="rtb" r="rtr" t="rtt" l="rtl"/>
              <a:pathLst>
                <a:path stroke="false" w="206800" h="23925">
                  <a:moveTo>
                    <a:pt x="0" y="0"/>
                  </a:moveTo>
                  <a:lnTo>
                    <a:pt x="206800" y="0"/>
                  </a:lnTo>
                  <a:lnTo>
                    <a:pt x="206800" y="23925"/>
                  </a:lnTo>
                  <a:lnTo>
                    <a:pt x="0" y="23925"/>
                  </a:lnTo>
                  <a:lnTo>
                    <a:pt x="0" y="0"/>
                  </a:lnTo>
                  <a:close/>
                </a:path>
                <a:path w="206800" fill="none" h="23925">
                  <a:moveTo>
                    <a:pt x="0" y="23925"/>
                  </a:moveTo>
                  <a:lnTo>
                    <a:pt x="206800" y="23925"/>
                  </a:lnTo>
                </a:path>
              </a:pathLst>
            </a:custGeom>
            <a:noFill/>
            <a:ln w="2200" cap="rnd">
              <a:solidFill>
                <a:srgbClr val="80CF70"/>
              </a:solidFill>
              <a:round/>
            </a:ln>
          </p:spPr>
          <p:txBody>
            <a:bodyPr lIns="0" rIns="0" anchor="ctr" rtlCol="0" tIns="0" bIns="11000" wrap="none"/>
            <a:lstStyle/>
            <a:p>
              <a:pPr algn="ctr">
                <a:lnSpc>
                  <a:spcPct val="100000"/>
                </a:lnSpc>
              </a:pPr>
              <a:r>
                <a:rPr sz="110">
                  <a:solidFill>
                    <a:srgbClr val="454545"/>
                  </a:solidFill>
                  <a:latin typeface="Arial"/>
                </a:rPr>
                <a:t>Remove low variance features</a:t>
              </a:r>
            </a:p>
          </p:txBody>
        </p:sp>
        <p:sp>
          <p:nvSpPr>
            <p:cNvPr id="717" name="SubTopic"/>
            <p:cNvSpPr/>
            <p:nvPr/>
          </p:nvSpPr>
          <p:spPr>
            <a:xfrm>
              <a:off x="4428925" y="6841605"/>
              <a:ext cx="211200" cy="23925"/>
            </a:xfrm>
            <a:custGeom>
              <a:avLst/>
              <a:gdLst>
                <a:gd fmla="*/ 7838 w 211200" name="rtl"/>
                <a:gd fmla="*/ 3107 h 23925" name="rtt"/>
                <a:gd fmla="*/ 203638 w 211200" name="rtr"/>
                <a:gd fmla="*/ 20708 h 23925" name="rtb"/>
              </a:gdLst>
              <a:ahLst/>
              <a:cxnLst/>
              <a:rect b="rtb" r="rtr" t="rtt" l="rtl"/>
              <a:pathLst>
                <a:path stroke="false" w="211200" h="23925">
                  <a:moveTo>
                    <a:pt x="0" y="0"/>
                  </a:moveTo>
                  <a:lnTo>
                    <a:pt x="211200" y="0"/>
                  </a:lnTo>
                  <a:lnTo>
                    <a:pt x="211200" y="23925"/>
                  </a:lnTo>
                  <a:lnTo>
                    <a:pt x="0" y="23925"/>
                  </a:lnTo>
                  <a:lnTo>
                    <a:pt x="0" y="0"/>
                  </a:lnTo>
                  <a:close/>
                </a:path>
                <a:path w="211200" fill="none" h="23925">
                  <a:moveTo>
                    <a:pt x="0" y="23925"/>
                  </a:moveTo>
                  <a:lnTo>
                    <a:pt x="211200" y="23925"/>
                  </a:lnTo>
                </a:path>
              </a:pathLst>
            </a:custGeom>
            <a:noFill/>
            <a:ln w="2200" cap="rnd">
              <a:solidFill>
                <a:srgbClr val="80CF70"/>
              </a:solidFill>
              <a:round/>
            </a:ln>
          </p:spPr>
          <p:txBody>
            <a:bodyPr lIns="0" rIns="0" anchor="ctr" rtlCol="0" tIns="0" bIns="11000" wrap="none"/>
            <a:lstStyle/>
            <a:p>
              <a:pPr algn="ctr">
                <a:lnSpc>
                  <a:spcPct val="100000"/>
                </a:lnSpc>
              </a:pPr>
              <a:r>
                <a:rPr sz="110">
                  <a:solidFill>
                    <a:srgbClr val="454545"/>
                  </a:solidFill>
                  <a:latin typeface="Arial"/>
                </a:rPr>
                <a:t>Pearson correlation coefficient</a:t>
              </a:r>
            </a:p>
          </p:txBody>
        </p:sp>
        <p:sp>
          <p:nvSpPr>
            <p:cNvPr id="719" name="SubTopic"/>
            <p:cNvSpPr/>
            <p:nvPr/>
          </p:nvSpPr>
          <p:spPr>
            <a:xfrm>
              <a:off x="4428925" y="6872680"/>
              <a:ext cx="223300" cy="23925"/>
            </a:xfrm>
            <a:custGeom>
              <a:avLst/>
              <a:gdLst>
                <a:gd fmla="*/ 7838 w 223300" name="rtl"/>
                <a:gd fmla="*/ 3107 h 23925" name="rtt"/>
                <a:gd fmla="*/ 215738 w 223300" name="rtr"/>
                <a:gd fmla="*/ 20708 h 23925" name="rtb"/>
              </a:gdLst>
              <a:ahLst/>
              <a:cxnLst/>
              <a:rect b="rtb" r="rtr" t="rtt" l="rtl"/>
              <a:pathLst>
                <a:path stroke="false" w="223300" h="23925">
                  <a:moveTo>
                    <a:pt x="0" y="0"/>
                  </a:moveTo>
                  <a:lnTo>
                    <a:pt x="223300" y="0"/>
                  </a:lnTo>
                  <a:lnTo>
                    <a:pt x="223300" y="23925"/>
                  </a:lnTo>
                  <a:lnTo>
                    <a:pt x="0" y="23925"/>
                  </a:lnTo>
                  <a:lnTo>
                    <a:pt x="0" y="0"/>
                  </a:lnTo>
                  <a:close/>
                </a:path>
                <a:path w="223300" fill="none" h="23925">
                  <a:moveTo>
                    <a:pt x="0" y="23925"/>
                  </a:moveTo>
                  <a:lnTo>
                    <a:pt x="223300" y="23925"/>
                  </a:lnTo>
                </a:path>
              </a:pathLst>
            </a:custGeom>
            <a:noFill/>
            <a:ln w="2200" cap="rnd">
              <a:solidFill>
                <a:srgbClr val="80CF70"/>
              </a:solidFill>
              <a:round/>
            </a:ln>
          </p:spPr>
          <p:txBody>
            <a:bodyPr lIns="0" rIns="0" anchor="ctr" rtlCol="0" tIns="0" bIns="11000" wrap="none"/>
            <a:lstStyle/>
            <a:p>
              <a:pPr algn="ctr">
                <a:lnSpc>
                  <a:spcPct val="100000"/>
                </a:lnSpc>
              </a:pPr>
              <a:r>
                <a:rPr sz="110">
                  <a:solidFill>
                    <a:srgbClr val="454545"/>
                  </a:solidFill>
                  <a:latin typeface="Arial"/>
                </a:rPr>
                <a:t>Spearman correlation coefficient</a:t>
              </a:r>
            </a:p>
          </p:txBody>
        </p:sp>
        <p:sp>
          <p:nvSpPr>
            <p:cNvPr id="721" name="SubTopic"/>
            <p:cNvSpPr/>
            <p:nvPr/>
          </p:nvSpPr>
          <p:spPr>
            <a:xfrm>
              <a:off x="4268523" y="6903755"/>
              <a:ext cx="244200" cy="23925"/>
            </a:xfrm>
            <a:custGeom>
              <a:avLst/>
              <a:gdLst>
                <a:gd fmla="*/ 7838 w 244200" name="rtl"/>
                <a:gd fmla="*/ 3107 h 23925" name="rtt"/>
                <a:gd fmla="*/ 236638 w 244200" name="rtr"/>
                <a:gd fmla="*/ 20708 h 23925" name="rtb"/>
              </a:gdLst>
              <a:ahLst/>
              <a:cxnLst/>
              <a:rect b="rtb" r="rtr" t="rtt" l="rtl"/>
              <a:pathLst>
                <a:path stroke="false" w="244200" h="23925">
                  <a:moveTo>
                    <a:pt x="0" y="0"/>
                  </a:moveTo>
                  <a:lnTo>
                    <a:pt x="244200" y="0"/>
                  </a:lnTo>
                  <a:lnTo>
                    <a:pt x="244200" y="23925"/>
                  </a:lnTo>
                  <a:lnTo>
                    <a:pt x="0" y="23925"/>
                  </a:lnTo>
                  <a:lnTo>
                    <a:pt x="0" y="0"/>
                  </a:lnTo>
                  <a:close/>
                </a:path>
                <a:path w="244200" fill="none" h="23925">
                  <a:moveTo>
                    <a:pt x="0" y="23925"/>
                  </a:moveTo>
                  <a:lnTo>
                    <a:pt x="244200" y="23925"/>
                  </a:lnTo>
                </a:path>
              </a:pathLst>
            </a:custGeom>
            <a:noFill/>
            <a:ln w="2200" cap="rnd">
              <a:solidFill>
                <a:srgbClr val="80CF70"/>
              </a:solidFill>
              <a:round/>
            </a:ln>
          </p:spPr>
          <p:txBody>
            <a:bodyPr lIns="0" rIns="0" anchor="ctr" rtlCol="0" tIns="0" bIns="11000" wrap="none"/>
            <a:lstStyle/>
            <a:p>
              <a:pPr algn="ctr">
                <a:lnSpc>
                  <a:spcPct val="100000"/>
                </a:lnSpc>
              </a:pPr>
              <a:r>
                <a:rPr sz="110">
                  <a:solidFill>
                    <a:srgbClr val="454545"/>
                  </a:solidFill>
                  <a:latin typeface="Arial"/>
                </a:rPr>
                <a:t>Principal Component Analysis PCA</a:t>
              </a:r>
            </a:p>
          </p:txBody>
        </p:sp>
        <p:sp>
          <p:nvSpPr>
            <p:cNvPr id="723" name="SubTopic"/>
            <p:cNvSpPr/>
            <p:nvPr/>
          </p:nvSpPr>
          <p:spPr>
            <a:xfrm>
              <a:off x="4011321" y="6934830"/>
              <a:ext cx="539000" cy="23925"/>
            </a:xfrm>
            <a:custGeom>
              <a:avLst/>
              <a:gdLst>
                <a:gd fmla="*/ 7838 w 539000" name="rtl"/>
                <a:gd fmla="*/ 3107 h 23925" name="rtt"/>
                <a:gd fmla="*/ 531438 w 539000" name="rtr"/>
                <a:gd fmla="*/ 20708 h 23925" name="rtb"/>
              </a:gdLst>
              <a:ahLst/>
              <a:cxnLst/>
              <a:rect b="rtb" r="rtr" t="rtt" l="rtl"/>
              <a:pathLst>
                <a:path stroke="false" w="539000" h="23925">
                  <a:moveTo>
                    <a:pt x="0" y="0"/>
                  </a:moveTo>
                  <a:lnTo>
                    <a:pt x="539000" y="0"/>
                  </a:lnTo>
                  <a:lnTo>
                    <a:pt x="539000" y="23925"/>
                  </a:lnTo>
                  <a:lnTo>
                    <a:pt x="0" y="23925"/>
                  </a:lnTo>
                  <a:lnTo>
                    <a:pt x="0" y="0"/>
                  </a:lnTo>
                  <a:close/>
                </a:path>
                <a:path w="539000" fill="none" h="23925">
                  <a:moveTo>
                    <a:pt x="0" y="23925"/>
                  </a:moveTo>
                  <a:lnTo>
                    <a:pt x="539000" y="23925"/>
                  </a:lnTo>
                </a:path>
              </a:pathLst>
            </a:custGeom>
            <a:noFill/>
            <a:ln w="2200" cap="rnd">
              <a:solidFill>
                <a:srgbClr val="80CF70"/>
              </a:solidFill>
              <a:round/>
            </a:ln>
          </p:spPr>
          <p:txBody>
            <a:bodyPr lIns="0" rIns="0" anchor="ctr" rtlCol="0" tIns="0" bIns="11000" wrap="none"/>
            <a:lstStyle/>
            <a:p>
              <a:pPr algn="ctr">
                <a:lnSpc>
                  <a:spcPct val="100000"/>
                </a:lnSpc>
              </a:pPr>
              <a:r>
                <a:rPr sz="110">
                  <a:solidFill>
                    <a:srgbClr val="454545"/>
                  </a:solidFill>
                  <a:latin typeface="Arial"/>
                </a:rPr>
                <a:t>Case: Exploring user preferences for item categories and dimensionality reduction</a:t>
              </a:r>
            </a:p>
          </p:txBody>
        </p:sp>
        <p:sp>
          <p:nvSpPr>
            <p:cNvPr id="102" name="MainTopic"/>
            <p:cNvSpPr/>
            <p:nvPr/>
          </p:nvSpPr>
          <p:spPr>
            <a:xfrm>
              <a:off x="3838819" y="1243001"/>
              <a:ext cx="338800" cy="39325"/>
            </a:xfrm>
            <a:custGeom>
              <a:avLst/>
              <a:gdLst>
                <a:gd fmla="*/ 17738 w 338800" name="rtl"/>
                <a:gd fmla="*/ 7095 h 39325" name="rtt"/>
                <a:gd fmla="*/ 321338 w 338800" name="rtr"/>
                <a:gd fmla="*/ 32395 h 39325" name="rtb"/>
              </a:gdLst>
              <a:ahLst/>
              <a:cxnLst/>
              <a:rect b="rtb" r="rtr" t="rtt" l="rtl"/>
              <a:pathLst>
                <a:path stroke="false" w="338800" h="39325">
                  <a:moveTo>
                    <a:pt x="0" y="0"/>
                  </a:moveTo>
                  <a:lnTo>
                    <a:pt x="338800" y="0"/>
                  </a:lnTo>
                  <a:lnTo>
                    <a:pt x="338800" y="39325"/>
                  </a:lnTo>
                  <a:lnTo>
                    <a:pt x="0" y="39325"/>
                  </a:lnTo>
                  <a:lnTo>
                    <a:pt x="0" y="0"/>
                  </a:lnTo>
                  <a:close/>
                </a:path>
                <a:path w="338800" fill="none" h="39325">
                  <a:moveTo>
                    <a:pt x="0" y="39325"/>
                  </a:moveTo>
                  <a:lnTo>
                    <a:pt x="338800" y="39325"/>
                  </a:lnTo>
                </a:path>
              </a:pathLst>
            </a:custGeom>
            <a:noFill/>
            <a:ln w="2200" cap="rnd">
              <a:solidFill>
                <a:srgbClr val="FF7575"/>
              </a:solidFill>
              <a:round/>
            </a:ln>
          </p:spPr>
          <p:txBody>
            <a:bodyPr lIns="0" rIns="0" anchor="ctr" rtlCol="0" tIns="0" bIns="11000" wrap="none"/>
            <a:lstStyle/>
            <a:p>
              <a:pPr algn="ctr">
                <a:lnSpc>
                  <a:spcPct val="100000"/>
                </a:lnSpc>
              </a:pPr>
              <a:r>
                <a:rPr b="1" sz="154">
                  <a:solidFill>
                    <a:srgbClr val="454545"/>
                  </a:solidFill>
                  <a:latin typeface="Arial"/>
                </a:rPr>
                <a:t>K-nearest neighbor algorithm</a:t>
              </a:r>
            </a:p>
          </p:txBody>
        </p:sp>
        <p:sp>
          <p:nvSpPr>
            <p:cNvPr id="325" name="MainTopic"/>
            <p:cNvSpPr/>
            <p:nvPr/>
          </p:nvSpPr>
          <p:spPr>
            <a:xfrm>
              <a:off x="3838819" y="2944374"/>
              <a:ext cx="213400" cy="39325"/>
            </a:xfrm>
            <a:custGeom>
              <a:avLst/>
              <a:gdLst>
                <a:gd fmla="*/ 17738 w 213400" name="rtl"/>
                <a:gd fmla="*/ 7095 h 39325" name="rtt"/>
                <a:gd fmla="*/ 195938 w 213400" name="rtr"/>
                <a:gd fmla="*/ 32395 h 39325" name="rtb"/>
              </a:gdLst>
              <a:ahLst/>
              <a:cxnLst/>
              <a:rect b="rtb" r="rtr" t="rtt" l="rtl"/>
              <a:pathLst>
                <a:path stroke="false" w="213400" h="39325">
                  <a:moveTo>
                    <a:pt x="0" y="0"/>
                  </a:moveTo>
                  <a:lnTo>
                    <a:pt x="213400" y="0"/>
                  </a:lnTo>
                  <a:lnTo>
                    <a:pt x="213400" y="39325"/>
                  </a:lnTo>
                  <a:lnTo>
                    <a:pt x="0" y="39325"/>
                  </a:lnTo>
                  <a:lnTo>
                    <a:pt x="0" y="0"/>
                  </a:lnTo>
                  <a:close/>
                </a:path>
                <a:path w="213400" fill="none" h="39325">
                  <a:moveTo>
                    <a:pt x="0" y="39325"/>
                  </a:moveTo>
                  <a:lnTo>
                    <a:pt x="213400" y="39325"/>
                  </a:lnTo>
                </a:path>
              </a:pathLst>
            </a:custGeom>
            <a:noFill/>
            <a:ln w="2200" cap="rnd">
              <a:solidFill>
                <a:srgbClr val="5FB7F1"/>
              </a:solidFill>
              <a:round/>
            </a:ln>
          </p:spPr>
          <p:txBody>
            <a:bodyPr lIns="0" rIns="0" anchor="ctr" rtlCol="0" tIns="0" bIns="11000" wrap="none"/>
            <a:lstStyle/>
            <a:p>
              <a:pPr algn="ctr">
                <a:lnSpc>
                  <a:spcPct val="100000"/>
                </a:lnSpc>
              </a:pPr>
              <a:r>
                <a:rPr b="1" sz="154">
                  <a:solidFill>
                    <a:srgbClr val="454545"/>
                  </a:solidFill>
                  <a:latin typeface="Arial"/>
                </a:rPr>
                <a:t>linear regression</a:t>
              </a:r>
            </a:p>
          </p:txBody>
        </p:sp>
        <p:sp>
          <p:nvSpPr>
            <p:cNvPr id="441" name="MainTopic"/>
            <p:cNvSpPr/>
            <p:nvPr/>
          </p:nvSpPr>
          <p:spPr>
            <a:xfrm>
              <a:off x="3838819" y="3719152"/>
              <a:ext cx="229900" cy="39325"/>
            </a:xfrm>
            <a:custGeom>
              <a:avLst/>
              <a:gdLst>
                <a:gd fmla="*/ 17738 w 229900" name="rtl"/>
                <a:gd fmla="*/ 7095 h 39325" name="rtt"/>
                <a:gd fmla="*/ 212438 w 229900" name="rtr"/>
                <a:gd fmla="*/ 32395 h 39325" name="rtb"/>
              </a:gdLst>
              <a:ahLst/>
              <a:cxnLst/>
              <a:rect b="rtb" r="rtr" t="rtt" l="rtl"/>
              <a:pathLst>
                <a:path stroke="false" w="229900" h="39325">
                  <a:moveTo>
                    <a:pt x="0" y="0"/>
                  </a:moveTo>
                  <a:lnTo>
                    <a:pt x="229900" y="0"/>
                  </a:lnTo>
                  <a:lnTo>
                    <a:pt x="229900" y="39325"/>
                  </a:lnTo>
                  <a:lnTo>
                    <a:pt x="0" y="39325"/>
                  </a:lnTo>
                  <a:lnTo>
                    <a:pt x="0" y="0"/>
                  </a:lnTo>
                  <a:close/>
                </a:path>
                <a:path w="229900" fill="none" h="39325">
                  <a:moveTo>
                    <a:pt x="0" y="39325"/>
                  </a:moveTo>
                  <a:lnTo>
                    <a:pt x="229900" y="39325"/>
                  </a:lnTo>
                </a:path>
              </a:pathLst>
            </a:custGeom>
            <a:noFill/>
            <a:ln w="2200" cap="rnd">
              <a:solidFill>
                <a:srgbClr val="FFCD55"/>
              </a:solidFill>
              <a:round/>
            </a:ln>
          </p:spPr>
          <p:txBody>
            <a:bodyPr lIns="0" rIns="0" anchor="ctr" rtlCol="0" tIns="0" bIns="11000" wrap="none"/>
            <a:lstStyle/>
            <a:p>
              <a:pPr algn="ctr">
                <a:lnSpc>
                  <a:spcPct val="100000"/>
                </a:lnSpc>
              </a:pPr>
              <a:r>
                <a:rPr b="1" sz="154">
                  <a:solidFill>
                    <a:srgbClr val="454545"/>
                  </a:solidFill>
                  <a:latin typeface="Arial"/>
                </a:rPr>
                <a:t>logistic regression</a:t>
              </a:r>
            </a:p>
          </p:txBody>
        </p:sp>
        <p:sp>
          <p:nvSpPr>
            <p:cNvPr id="473" name="MainTopic"/>
            <p:cNvSpPr/>
            <p:nvPr/>
          </p:nvSpPr>
          <p:spPr>
            <a:xfrm>
              <a:off x="3838819" y="4714790"/>
              <a:ext cx="171600" cy="39325"/>
            </a:xfrm>
            <a:custGeom>
              <a:avLst/>
              <a:gdLst>
                <a:gd fmla="*/ 17738 w 171600" name="rtl"/>
                <a:gd fmla="*/ 7095 h 39325" name="rtt"/>
                <a:gd fmla="*/ 154138 w 171600" name="rtr"/>
                <a:gd fmla="*/ 32395 h 39325" name="rtb"/>
              </a:gdLst>
              <a:ahLst/>
              <a:cxnLst/>
              <a:rect b="rtb" r="rtr" t="rtt" l="rtl"/>
              <a:pathLst>
                <a:path stroke="false" w="171600" h="39325">
                  <a:moveTo>
                    <a:pt x="0" y="0"/>
                  </a:moveTo>
                  <a:lnTo>
                    <a:pt x="171600" y="0"/>
                  </a:lnTo>
                  <a:lnTo>
                    <a:pt x="171600" y="39325"/>
                  </a:lnTo>
                  <a:lnTo>
                    <a:pt x="0" y="39325"/>
                  </a:lnTo>
                  <a:lnTo>
                    <a:pt x="0" y="0"/>
                  </a:lnTo>
                  <a:close/>
                </a:path>
                <a:path w="171600" fill="none" h="39325">
                  <a:moveTo>
                    <a:pt x="0" y="39325"/>
                  </a:moveTo>
                  <a:lnTo>
                    <a:pt x="171600" y="39325"/>
                  </a:lnTo>
                </a:path>
              </a:pathLst>
            </a:custGeom>
            <a:noFill/>
            <a:ln w="2200" cap="rnd">
              <a:solidFill>
                <a:srgbClr val="F1A3DC"/>
              </a:solidFill>
              <a:round/>
            </a:ln>
          </p:spPr>
          <p:txBody>
            <a:bodyPr lIns="0" rIns="0" anchor="ctr" rtlCol="0" tIns="0" bIns="11000" wrap="none"/>
            <a:lstStyle/>
            <a:p>
              <a:pPr algn="ctr">
                <a:lnSpc>
                  <a:spcPct val="100000"/>
                </a:lnSpc>
              </a:pPr>
              <a:r>
                <a:rPr b="1" sz="154">
                  <a:solidFill>
                    <a:srgbClr val="454545"/>
                  </a:solidFill>
                  <a:latin typeface="Arial"/>
                </a:rPr>
                <a:t>decision tree</a:t>
              </a:r>
            </a:p>
          </p:txBody>
        </p:sp>
        <p:sp>
          <p:nvSpPr>
            <p:cNvPr id="612" name="MainTopic"/>
            <p:cNvSpPr/>
            <p:nvPr/>
          </p:nvSpPr>
          <p:spPr>
            <a:xfrm>
              <a:off x="3838819" y="5769587"/>
              <a:ext cx="229900" cy="39325"/>
            </a:xfrm>
            <a:custGeom>
              <a:avLst/>
              <a:gdLst>
                <a:gd fmla="*/ 17738 w 229900" name="rtl"/>
                <a:gd fmla="*/ 7095 h 39325" name="rtt"/>
                <a:gd fmla="*/ 212438 w 229900" name="rtr"/>
                <a:gd fmla="*/ 32395 h 39325" name="rtb"/>
              </a:gdLst>
              <a:ahLst/>
              <a:cxnLst/>
              <a:rect b="rtb" r="rtr" t="rtt" l="rtl"/>
              <a:pathLst>
                <a:path stroke="false" w="229900" h="39325">
                  <a:moveTo>
                    <a:pt x="0" y="0"/>
                  </a:moveTo>
                  <a:lnTo>
                    <a:pt x="229900" y="0"/>
                  </a:lnTo>
                  <a:lnTo>
                    <a:pt x="229900" y="39325"/>
                  </a:lnTo>
                  <a:lnTo>
                    <a:pt x="0" y="39325"/>
                  </a:lnTo>
                  <a:lnTo>
                    <a:pt x="0" y="0"/>
                  </a:lnTo>
                  <a:close/>
                </a:path>
                <a:path w="229900" fill="none" h="39325">
                  <a:moveTo>
                    <a:pt x="0" y="39325"/>
                  </a:moveTo>
                  <a:lnTo>
                    <a:pt x="229900" y="39325"/>
                  </a:lnTo>
                </a:path>
              </a:pathLst>
            </a:custGeom>
            <a:noFill/>
            <a:ln w="2200" cap="rnd">
              <a:solidFill>
                <a:srgbClr val="6CC9E5"/>
              </a:solidFill>
              <a:round/>
            </a:ln>
          </p:spPr>
          <p:txBody>
            <a:bodyPr lIns="0" rIns="0" anchor="ctr" rtlCol="0" tIns="0" bIns="11000" wrap="none"/>
            <a:lstStyle/>
            <a:p>
              <a:pPr algn="ctr">
                <a:lnSpc>
                  <a:spcPct val="100000"/>
                </a:lnSpc>
              </a:pPr>
              <a:r>
                <a:rPr b="1" sz="154">
                  <a:solidFill>
                    <a:srgbClr val="454545"/>
                  </a:solidFill>
                  <a:latin typeface="Arial"/>
                </a:rPr>
                <a:t>Ensemble learning</a:t>
              </a:r>
            </a:p>
          </p:txBody>
        </p:sp>
        <p:sp>
          <p:nvSpPr>
            <p:cNvPr id="660" name="MainTopic"/>
            <p:cNvSpPr/>
            <p:nvPr/>
          </p:nvSpPr>
          <p:spPr>
            <a:xfrm>
              <a:off x="3838819" y="6541374"/>
              <a:ext cx="141900" cy="39325"/>
            </a:xfrm>
            <a:custGeom>
              <a:avLst/>
              <a:gdLst>
                <a:gd fmla="*/ 17738 w 141900" name="rtl"/>
                <a:gd fmla="*/ 7095 h 39325" name="rtt"/>
                <a:gd fmla="*/ 124438 w 141900" name="rtr"/>
                <a:gd fmla="*/ 32395 h 39325" name="rtb"/>
              </a:gdLst>
              <a:ahLst/>
              <a:cxnLst/>
              <a:rect b="rtb" r="rtr" t="rtt" l="rtl"/>
              <a:pathLst>
                <a:path stroke="false" w="141900" h="39325">
                  <a:moveTo>
                    <a:pt x="0" y="0"/>
                  </a:moveTo>
                  <a:lnTo>
                    <a:pt x="141900" y="0"/>
                  </a:lnTo>
                  <a:lnTo>
                    <a:pt x="141900" y="39325"/>
                  </a:lnTo>
                  <a:lnTo>
                    <a:pt x="0" y="39325"/>
                  </a:lnTo>
                  <a:lnTo>
                    <a:pt x="0" y="0"/>
                  </a:lnTo>
                  <a:close/>
                </a:path>
                <a:path w="141900" fill="none" h="39325">
                  <a:moveTo>
                    <a:pt x="0" y="39325"/>
                  </a:moveTo>
                  <a:lnTo>
                    <a:pt x="141900" y="39325"/>
                  </a:lnTo>
                </a:path>
              </a:pathLst>
            </a:custGeom>
            <a:noFill/>
            <a:ln w="2200" cap="rnd">
              <a:solidFill>
                <a:srgbClr val="80CF70"/>
              </a:solidFill>
              <a:round/>
            </a:ln>
          </p:spPr>
          <p:txBody>
            <a:bodyPr lIns="0" rIns="0" anchor="ctr" rtlCol="0" tIns="0" bIns="11000" wrap="none"/>
            <a:lstStyle/>
            <a:p>
              <a:pPr algn="ctr">
                <a:lnSpc>
                  <a:spcPct val="100000"/>
                </a:lnSpc>
              </a:pPr>
              <a:r>
                <a:rPr b="1" sz="154">
                  <a:solidFill>
                    <a:srgbClr val="454545"/>
                  </a:solidFill>
                  <a:latin typeface="Arial"/>
                </a:rPr>
                <a:t>clustering</a:t>
              </a:r>
            </a:p>
          </p:txBody>
        </p:sp>
        <p:sp>
          <p:nvSpPr>
            <p:cNvPr id="101" name="MainIdea"/>
            <p:cNvSpPr/>
            <p:nvPr/>
          </p:nvSpPr>
          <p:spPr>
            <a:xfrm>
              <a:off x="3146347" y="3885863"/>
              <a:ext cx="623172" cy="91300"/>
            </a:xfrm>
            <a:custGeom>
              <a:avLst/>
              <a:gdLst>
                <a:gd fmla="*/ 36916 w 623172" name="rtl"/>
                <a:gd fmla="*/ 18480 h 91300" name="rtt"/>
                <a:gd fmla="*/ 586916 w 623172" name="rtr"/>
                <a:gd fmla="*/ 73480 h 91300" name="rtb"/>
              </a:gdLst>
              <a:ahLst/>
              <a:cxnLst/>
              <a:rect b="rtb" r="rtr" t="rtt" l="rtl"/>
              <a:pathLst>
                <a:path w="623172" h="91300">
                  <a:moveTo>
                    <a:pt x="45650" y="0"/>
                  </a:moveTo>
                  <a:lnTo>
                    <a:pt x="577522" y="0"/>
                  </a:lnTo>
                  <a:cubicBezTo>
                    <a:pt x="602734" y="0"/>
                    <a:pt x="623172" y="20438"/>
                    <a:pt x="623172" y="45650"/>
                  </a:cubicBezTo>
                  <a:cubicBezTo>
                    <a:pt x="623172" y="70862"/>
                    <a:pt x="602734" y="91300"/>
                    <a:pt x="577522" y="91300"/>
                  </a:cubicBezTo>
                  <a:lnTo>
                    <a:pt x="45650" y="91300"/>
                  </a:lnTo>
                  <a:cubicBezTo>
                    <a:pt x="20438" y="91300"/>
                    <a:pt x="0" y="70862"/>
                    <a:pt x="0" y="45650"/>
                  </a:cubicBezTo>
                  <a:cubicBezTo>
                    <a:pt x="0" y="20438"/>
                    <a:pt x="20438" y="0"/>
                    <a:pt x="45650" y="0"/>
                  </a:cubicBezTo>
                  <a:close/>
                </a:path>
              </a:pathLst>
            </a:custGeom>
            <a:solidFill>
              <a:srgbClr val="FFFFFF"/>
            </a:solidFill>
            <a:ln w="4400" cap="rnd">
              <a:solidFill>
                <a:srgbClr val="FFFFFF"/>
              </a:solidFill>
              <a:round/>
            </a:ln>
          </p:spPr>
          <p:txBody>
            <a:bodyPr lIns="0" rIns="0" anchor="ctr" rtlCol="0" tIns="0" bIns="11000" wrap="square"/>
            <a:lstStyle/>
            <a:p>
              <a:pPr algn="ctr">
                <a:lnSpc>
                  <a:spcPct val="100000"/>
                </a:lnSpc>
              </a:pPr>
              <a:r>
                <a:rPr b="1" sz="176">
                  <a:solidFill>
                    <a:srgbClr val="454545"/>
                  </a:solidFill>
                  <a:latin typeface="Arial"/>
                </a:rPr>
                <a:t>Machine learning algorithm linear regression decision tree notes self-study mind map</a:t>
              </a:r>
            </a:p>
          </p:txBody>
        </p:sp>
      </p:grpSp>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TotalTime>0</TotalTime>
  <Words>0</Words>
  <Application>Microsoft Office PowerPoint</Application>
  <PresentationFormat>0</PresentationFormat>
  <Paragraphs>0</Paragraphs>
  <Slides>1</Slides>
  <Notes>0</Notes>
  <HiddenSlides>0</HiddenSlides>
  <MMClips>0</MMClips>
  <ScaleCrop>false</ScaleCrop>
  <HeadingPairs>
    <vt:vector baseType="variant" size="4">
      <vt:variant>
        <vt:lpstr>Topic</vt:lpstr>
      </vt:variant>
      <vt:variant>
        <vt:i4>1</vt:i4>
      </vt:variant>
      <vt:variant>
        <vt:lpstr>Slide Title</vt:lpstr>
      </vt:variant>
      <vt:variant>
        <vt:i4>1</vt:i4>
      </vt:variant>
    </vt:vector>
  </HeadingPairs>
  <TitlesOfParts>
    <vt:vector baseType="lpstr" size="2">
      <vt:lpstr>Office Theme</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dcterms="http://purl.org/dc/terms/" xmlns:cp="http://schemas.openxmlformats.org/package/2006/metadata/core-properties" xmlns:dcmitype="http://purl.org/dc/dcmitype/" xmlns:xsi="http://www.w3.org/2001/XMLSchema-instance" xmlns:dc="http://purl.org/dc/elements/1.1/">
  <dc:title>PowerPoint Presentation</dc:title>
  <dc:creator>ADMIN</dc:creator>
  <cp:lastModifiedBy>ADMIN</cp:lastModifiedBy>
  <cp:revision>1</cp:revision>
  <dcterms:created xsi:type="dcterms:W3CDTF">2025-11-04T14:00:32Z</dcterms:created>
  <dcterms:modified xsi:type="dcterms:W3CDTF">2025-11-04T14:00:32Z</dcterms:modified>
</cp:coreProperties>
</file>