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ico" Extension="ico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application/vnd.openxmlformats-package.relationships+xml" Extension="rels"/>
  <Default ContentType="application/xml" Extension="xml"/>
  <Default ContentType="application/octet-stream" Extension="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sldIdLst>
    <p:sldId r:id="rId6" id="256"/>
  </p:sldIdLst>
  <p:sldSz cx="9144000" type="screen4x3" cy="6858000"/>
  <p:notesSz cx="6858000" cy="9144000"/>
  <p:defaultTextStyle>
    <a:defPPr>
      <a:defRPr lang="en-US"/>
    </a:defPPr>
    <a:lvl1pPr hangingPunct="1" marL="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hangingPunct="1" marL="457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hangingPunct="1" marL="914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hangingPunct="1" marL="1371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hangingPunct="1" marL="18288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hangingPunct="1" marL="22860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hangingPunct="1" marL="2743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hangingPunct="1" marL="3200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hangingPunct="1" marL="3657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r="http://schemas.openxmlformats.org/officeDocument/2006/relationships" xmlns:a="http://schemas.openxmlformats.org/drawingml/2006/main" xmlns:p="http://schemas.openxmlformats.org/presentationml/2006/main">
  <p:normalViewPr horzBarState="maximized">
    <p:restoredLeft autoAdjust="0" sz="19958"/>
    <p:restoredTop sz="94660"/>
  </p:normalViewPr>
  <p:slideViewPr>
    <p:cSldViewPr snapToGrid="0">
      <p:cViewPr varScale="1">
        <p:scale>
          <a:sx d="100" n="75"/>
          <a:sy d="100" n="75"/>
        </p:scale>
        <p:origin x="66" y="288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ype="http://schemas.openxmlformats.org/officeDocument/2006/relationships/slideMaster" Target="slideMasters/slideMaster1.xml"/>
  <Relationship Id="rId2" Type="http://schemas.openxmlformats.org/officeDocument/2006/relationships/tableStyles" Target="tableStyles.xml"/>
  <Relationship Id="rId3" Type="http://schemas.openxmlformats.org/officeDocument/2006/relationships/theme" Target="theme/theme1.xml"/>
  <Relationship Id="rId4" Type="http://schemas.openxmlformats.org/officeDocument/2006/relationships/viewProps" Target="viewProps.xml"/>
  <Relationship Id="rId5" Type="http://schemas.openxmlformats.org/officeDocument/2006/relationships/presProps" Target="presProps.xml"/>
  <Relationship Id="rId6" Type="http://schemas.openxmlformats.org/officeDocument/2006/relationships/slide" Target="slides/slide1.xml"/>
</Relationships>

</file>

<file path=ppt/slideLayouts/_rels/slideLayout1.xml.rels>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/>
</Relationships>

</file>

<file path=ppt/slideLayouts/slideLayout1.xml><?xml version="1.0" encoding="utf-8"?>
<p:sldLayout xmlns:r="http://schemas.openxmlformats.org/officeDocument/2006/relationships" xmlns:a="http://schemas.openxmlformats.org/drawingml/2006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2016/11/23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1.png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B"/>
        </a:solidFill>
        <a:effectLst/>
      </p:bgPr>
    </p:bg>
    <p:spTree>
      <p:nvGrpSpPr>
        <p:cNvPr id="300000100" name="Decision tree architecture alg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roup341"/>
          <p:cNvGrpSpPr/>
          <p:nvPr/>
        </p:nvGrpSpPr>
        <p:grpSpPr>
          <a:xfrm>
            <a:off x="94855" y="145099"/>
            <a:ext cx="8873600" cy="6508619"/>
            <a:chOff x="94855" y="145099"/>
            <a:chExt cx="8873600" cy="6508619"/>
          </a:xfrm>
        </p:grpSpPr>
        <p:sp>
          <p:nvSpPr>
            <p:cNvPr id="103" name="MMConnector"/>
            <p:cNvSpPr/>
            <p:nvPr/>
          </p:nvSpPr>
          <p:spPr>
            <a:xfrm>
              <a:off x="2284068" y="3641164"/>
              <a:ext cx="1338115" cy="1672906"/>
            </a:xfrm>
            <a:custGeom>
              <a:avLst/>
              <a:gdLst/>
              <a:pathLst>
                <a:path w="1338115" h="1672906">
                  <a:moveTo>
                    <a:pt x="-414586" y="598348"/>
                  </a:moveTo>
                  <a:cubicBezTo>
                    <a:pt x="-380480" y="556162"/>
                    <a:pt x="-349930" y="510840"/>
                    <a:pt x="-321152" y="464460"/>
                  </a:cubicBezTo>
                  <a:cubicBezTo>
                    <a:pt x="-292375" y="418079"/>
                    <a:pt x="-265369" y="370639"/>
                    <a:pt x="-239774" y="322373"/>
                  </a:cubicBezTo>
                  <a:cubicBezTo>
                    <a:pt x="-214180" y="274107"/>
                    <a:pt x="-189996" y="225015"/>
                    <a:pt x="-166564" y="175538"/>
                  </a:cubicBezTo>
                  <a:cubicBezTo>
                    <a:pt x="-143132" y="126061"/>
                    <a:pt x="-120451" y="76199"/>
                    <a:pt x="-98024" y="26199"/>
                  </a:cubicBezTo>
                  <a:cubicBezTo>
                    <a:pt x="-75598" y="-23802"/>
                    <a:pt x="-53425" y="-73942"/>
                    <a:pt x="-30935" y="-124003"/>
                  </a:cubicBezTo>
                  <a:cubicBezTo>
                    <a:pt x="-8445" y="-174064"/>
                    <a:pt x="14362" y="-224045"/>
                    <a:pt x="37922" y="-273576"/>
                  </a:cubicBezTo>
                  <a:cubicBezTo>
                    <a:pt x="61481" y="-323107"/>
                    <a:pt x="85792" y="-372188"/>
                    <a:pt x="112092" y="-420750"/>
                  </a:cubicBezTo>
                  <a:cubicBezTo>
                    <a:pt x="138392" y="-469312"/>
                    <a:pt x="166680" y="-517356"/>
                    <a:pt x="195823" y="-562864"/>
                  </a:cubicBezTo>
                  <a:cubicBezTo>
                    <a:pt x="224966" y="-608371"/>
                    <a:pt x="254963" y="-651342"/>
                    <a:pt x="294306" y="-695335"/>
                  </a:cubicBezTo>
                  <a:cubicBezTo>
                    <a:pt x="333649" y="-739328"/>
                    <a:pt x="382337" y="-784344"/>
                    <a:pt x="413016" y="-810105"/>
                  </a:cubicBezTo>
                  <a:cubicBezTo>
                    <a:pt x="443694" y="-835865"/>
                    <a:pt x="456362" y="-842371"/>
                    <a:pt x="466946" y="-848435"/>
                  </a:cubicBezTo>
                  <a:cubicBezTo>
                    <a:pt x="477529" y="-854500"/>
                    <a:pt x="486028" y="-860123"/>
                    <a:pt x="495268" y="-865553"/>
                  </a:cubicBezTo>
                  <a:cubicBezTo>
                    <a:pt x="504507" y="-870982"/>
                    <a:pt x="514487" y="-876218"/>
                    <a:pt x="524438" y="-881176"/>
                  </a:cubicBezTo>
                  <a:cubicBezTo>
                    <a:pt x="534389" y="-886134"/>
                    <a:pt x="544312" y="-890815"/>
                    <a:pt x="554395" y="-895226"/>
                  </a:cubicBezTo>
                  <a:cubicBezTo>
                    <a:pt x="564478" y="-899636"/>
                    <a:pt x="574723" y="-903778"/>
                    <a:pt x="585060" y="-907638"/>
                  </a:cubicBezTo>
                  <a:cubicBezTo>
                    <a:pt x="595396" y="-911498"/>
                    <a:pt x="605826" y="-915077"/>
                    <a:pt x="616343" y="-918373"/>
                  </a:cubicBezTo>
                  <a:cubicBezTo>
                    <a:pt x="626860" y="-921669"/>
                    <a:pt x="637465" y="-924682"/>
                    <a:pt x="648147" y="-927412"/>
                  </a:cubicBezTo>
                  <a:cubicBezTo>
                    <a:pt x="658830" y="-930143"/>
                    <a:pt x="669590" y="-932591"/>
                    <a:pt x="680373" y="-934761"/>
                  </a:cubicBezTo>
                  <a:cubicBezTo>
                    <a:pt x="691157" y="-936932"/>
                    <a:pt x="701963" y="-938825"/>
                    <a:pt x="712922" y="-940447"/>
                  </a:cubicBezTo>
                  <a:cubicBezTo>
                    <a:pt x="723882" y="-942069"/>
                    <a:pt x="734995" y="-943420"/>
                    <a:pt x="745701" y="-944515"/>
                  </a:cubicBezTo>
                  <a:cubicBezTo>
                    <a:pt x="756406" y="-945610"/>
                    <a:pt x="766703" y="-946448"/>
                    <a:pt x="778623" y="-947026"/>
                  </a:cubicBezTo>
                  <a:cubicBezTo>
                    <a:pt x="790542" y="-947603"/>
                    <a:pt x="804084" y="-947919"/>
                    <a:pt x="811612" y="-948051"/>
                  </a:cubicBezTo>
                  <a:cubicBezTo>
                    <a:pt x="819141" y="-948183"/>
                    <a:pt x="820656" y="-948131"/>
                    <a:pt x="822171" y="-948078"/>
                  </a:cubicBezTo>
                  <a:cubicBezTo>
                    <a:pt x="823862" y="-948020"/>
                    <a:pt x="824991" y="-947021"/>
                    <a:pt x="824991" y="-945728"/>
                  </a:cubicBezTo>
                  <a:cubicBezTo>
                    <a:pt x="824991" y="-944436"/>
                    <a:pt x="823862" y="-943334"/>
                    <a:pt x="822171" y="-943378"/>
                  </a:cubicBezTo>
                  <a:cubicBezTo>
                    <a:pt x="820664" y="-943418"/>
                    <a:pt x="819156" y="-943457"/>
                    <a:pt x="811677" y="-943263"/>
                  </a:cubicBezTo>
                  <a:cubicBezTo>
                    <a:pt x="804197" y="-943070"/>
                    <a:pt x="790746" y="-942643"/>
                    <a:pt x="778913" y="-941971"/>
                  </a:cubicBezTo>
                  <a:cubicBezTo>
                    <a:pt x="767080" y="-941298"/>
                    <a:pt x="756866" y="-940380"/>
                    <a:pt x="746253" y="-939205"/>
                  </a:cubicBezTo>
                  <a:cubicBezTo>
                    <a:pt x="735639" y="-938030"/>
                    <a:pt x="724626" y="-936597"/>
                    <a:pt x="713773" y="-934898"/>
                  </a:cubicBezTo>
                  <a:cubicBezTo>
                    <a:pt x="702919" y="-933199"/>
                    <a:pt x="692224" y="-931233"/>
                    <a:pt x="681558" y="-928993"/>
                  </a:cubicBezTo>
                  <a:cubicBezTo>
                    <a:pt x="670891" y="-926753"/>
                    <a:pt x="660254" y="-924239"/>
                    <a:pt x="649699" y="-921447"/>
                  </a:cubicBezTo>
                  <a:cubicBezTo>
                    <a:pt x="639145" y="-918655"/>
                    <a:pt x="628673" y="-915585"/>
                    <a:pt x="618293" y="-912236"/>
                  </a:cubicBezTo>
                  <a:cubicBezTo>
                    <a:pt x="607914" y="-908888"/>
                    <a:pt x="597627" y="-905261"/>
                    <a:pt x="587436" y="-901358"/>
                  </a:cubicBezTo>
                  <a:cubicBezTo>
                    <a:pt x="577245" y="-897455"/>
                    <a:pt x="567150" y="-893276"/>
                    <a:pt x="557218" y="-888832"/>
                  </a:cubicBezTo>
                  <a:cubicBezTo>
                    <a:pt x="547287" y="-884388"/>
                    <a:pt x="537518" y="-879680"/>
                    <a:pt x="527725" y="-874698"/>
                  </a:cubicBezTo>
                  <a:cubicBezTo>
                    <a:pt x="517931" y="-869716"/>
                    <a:pt x="508113" y="-864460"/>
                    <a:pt x="499028" y="-859017"/>
                  </a:cubicBezTo>
                  <a:cubicBezTo>
                    <a:pt x="489942" y="-853575"/>
                    <a:pt x="481589" y="-847947"/>
                    <a:pt x="471184" y="-841869"/>
                  </a:cubicBezTo>
                  <a:cubicBezTo>
                    <a:pt x="460780" y="-835792"/>
                    <a:pt x="448324" y="-829266"/>
                    <a:pt x="418207" y="-803545"/>
                  </a:cubicBezTo>
                  <a:cubicBezTo>
                    <a:pt x="388089" y="-777823"/>
                    <a:pt x="340310" y="-732906"/>
                    <a:pt x="301719" y="-689015"/>
                  </a:cubicBezTo>
                  <a:cubicBezTo>
                    <a:pt x="263127" y="-645124"/>
                    <a:pt x="233722" y="-602258"/>
                    <a:pt x="205161" y="-556831"/>
                  </a:cubicBezTo>
                  <a:cubicBezTo>
                    <a:pt x="176599" y="-511403"/>
                    <a:pt x="148881" y="-463414"/>
                    <a:pt x="123117" y="-414874"/>
                  </a:cubicBezTo>
                  <a:cubicBezTo>
                    <a:pt x="97353" y="-366334"/>
                    <a:pt x="73543" y="-317243"/>
                    <a:pt x="50466" y="-267662"/>
                  </a:cubicBezTo>
                  <a:cubicBezTo>
                    <a:pt x="27389" y="-218081"/>
                    <a:pt x="5046" y="-168011"/>
                    <a:pt x="-17002" y="-117816"/>
                  </a:cubicBezTo>
                  <a:cubicBezTo>
                    <a:pt x="-39049" y="-67621"/>
                    <a:pt x="-60800" y="-17301"/>
                    <a:pt x="-82831" y="32937"/>
                  </a:cubicBezTo>
                  <a:cubicBezTo>
                    <a:pt x="-104861" y="83175"/>
                    <a:pt x="-127171" y="133331"/>
                    <a:pt x="-150269" y="183176"/>
                  </a:cubicBezTo>
                  <a:cubicBezTo>
                    <a:pt x="-173366" y="233021"/>
                    <a:pt x="-197251" y="282555"/>
                    <a:pt x="-222614" y="331361"/>
                  </a:cubicBezTo>
                  <a:cubicBezTo>
                    <a:pt x="-247976" y="380168"/>
                    <a:pt x="-274816" y="428248"/>
                    <a:pt x="-303514" y="475386"/>
                  </a:cubicBezTo>
                  <a:cubicBezTo>
                    <a:pt x="-332213" y="522524"/>
                    <a:pt x="-362769" y="568720"/>
                    <a:pt x="-397139" y="611952"/>
                  </a:cubicBezTo>
                  <a:cubicBezTo>
                    <a:pt x="-431508" y="655183"/>
                    <a:pt x="-469690" y="695450"/>
                    <a:pt x="-507872" y="735717"/>
                  </a:cubicBezTo>
                  <a:cubicBezTo>
                    <a:pt x="-513693" y="741855"/>
                    <a:pt x="-521750" y="741561"/>
                    <a:pt x="-526190" y="736865"/>
                  </a:cubicBezTo>
                  <a:cubicBezTo>
                    <a:pt x="-530629" y="732168"/>
                    <a:pt x="-529888" y="724729"/>
                    <a:pt x="-524016" y="718640"/>
                  </a:cubicBezTo>
                  <a:cubicBezTo>
                    <a:pt x="-486354" y="679587"/>
                    <a:pt x="-448692" y="640535"/>
                    <a:pt x="-414586" y="598348"/>
                  </a:cubicBezTo>
                  <a:close/>
                </a:path>
              </a:pathLst>
            </a:custGeom>
            <a:solidFill>
              <a:srgbClr val="FF7575"/>
            </a:solidFill>
            <a:ln w="4700" cap="rnd">
              <a:solidFill>
                <a:srgbClr val="FF7575"/>
              </a:solidFill>
              <a:round/>
            </a:ln>
          </p:spPr>
        </p:sp>
        <p:sp>
          <p:nvSpPr>
            <p:cNvPr id="105" name="MMConnector"/>
            <p:cNvSpPr/>
            <p:nvPr/>
          </p:nvSpPr>
          <p:spPr>
            <a:xfrm>
              <a:off x="4492316" y="1575661"/>
              <a:ext cx="130754" cy="2239550"/>
            </a:xfrm>
            <a:custGeom>
              <a:avLst/>
              <a:gdLst/>
              <a:pathLst>
                <a:path w="130754" fill="none" h="2239550">
                  <a:moveTo>
                    <a:pt x="-65377" y="1119775"/>
                  </a:moveTo>
                  <a:cubicBezTo>
                    <a:pt x="26151" y="1119775"/>
                    <a:pt x="-65377" y="-1119775"/>
                    <a:pt x="65377" y="-1119775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07" name="MMConnector"/>
            <p:cNvSpPr/>
            <p:nvPr/>
          </p:nvSpPr>
          <p:spPr>
            <a:xfrm>
              <a:off x="4980270" y="356305"/>
              <a:ext cx="130754" cy="199163"/>
            </a:xfrm>
            <a:custGeom>
              <a:avLst/>
              <a:gdLst/>
              <a:pathLst>
                <a:path w="130754" fill="none" h="199163">
                  <a:moveTo>
                    <a:pt x="-65377" y="99581"/>
                  </a:moveTo>
                  <a:cubicBezTo>
                    <a:pt x="9014" y="99581"/>
                    <a:pt x="-25390" y="-99581"/>
                    <a:pt x="65377" y="-99581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09" name="MMConnector"/>
            <p:cNvSpPr/>
            <p:nvPr/>
          </p:nvSpPr>
          <p:spPr>
            <a:xfrm>
              <a:off x="4980270" y="422692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11" name="MMConnector"/>
            <p:cNvSpPr/>
            <p:nvPr/>
          </p:nvSpPr>
          <p:spPr>
            <a:xfrm>
              <a:off x="4980270" y="489080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13" name="MMConnector"/>
            <p:cNvSpPr/>
            <p:nvPr/>
          </p:nvSpPr>
          <p:spPr>
            <a:xfrm>
              <a:off x="4980270" y="555467"/>
              <a:ext cx="130754" cy="199163"/>
            </a:xfrm>
            <a:custGeom>
              <a:avLst/>
              <a:gdLst/>
              <a:pathLst>
                <a:path w="130754" fill="none" h="199163">
                  <a:moveTo>
                    <a:pt x="-65377" y="-99581"/>
                  </a:moveTo>
                  <a:cubicBezTo>
                    <a:pt x="9014" y="-99581"/>
                    <a:pt x="-25390" y="99581"/>
                    <a:pt x="65377" y="99581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15" name="MMConnector"/>
            <p:cNvSpPr/>
            <p:nvPr/>
          </p:nvSpPr>
          <p:spPr>
            <a:xfrm>
              <a:off x="4492316" y="1741630"/>
              <a:ext cx="130754" cy="1907613"/>
            </a:xfrm>
            <a:custGeom>
              <a:avLst/>
              <a:gdLst/>
              <a:pathLst>
                <a:path w="130754" fill="none" h="1907613">
                  <a:moveTo>
                    <a:pt x="-65377" y="953806"/>
                  </a:moveTo>
                  <a:cubicBezTo>
                    <a:pt x="26151" y="953806"/>
                    <a:pt x="-65377" y="-953806"/>
                    <a:pt x="65377" y="-953806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17" name="MMConnector"/>
            <p:cNvSpPr/>
            <p:nvPr/>
          </p:nvSpPr>
          <p:spPr>
            <a:xfrm>
              <a:off x="5041370" y="787824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19" name="MMConnector"/>
            <p:cNvSpPr/>
            <p:nvPr/>
          </p:nvSpPr>
          <p:spPr>
            <a:xfrm>
              <a:off x="4492316" y="1841211"/>
              <a:ext cx="130754" cy="1708450"/>
            </a:xfrm>
            <a:custGeom>
              <a:avLst/>
              <a:gdLst/>
              <a:pathLst>
                <a:path w="130754" fill="none" h="1708450">
                  <a:moveTo>
                    <a:pt x="-65377" y="854225"/>
                  </a:moveTo>
                  <a:cubicBezTo>
                    <a:pt x="26151" y="854225"/>
                    <a:pt x="-65377" y="-854225"/>
                    <a:pt x="65377" y="-854225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21" name="MMConnector"/>
            <p:cNvSpPr/>
            <p:nvPr/>
          </p:nvSpPr>
          <p:spPr>
            <a:xfrm>
              <a:off x="5295170" y="953792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23" name="MMConnector"/>
            <p:cNvSpPr/>
            <p:nvPr/>
          </p:nvSpPr>
          <p:spPr>
            <a:xfrm>
              <a:off x="5295170" y="1020180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25" name="MMConnector"/>
            <p:cNvSpPr/>
            <p:nvPr/>
          </p:nvSpPr>
          <p:spPr>
            <a:xfrm>
              <a:off x="4492316" y="1940792"/>
              <a:ext cx="130754" cy="1509288"/>
            </a:xfrm>
            <a:custGeom>
              <a:avLst/>
              <a:gdLst/>
              <a:pathLst>
                <a:path w="130754" fill="none" h="1509288">
                  <a:moveTo>
                    <a:pt x="-65377" y="754644"/>
                  </a:moveTo>
                  <a:cubicBezTo>
                    <a:pt x="26151" y="754644"/>
                    <a:pt x="-65377" y="-754644"/>
                    <a:pt x="65377" y="-75464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27" name="MMConnector"/>
            <p:cNvSpPr/>
            <p:nvPr/>
          </p:nvSpPr>
          <p:spPr>
            <a:xfrm>
              <a:off x="4937970" y="1186149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29" name="MMConnector"/>
            <p:cNvSpPr/>
            <p:nvPr/>
          </p:nvSpPr>
          <p:spPr>
            <a:xfrm>
              <a:off x="4492316" y="2007180"/>
              <a:ext cx="130754" cy="1376513"/>
            </a:xfrm>
            <a:custGeom>
              <a:avLst/>
              <a:gdLst/>
              <a:pathLst>
                <a:path w="130754" fill="none" h="1376513">
                  <a:moveTo>
                    <a:pt x="-65377" y="688256"/>
                  </a:moveTo>
                  <a:cubicBezTo>
                    <a:pt x="26151" y="688256"/>
                    <a:pt x="-65377" y="-688256"/>
                    <a:pt x="65377" y="-688256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31" name="MMConnector"/>
            <p:cNvSpPr/>
            <p:nvPr/>
          </p:nvSpPr>
          <p:spPr>
            <a:xfrm>
              <a:off x="4492316" y="2305924"/>
              <a:ext cx="130754" cy="779025"/>
            </a:xfrm>
            <a:custGeom>
              <a:avLst/>
              <a:gdLst/>
              <a:pathLst>
                <a:path w="130754" fill="none" h="779025">
                  <a:moveTo>
                    <a:pt x="-65377" y="389513"/>
                  </a:moveTo>
                  <a:cubicBezTo>
                    <a:pt x="26151" y="389513"/>
                    <a:pt x="-65377" y="-389512"/>
                    <a:pt x="65377" y="-389512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33" name="MMConnector"/>
            <p:cNvSpPr/>
            <p:nvPr/>
          </p:nvSpPr>
          <p:spPr>
            <a:xfrm>
              <a:off x="4923870" y="1684055"/>
              <a:ext cx="130754" cy="464713"/>
            </a:xfrm>
            <a:custGeom>
              <a:avLst/>
              <a:gdLst/>
              <a:pathLst>
                <a:path w="130754" fill="none" h="464713">
                  <a:moveTo>
                    <a:pt x="-65377" y="232356"/>
                  </a:moveTo>
                  <a:cubicBezTo>
                    <a:pt x="25551" y="232356"/>
                    <a:pt x="-63977" y="-232356"/>
                    <a:pt x="65377" y="-232356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35" name="MMConnector"/>
            <p:cNvSpPr/>
            <p:nvPr/>
          </p:nvSpPr>
          <p:spPr>
            <a:xfrm>
              <a:off x="5543424" y="1451699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37" name="MMConnector"/>
            <p:cNvSpPr/>
            <p:nvPr/>
          </p:nvSpPr>
          <p:spPr>
            <a:xfrm>
              <a:off x="4923870" y="1783636"/>
              <a:ext cx="130754" cy="265550"/>
            </a:xfrm>
            <a:custGeom>
              <a:avLst/>
              <a:gdLst/>
              <a:pathLst>
                <a:path w="130754" fill="none" h="265550">
                  <a:moveTo>
                    <a:pt x="-65377" y="132775"/>
                  </a:moveTo>
                  <a:cubicBezTo>
                    <a:pt x="14996" y="132775"/>
                    <a:pt x="-39350" y="-132775"/>
                    <a:pt x="65377" y="-132775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39" name="MMConnector"/>
            <p:cNvSpPr/>
            <p:nvPr/>
          </p:nvSpPr>
          <p:spPr>
            <a:xfrm>
              <a:off x="5487024" y="1617667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41" name="MMConnector"/>
            <p:cNvSpPr/>
            <p:nvPr/>
          </p:nvSpPr>
          <p:spPr>
            <a:xfrm>
              <a:off x="5487024" y="1684055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43" name="MMConnector"/>
            <p:cNvSpPr/>
            <p:nvPr/>
          </p:nvSpPr>
          <p:spPr>
            <a:xfrm>
              <a:off x="4923870" y="1916411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45" name="MMConnector"/>
            <p:cNvSpPr/>
            <p:nvPr/>
          </p:nvSpPr>
          <p:spPr>
            <a:xfrm>
              <a:off x="5487024" y="1883217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47" name="MMConnector"/>
            <p:cNvSpPr/>
            <p:nvPr/>
          </p:nvSpPr>
          <p:spPr>
            <a:xfrm>
              <a:off x="5487024" y="1949605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49" name="MMConnector"/>
            <p:cNvSpPr/>
            <p:nvPr/>
          </p:nvSpPr>
          <p:spPr>
            <a:xfrm>
              <a:off x="4923870" y="2015992"/>
              <a:ext cx="130754" cy="199163"/>
            </a:xfrm>
            <a:custGeom>
              <a:avLst/>
              <a:gdLst/>
              <a:pathLst>
                <a:path w="130754" fill="none" h="199163">
                  <a:moveTo>
                    <a:pt x="-65377" y="-99581"/>
                  </a:moveTo>
                  <a:cubicBezTo>
                    <a:pt x="9014" y="-99581"/>
                    <a:pt x="-25390" y="99581"/>
                    <a:pt x="65377" y="99581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51" name="MMConnector"/>
            <p:cNvSpPr/>
            <p:nvPr/>
          </p:nvSpPr>
          <p:spPr>
            <a:xfrm>
              <a:off x="5604524" y="2115574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53" name="MMConnector"/>
            <p:cNvSpPr/>
            <p:nvPr/>
          </p:nvSpPr>
          <p:spPr>
            <a:xfrm>
              <a:off x="4923870" y="2082380"/>
              <a:ext cx="130754" cy="331938"/>
            </a:xfrm>
            <a:custGeom>
              <a:avLst/>
              <a:gdLst/>
              <a:pathLst>
                <a:path w="130754" fill="none" h="331938">
                  <a:moveTo>
                    <a:pt x="-65377" y="-165969"/>
                  </a:moveTo>
                  <a:cubicBezTo>
                    <a:pt x="19867" y="-165969"/>
                    <a:pt x="-50715" y="165969"/>
                    <a:pt x="65377" y="165969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55" name="MMConnector"/>
            <p:cNvSpPr/>
            <p:nvPr/>
          </p:nvSpPr>
          <p:spPr>
            <a:xfrm>
              <a:off x="5519924" y="2248349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57" name="MMConnector"/>
            <p:cNvSpPr/>
            <p:nvPr/>
          </p:nvSpPr>
          <p:spPr>
            <a:xfrm>
              <a:off x="4923870" y="2148767"/>
              <a:ext cx="130754" cy="464713"/>
            </a:xfrm>
            <a:custGeom>
              <a:avLst/>
              <a:gdLst/>
              <a:pathLst>
                <a:path w="130754" fill="none" h="464713">
                  <a:moveTo>
                    <a:pt x="-65377" y="-232356"/>
                  </a:moveTo>
                  <a:cubicBezTo>
                    <a:pt x="25551" y="-232356"/>
                    <a:pt x="-63977" y="232356"/>
                    <a:pt x="65377" y="232356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59" name="MMConnector"/>
            <p:cNvSpPr/>
            <p:nvPr/>
          </p:nvSpPr>
          <p:spPr>
            <a:xfrm>
              <a:off x="5548124" y="2381124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61" name="MMConnector"/>
            <p:cNvSpPr/>
            <p:nvPr/>
          </p:nvSpPr>
          <p:spPr>
            <a:xfrm>
              <a:off x="4492316" y="2737442"/>
              <a:ext cx="130754" cy="84013"/>
            </a:xfrm>
            <a:custGeom>
              <a:avLst/>
              <a:gdLst/>
              <a:pathLst>
                <a:path w="130754" fill="none" h="84013">
                  <a:moveTo>
                    <a:pt x="-65377" y="-42006"/>
                  </a:moveTo>
                  <a:cubicBezTo>
                    <a:pt x="-3283" y="-42006"/>
                    <a:pt x="3301" y="42006"/>
                    <a:pt x="65377" y="42006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63" name="MMConnector"/>
            <p:cNvSpPr/>
            <p:nvPr/>
          </p:nvSpPr>
          <p:spPr>
            <a:xfrm>
              <a:off x="5332770" y="2646674"/>
              <a:ext cx="130754" cy="265550"/>
            </a:xfrm>
            <a:custGeom>
              <a:avLst/>
              <a:gdLst/>
              <a:pathLst>
                <a:path w="130754" fill="none" h="265550">
                  <a:moveTo>
                    <a:pt x="-65377" y="132775"/>
                  </a:moveTo>
                  <a:cubicBezTo>
                    <a:pt x="14996" y="132775"/>
                    <a:pt x="-39350" y="-132775"/>
                    <a:pt x="65377" y="-132775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65" name="MMConnector"/>
            <p:cNvSpPr/>
            <p:nvPr/>
          </p:nvSpPr>
          <p:spPr>
            <a:xfrm>
              <a:off x="5332770" y="2746255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67" name="MMConnector"/>
            <p:cNvSpPr/>
            <p:nvPr/>
          </p:nvSpPr>
          <p:spPr>
            <a:xfrm>
              <a:off x="5637424" y="2679867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69" name="MMConnector"/>
            <p:cNvSpPr/>
            <p:nvPr/>
          </p:nvSpPr>
          <p:spPr>
            <a:xfrm>
              <a:off x="5637424" y="2746255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71" name="MMConnector"/>
            <p:cNvSpPr/>
            <p:nvPr/>
          </p:nvSpPr>
          <p:spPr>
            <a:xfrm>
              <a:off x="6186478" y="2779449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73" name="MMConnector"/>
            <p:cNvSpPr/>
            <p:nvPr/>
          </p:nvSpPr>
          <p:spPr>
            <a:xfrm>
              <a:off x="5332770" y="2845836"/>
              <a:ext cx="130754" cy="132775"/>
            </a:xfrm>
            <a:custGeom>
              <a:avLst/>
              <a:gdLst/>
              <a:pathLst>
                <a:path w="130754" fill="none" h="132775">
                  <a:moveTo>
                    <a:pt x="-65377" y="-66387"/>
                  </a:moveTo>
                  <a:cubicBezTo>
                    <a:pt x="2155" y="-66387"/>
                    <a:pt x="-9388" y="66388"/>
                    <a:pt x="65377" y="66388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75" name="MMConnector"/>
            <p:cNvSpPr/>
            <p:nvPr/>
          </p:nvSpPr>
          <p:spPr>
            <a:xfrm>
              <a:off x="5332770" y="2912224"/>
              <a:ext cx="130754" cy="265550"/>
            </a:xfrm>
            <a:custGeom>
              <a:avLst/>
              <a:gdLst/>
              <a:pathLst>
                <a:path w="130754" fill="none" h="265550">
                  <a:moveTo>
                    <a:pt x="-65377" y="-132775"/>
                  </a:moveTo>
                  <a:cubicBezTo>
                    <a:pt x="14996" y="-132775"/>
                    <a:pt x="-39350" y="132775"/>
                    <a:pt x="65377" y="132775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77" name="MMConnector"/>
            <p:cNvSpPr/>
            <p:nvPr/>
          </p:nvSpPr>
          <p:spPr>
            <a:xfrm>
              <a:off x="5707924" y="3044999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79" name="MMConnector"/>
            <p:cNvSpPr/>
            <p:nvPr/>
          </p:nvSpPr>
          <p:spPr>
            <a:xfrm>
              <a:off x="4492316" y="3209939"/>
              <a:ext cx="130754" cy="1029006"/>
            </a:xfrm>
            <a:custGeom>
              <a:avLst/>
              <a:gdLst/>
              <a:pathLst>
                <a:path w="130754" fill="none" h="1029006">
                  <a:moveTo>
                    <a:pt x="-65377" y="-514503"/>
                  </a:moveTo>
                  <a:cubicBezTo>
                    <a:pt x="26151" y="-514503"/>
                    <a:pt x="-65377" y="514503"/>
                    <a:pt x="65377" y="514503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81" name="MMConnector"/>
            <p:cNvSpPr/>
            <p:nvPr/>
          </p:nvSpPr>
          <p:spPr>
            <a:xfrm>
              <a:off x="5135370" y="3451108"/>
              <a:ext cx="130754" cy="546669"/>
            </a:xfrm>
            <a:custGeom>
              <a:avLst/>
              <a:gdLst/>
              <a:pathLst>
                <a:path w="130754" fill="none" h="546669">
                  <a:moveTo>
                    <a:pt x="-65377" y="273334"/>
                  </a:moveTo>
                  <a:cubicBezTo>
                    <a:pt x="26151" y="273334"/>
                    <a:pt x="-65377" y="-273334"/>
                    <a:pt x="65377" y="-27333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83" name="MMConnector"/>
            <p:cNvSpPr/>
            <p:nvPr/>
          </p:nvSpPr>
          <p:spPr>
            <a:xfrm>
              <a:off x="5135370" y="3550689"/>
              <a:ext cx="130754" cy="347506"/>
            </a:xfrm>
            <a:custGeom>
              <a:avLst/>
              <a:gdLst/>
              <a:pathLst>
                <a:path w="130754" fill="none" h="347506">
                  <a:moveTo>
                    <a:pt x="-65377" y="173753"/>
                  </a:moveTo>
                  <a:cubicBezTo>
                    <a:pt x="20826" y="173753"/>
                    <a:pt x="-52953" y="-173753"/>
                    <a:pt x="65377" y="-173753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85" name="MMConnector"/>
            <p:cNvSpPr/>
            <p:nvPr/>
          </p:nvSpPr>
          <p:spPr>
            <a:xfrm>
              <a:off x="5778424" y="3343742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87" name="MMConnector"/>
            <p:cNvSpPr/>
            <p:nvPr/>
          </p:nvSpPr>
          <p:spPr>
            <a:xfrm>
              <a:off x="5778424" y="3410130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89" name="MMConnector"/>
            <p:cNvSpPr/>
            <p:nvPr/>
          </p:nvSpPr>
          <p:spPr>
            <a:xfrm>
              <a:off x="5135370" y="3755433"/>
              <a:ext cx="130754" cy="61981"/>
            </a:xfrm>
            <a:custGeom>
              <a:avLst/>
              <a:gdLst/>
              <a:pathLst>
                <a:path w="130754" fill="none" h="61981">
                  <a:moveTo>
                    <a:pt x="-65377" y="-30991"/>
                  </a:moveTo>
                  <a:cubicBezTo>
                    <a:pt x="-5816" y="-30991"/>
                    <a:pt x="9211" y="30991"/>
                    <a:pt x="65377" y="30991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91" name="MMConnector"/>
            <p:cNvSpPr/>
            <p:nvPr/>
          </p:nvSpPr>
          <p:spPr>
            <a:xfrm>
              <a:off x="5552824" y="3681261"/>
              <a:ext cx="130754" cy="210325"/>
            </a:xfrm>
            <a:custGeom>
              <a:avLst/>
              <a:gdLst/>
              <a:pathLst>
                <a:path w="130754" fill="none" h="210325">
                  <a:moveTo>
                    <a:pt x="-65377" y="105163"/>
                  </a:moveTo>
                  <a:cubicBezTo>
                    <a:pt x="10088" y="105163"/>
                    <a:pt x="-27896" y="-105162"/>
                    <a:pt x="65377" y="-105162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93" name="MMConnector"/>
            <p:cNvSpPr/>
            <p:nvPr/>
          </p:nvSpPr>
          <p:spPr>
            <a:xfrm>
              <a:off x="5552824" y="3825199"/>
              <a:ext cx="130754" cy="77550"/>
            </a:xfrm>
            <a:custGeom>
              <a:avLst/>
              <a:gdLst/>
              <a:pathLst>
                <a:path w="130754" fill="none" h="77550">
                  <a:moveTo>
                    <a:pt x="-65377" y="-38775"/>
                  </a:moveTo>
                  <a:cubicBezTo>
                    <a:pt x="-4022" y="-38775"/>
                    <a:pt x="5025" y="38775"/>
                    <a:pt x="65377" y="38775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96" name="MMConnector"/>
            <p:cNvSpPr/>
            <p:nvPr/>
          </p:nvSpPr>
          <p:spPr>
            <a:xfrm>
              <a:off x="5552824" y="3891586"/>
              <a:ext cx="130754" cy="210325"/>
            </a:xfrm>
            <a:custGeom>
              <a:avLst/>
              <a:gdLst/>
              <a:pathLst>
                <a:path w="130754" fill="none" h="210325">
                  <a:moveTo>
                    <a:pt x="-65377" y="-105162"/>
                  </a:moveTo>
                  <a:cubicBezTo>
                    <a:pt x="10088" y="-105162"/>
                    <a:pt x="-27896" y="105163"/>
                    <a:pt x="65377" y="105163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198" name="MMConnector"/>
            <p:cNvSpPr/>
            <p:nvPr/>
          </p:nvSpPr>
          <p:spPr>
            <a:xfrm>
              <a:off x="5135370" y="3997777"/>
              <a:ext cx="130754" cy="546669"/>
            </a:xfrm>
            <a:custGeom>
              <a:avLst/>
              <a:gdLst/>
              <a:pathLst>
                <a:path w="130754" fill="none" h="546669">
                  <a:moveTo>
                    <a:pt x="-65377" y="-273334"/>
                  </a:moveTo>
                  <a:cubicBezTo>
                    <a:pt x="26151" y="-273334"/>
                    <a:pt x="-65377" y="273334"/>
                    <a:pt x="65377" y="27333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00" name="MMConnector"/>
            <p:cNvSpPr/>
            <p:nvPr/>
          </p:nvSpPr>
          <p:spPr>
            <a:xfrm>
              <a:off x="5693824" y="4237917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02" name="MMConnector"/>
            <p:cNvSpPr/>
            <p:nvPr/>
          </p:nvSpPr>
          <p:spPr>
            <a:xfrm>
              <a:off x="5693824" y="4304305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04" name="MMConnector"/>
            <p:cNvSpPr/>
            <p:nvPr/>
          </p:nvSpPr>
          <p:spPr>
            <a:xfrm>
              <a:off x="4492316" y="3665839"/>
              <a:ext cx="130754" cy="1940806"/>
            </a:xfrm>
            <a:custGeom>
              <a:avLst/>
              <a:gdLst/>
              <a:pathLst>
                <a:path w="130754" fill="none" h="1940806">
                  <a:moveTo>
                    <a:pt x="-65377" y="-970403"/>
                  </a:moveTo>
                  <a:cubicBezTo>
                    <a:pt x="26151" y="-970403"/>
                    <a:pt x="-65377" y="970403"/>
                    <a:pt x="65377" y="970403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06" name="MMConnector"/>
            <p:cNvSpPr/>
            <p:nvPr/>
          </p:nvSpPr>
          <p:spPr>
            <a:xfrm>
              <a:off x="5276370" y="4586452"/>
              <a:ext cx="130754" cy="99581"/>
            </a:xfrm>
            <a:custGeom>
              <a:avLst/>
              <a:gdLst/>
              <a:pathLst>
                <a:path w="130754" fill="none" h="99581">
                  <a:moveTo>
                    <a:pt x="-65377" y="49791"/>
                  </a:moveTo>
                  <a:cubicBezTo>
                    <a:pt x="-1518" y="49791"/>
                    <a:pt x="-817" y="-49791"/>
                    <a:pt x="65377" y="-49791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08" name="MMConnector"/>
            <p:cNvSpPr/>
            <p:nvPr/>
          </p:nvSpPr>
          <p:spPr>
            <a:xfrm>
              <a:off x="6441124" y="4503467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10" name="MMConnector"/>
            <p:cNvSpPr/>
            <p:nvPr/>
          </p:nvSpPr>
          <p:spPr>
            <a:xfrm>
              <a:off x="6441124" y="4569855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12" name="MMConnector"/>
            <p:cNvSpPr/>
            <p:nvPr/>
          </p:nvSpPr>
          <p:spPr>
            <a:xfrm>
              <a:off x="5276370" y="4686033"/>
              <a:ext cx="130754" cy="99581"/>
            </a:xfrm>
            <a:custGeom>
              <a:avLst/>
              <a:gdLst/>
              <a:pathLst>
                <a:path w="130754" fill="none" h="99581">
                  <a:moveTo>
                    <a:pt x="-65377" y="-49791"/>
                  </a:moveTo>
                  <a:cubicBezTo>
                    <a:pt x="-1518" y="-49791"/>
                    <a:pt x="-817" y="49791"/>
                    <a:pt x="65377" y="49791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14" name="MMConnector"/>
            <p:cNvSpPr/>
            <p:nvPr/>
          </p:nvSpPr>
          <p:spPr>
            <a:xfrm>
              <a:off x="4492316" y="3815211"/>
              <a:ext cx="130754" cy="2239550"/>
            </a:xfrm>
            <a:custGeom>
              <a:avLst/>
              <a:gdLst/>
              <a:pathLst>
                <a:path w="130754" fill="none" h="2239550">
                  <a:moveTo>
                    <a:pt x="-65377" y="-1119775"/>
                  </a:moveTo>
                  <a:cubicBezTo>
                    <a:pt x="26151" y="-1119775"/>
                    <a:pt x="-65377" y="1119775"/>
                    <a:pt x="65377" y="1119775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16" name="MMConnector"/>
            <p:cNvSpPr/>
            <p:nvPr/>
          </p:nvSpPr>
          <p:spPr>
            <a:xfrm>
              <a:off x="5581870" y="4934986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18" name="MMConnector"/>
            <p:cNvSpPr/>
            <p:nvPr/>
          </p:nvSpPr>
          <p:spPr>
            <a:xfrm>
              <a:off x="6159124" y="4901792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20" name="MMConnector"/>
            <p:cNvSpPr/>
            <p:nvPr/>
          </p:nvSpPr>
          <p:spPr>
            <a:xfrm>
              <a:off x="6159124" y="4968180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</p:sp>
        <p:sp>
          <p:nvSpPr>
            <p:cNvPr id="222" name="MMConnector"/>
            <p:cNvSpPr/>
            <p:nvPr/>
          </p:nvSpPr>
          <p:spPr>
            <a:xfrm>
              <a:off x="2284068" y="4972586"/>
              <a:ext cx="1087241" cy="552838"/>
            </a:xfrm>
            <a:custGeom>
              <a:avLst/>
              <a:gdLst/>
              <a:pathLst>
                <a:path w="1087241" h="552838">
                  <a:moveTo>
                    <a:pt x="-175154" y="-124428"/>
                  </a:moveTo>
                  <a:cubicBezTo>
                    <a:pt x="-147511" y="-106315"/>
                    <a:pt x="-120390" y="-87456"/>
                    <a:pt x="-93533" y="-68276"/>
                  </a:cubicBezTo>
                  <a:cubicBezTo>
                    <a:pt x="-66677" y="-49096"/>
                    <a:pt x="-40085" y="-29594"/>
                    <a:pt x="-13676" y="-9901"/>
                  </a:cubicBezTo>
                  <a:cubicBezTo>
                    <a:pt x="12732" y="9792"/>
                    <a:pt x="38959" y="29675"/>
                    <a:pt x="65204" y="49534"/>
                  </a:cubicBezTo>
                  <a:cubicBezTo>
                    <a:pt x="91449" y="69393"/>
                    <a:pt x="117714" y="89227"/>
                    <a:pt x="144055" y="108764"/>
                  </a:cubicBezTo>
                  <a:cubicBezTo>
                    <a:pt x="170396" y="128302"/>
                    <a:pt x="196814" y="147542"/>
                    <a:pt x="223922" y="166380"/>
                  </a:cubicBezTo>
                  <a:cubicBezTo>
                    <a:pt x="251030" y="185218"/>
                    <a:pt x="278828" y="203653"/>
                    <a:pt x="305867" y="220772"/>
                  </a:cubicBezTo>
                  <a:cubicBezTo>
                    <a:pt x="332906" y="237892"/>
                    <a:pt x="359186" y="253695"/>
                    <a:pt x="390829" y="270115"/>
                  </a:cubicBezTo>
                  <a:cubicBezTo>
                    <a:pt x="422473" y="286535"/>
                    <a:pt x="459479" y="303572"/>
                    <a:pt x="479425" y="312434"/>
                  </a:cubicBezTo>
                  <a:cubicBezTo>
                    <a:pt x="499370" y="321297"/>
                    <a:pt x="502254" y="321986"/>
                    <a:pt x="509796" y="324645"/>
                  </a:cubicBezTo>
                  <a:cubicBezTo>
                    <a:pt x="517338" y="327304"/>
                    <a:pt x="529538" y="331932"/>
                    <a:pt x="540572" y="335801"/>
                  </a:cubicBezTo>
                  <a:cubicBezTo>
                    <a:pt x="551606" y="339669"/>
                    <a:pt x="561474" y="342777"/>
                    <a:pt x="571731" y="345847"/>
                  </a:cubicBezTo>
                  <a:cubicBezTo>
                    <a:pt x="581988" y="348917"/>
                    <a:pt x="592634" y="351949"/>
                    <a:pt x="603244" y="354741"/>
                  </a:cubicBezTo>
                  <a:cubicBezTo>
                    <a:pt x="613854" y="357533"/>
                    <a:pt x="624429" y="360086"/>
                    <a:pt x="635076" y="362448"/>
                  </a:cubicBezTo>
                  <a:cubicBezTo>
                    <a:pt x="645723" y="364810"/>
                    <a:pt x="656444" y="366982"/>
                    <a:pt x="667185" y="368947"/>
                  </a:cubicBezTo>
                  <a:cubicBezTo>
                    <a:pt x="677927" y="370912"/>
                    <a:pt x="688690" y="372670"/>
                    <a:pt x="699527" y="374228"/>
                  </a:cubicBezTo>
                  <a:cubicBezTo>
                    <a:pt x="710365" y="375785"/>
                    <a:pt x="721277" y="377141"/>
                    <a:pt x="732056" y="378292"/>
                  </a:cubicBezTo>
                  <a:cubicBezTo>
                    <a:pt x="742834" y="379443"/>
                    <a:pt x="753479" y="380390"/>
                    <a:pt x="764723" y="381154"/>
                  </a:cubicBezTo>
                  <a:cubicBezTo>
                    <a:pt x="775967" y="381919"/>
                    <a:pt x="787810" y="382502"/>
                    <a:pt x="797485" y="382837"/>
                  </a:cubicBezTo>
                  <a:cubicBezTo>
                    <a:pt x="807159" y="383171"/>
                    <a:pt x="814665" y="383258"/>
                    <a:pt x="822171" y="383344"/>
                  </a:cubicBezTo>
                  <a:cubicBezTo>
                    <a:pt x="823863" y="383363"/>
                    <a:pt x="824991" y="384401"/>
                    <a:pt x="824991" y="385694"/>
                  </a:cubicBezTo>
                  <a:cubicBezTo>
                    <a:pt x="824991" y="386986"/>
                    <a:pt x="823863" y="388038"/>
                    <a:pt x="822171" y="388044"/>
                  </a:cubicBezTo>
                  <a:cubicBezTo>
                    <a:pt x="814627" y="388071"/>
                    <a:pt x="807084" y="388099"/>
                    <a:pt x="797353" y="387910"/>
                  </a:cubicBezTo>
                  <a:cubicBezTo>
                    <a:pt x="787621" y="387720"/>
                    <a:pt x="775703" y="387314"/>
                    <a:pt x="764380" y="386716"/>
                  </a:cubicBezTo>
                  <a:cubicBezTo>
                    <a:pt x="753057" y="386118"/>
                    <a:pt x="742330" y="385328"/>
                    <a:pt x="731461" y="384334"/>
                  </a:cubicBezTo>
                  <a:cubicBezTo>
                    <a:pt x="720592" y="383339"/>
                    <a:pt x="709582" y="382140"/>
                    <a:pt x="698641" y="380736"/>
                  </a:cubicBezTo>
                  <a:cubicBezTo>
                    <a:pt x="687699" y="379333"/>
                    <a:pt x="676826" y="377725"/>
                    <a:pt x="665968" y="375908"/>
                  </a:cubicBezTo>
                  <a:cubicBezTo>
                    <a:pt x="655110" y="374091"/>
                    <a:pt x="644267" y="372065"/>
                    <a:pt x="633491" y="369845"/>
                  </a:cubicBezTo>
                  <a:cubicBezTo>
                    <a:pt x="622716" y="367625"/>
                    <a:pt x="612009" y="365211"/>
                    <a:pt x="601259" y="362555"/>
                  </a:cubicBezTo>
                  <a:cubicBezTo>
                    <a:pt x="590509" y="359900"/>
                    <a:pt x="579717" y="357003"/>
                    <a:pt x="569315" y="354060"/>
                  </a:cubicBezTo>
                  <a:cubicBezTo>
                    <a:pt x="558914" y="351118"/>
                    <a:pt x="548903" y="348130"/>
                    <a:pt x="537701" y="344392"/>
                  </a:cubicBezTo>
                  <a:cubicBezTo>
                    <a:pt x="526500" y="340655"/>
                    <a:pt x="514108" y="336167"/>
                    <a:pt x="506450" y="333597"/>
                  </a:cubicBezTo>
                  <a:cubicBezTo>
                    <a:pt x="498792" y="331027"/>
                    <a:pt x="495869" y="330375"/>
                    <a:pt x="475589" y="321729"/>
                  </a:cubicBezTo>
                  <a:cubicBezTo>
                    <a:pt x="455309" y="313082"/>
                    <a:pt x="417673" y="296441"/>
                    <a:pt x="385480" y="280350"/>
                  </a:cubicBezTo>
                  <a:cubicBezTo>
                    <a:pt x="353288" y="264259"/>
                    <a:pt x="326538" y="248718"/>
                    <a:pt x="299028" y="231878"/>
                  </a:cubicBezTo>
                  <a:cubicBezTo>
                    <a:pt x="271518" y="215038"/>
                    <a:pt x="243247" y="196898"/>
                    <a:pt x="215699" y="178367"/>
                  </a:cubicBezTo>
                  <a:cubicBezTo>
                    <a:pt x="188151" y="159835"/>
                    <a:pt x="161325" y="140912"/>
                    <a:pt x="134609" y="121716"/>
                  </a:cubicBezTo>
                  <a:cubicBezTo>
                    <a:pt x="107892" y="102520"/>
                    <a:pt x="81285" y="83052"/>
                    <a:pt x="54735" y="63588"/>
                  </a:cubicBezTo>
                  <a:cubicBezTo>
                    <a:pt x="28186" y="44123"/>
                    <a:pt x="1695" y="24664"/>
                    <a:pt x="-24934" y="5427"/>
                  </a:cubicBezTo>
                  <a:cubicBezTo>
                    <a:pt x="-51562" y="-13809"/>
                    <a:pt x="-78327" y="-32822"/>
                    <a:pt x="-105310" y="-51482"/>
                  </a:cubicBezTo>
                  <a:cubicBezTo>
                    <a:pt x="-132294" y="-70142"/>
                    <a:pt x="-159497" y="-88450"/>
                    <a:pt x="-187150" y="-105979"/>
                  </a:cubicBezTo>
                  <a:cubicBezTo>
                    <a:pt x="-214804" y="-123508"/>
                    <a:pt x="-242908" y="-140258"/>
                    <a:pt x="-271012" y="-157007"/>
                  </a:cubicBezTo>
                  <a:cubicBezTo>
                    <a:pt x="-278280" y="-161338"/>
                    <a:pt x="-280502" y="-168700"/>
                    <a:pt x="-277234" y="-174275"/>
                  </a:cubicBezTo>
                  <a:cubicBezTo>
                    <a:pt x="-273965" y="-179850"/>
                    <a:pt x="-266328" y="-181721"/>
                    <a:pt x="-259127" y="-177280"/>
                  </a:cubicBezTo>
                  <a:cubicBezTo>
                    <a:pt x="-230962" y="-159911"/>
                    <a:pt x="-202798" y="-142542"/>
                    <a:pt x="-175154" y="-124428"/>
                  </a:cubicBezTo>
                  <a:close/>
                </a:path>
              </a:pathLst>
            </a:custGeom>
            <a:solidFill>
              <a:srgbClr val="5FB7F1"/>
            </a:solidFill>
            <a:ln w="4700" cap="rnd">
              <a:solidFill>
                <a:srgbClr val="5FB7F1"/>
              </a:solidFill>
              <a:round/>
            </a:ln>
          </p:spPr>
        </p:sp>
        <p:sp>
          <p:nvSpPr>
            <p:cNvPr id="224" name="MMConnector"/>
            <p:cNvSpPr/>
            <p:nvPr/>
          </p:nvSpPr>
          <p:spPr>
            <a:xfrm>
              <a:off x="5578016" y="5308489"/>
              <a:ext cx="130754" cy="99581"/>
            </a:xfrm>
            <a:custGeom>
              <a:avLst/>
              <a:gdLst/>
              <a:pathLst>
                <a:path w="130754" fill="none" h="99581">
                  <a:moveTo>
                    <a:pt x="-65377" y="49791"/>
                  </a:moveTo>
                  <a:cubicBezTo>
                    <a:pt x="-1518" y="49791"/>
                    <a:pt x="-817" y="-49791"/>
                    <a:pt x="65377" y="-49791"/>
                  </a:cubicBez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</p:sp>
        <p:sp>
          <p:nvSpPr>
            <p:cNvPr id="226" name="MMConnector"/>
            <p:cNvSpPr/>
            <p:nvPr/>
          </p:nvSpPr>
          <p:spPr>
            <a:xfrm>
              <a:off x="6390270" y="5258699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</p:sp>
        <p:sp>
          <p:nvSpPr>
            <p:cNvPr id="228" name="MMConnector"/>
            <p:cNvSpPr/>
            <p:nvPr/>
          </p:nvSpPr>
          <p:spPr>
            <a:xfrm>
              <a:off x="7338824" y="5258699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</p:sp>
        <p:sp>
          <p:nvSpPr>
            <p:cNvPr id="230" name="MMConnector"/>
            <p:cNvSpPr/>
            <p:nvPr/>
          </p:nvSpPr>
          <p:spPr>
            <a:xfrm>
              <a:off x="5578016" y="5408070"/>
              <a:ext cx="130754" cy="99581"/>
            </a:xfrm>
            <a:custGeom>
              <a:avLst/>
              <a:gdLst/>
              <a:pathLst>
                <a:path w="130754" fill="none" h="99581">
                  <a:moveTo>
                    <a:pt x="-65377" y="-49791"/>
                  </a:moveTo>
                  <a:cubicBezTo>
                    <a:pt x="-1518" y="-49791"/>
                    <a:pt x="-817" y="49791"/>
                    <a:pt x="65377" y="49791"/>
                  </a:cubicBez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</p:sp>
        <p:sp>
          <p:nvSpPr>
            <p:cNvPr id="232" name="MMConnector"/>
            <p:cNvSpPr/>
            <p:nvPr/>
          </p:nvSpPr>
          <p:spPr>
            <a:xfrm>
              <a:off x="6479570" y="5457861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</p:sp>
        <p:sp>
          <p:nvSpPr>
            <p:cNvPr id="234" name="MMConnector"/>
            <p:cNvSpPr/>
            <p:nvPr/>
          </p:nvSpPr>
          <p:spPr>
            <a:xfrm>
              <a:off x="6925224" y="5424667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</p:sp>
        <p:sp>
          <p:nvSpPr>
            <p:cNvPr id="236" name="MMConnector"/>
            <p:cNvSpPr/>
            <p:nvPr/>
          </p:nvSpPr>
          <p:spPr>
            <a:xfrm>
              <a:off x="7887878" y="5391474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</p:sp>
        <p:sp>
          <p:nvSpPr>
            <p:cNvPr id="238" name="MMConnector"/>
            <p:cNvSpPr/>
            <p:nvPr/>
          </p:nvSpPr>
          <p:spPr>
            <a:xfrm>
              <a:off x="6925224" y="5491055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</p:sp>
        <p:sp>
          <p:nvSpPr>
            <p:cNvPr id="240" name="MMConnector"/>
            <p:cNvSpPr/>
            <p:nvPr/>
          </p:nvSpPr>
          <p:spPr>
            <a:xfrm>
              <a:off x="7887878" y="5524249"/>
              <a:ext cx="130754" cy="4700"/>
            </a:xfrm>
            <a:custGeom>
              <a:avLst/>
              <a:gdLst/>
              <a:pathLst>
                <a:path w="130754" fill="none" h="4700">
                  <a:moveTo>
                    <a:pt x="-65377" y="0"/>
                  </a:moveTo>
                  <a:cubicBezTo>
                    <a:pt x="-13075" y="0"/>
                    <a:pt x="26151" y="0"/>
                    <a:pt x="65377" y="0"/>
                  </a:cubicBez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</p:sp>
        <p:sp>
          <p:nvSpPr>
            <p:cNvPr id="242" name="MMConnector"/>
            <p:cNvSpPr/>
            <p:nvPr/>
          </p:nvSpPr>
          <p:spPr>
            <a:xfrm>
              <a:off x="2284068" y="5234024"/>
              <a:ext cx="1252235" cy="1075713"/>
            </a:xfrm>
            <a:custGeom>
              <a:avLst/>
              <a:gdLst/>
              <a:pathLst>
                <a:path w="1252235" h="1075713">
                  <a:moveTo>
                    <a:pt x="-299884" y="-326571"/>
                  </a:moveTo>
                  <a:cubicBezTo>
                    <a:pt x="-260800" y="-287644"/>
                    <a:pt x="-224552" y="-245953"/>
                    <a:pt x="-189627" y="-203340"/>
                  </a:cubicBezTo>
                  <a:cubicBezTo>
                    <a:pt x="-154702" y="-160727"/>
                    <a:pt x="-121100" y="-117192"/>
                    <a:pt x="-88337" y="-73127"/>
                  </a:cubicBezTo>
                  <a:cubicBezTo>
                    <a:pt x="-55574" y="-29063"/>
                    <a:pt x="-23649" y="15532"/>
                    <a:pt x="8377" y="60108"/>
                  </a:cubicBezTo>
                  <a:cubicBezTo>
                    <a:pt x="40403" y="104685"/>
                    <a:pt x="72531" y="149243"/>
                    <a:pt x="105267" y="192844"/>
                  </a:cubicBezTo>
                  <a:cubicBezTo>
                    <a:pt x="138004" y="236446"/>
                    <a:pt x="171349" y="279091"/>
                    <a:pt x="207530" y="321103"/>
                  </a:cubicBezTo>
                  <a:cubicBezTo>
                    <a:pt x="243710" y="363114"/>
                    <a:pt x="282726" y="404491"/>
                    <a:pt x="320838" y="439260"/>
                  </a:cubicBezTo>
                  <a:cubicBezTo>
                    <a:pt x="358949" y="474028"/>
                    <a:pt x="396157" y="502188"/>
                    <a:pt x="423021" y="520876"/>
                  </a:cubicBezTo>
                  <a:cubicBezTo>
                    <a:pt x="449885" y="539564"/>
                    <a:pt x="466405" y="548780"/>
                    <a:pt x="478515" y="555472"/>
                  </a:cubicBezTo>
                  <a:cubicBezTo>
                    <a:pt x="490624" y="562165"/>
                    <a:pt x="498323" y="566336"/>
                    <a:pt x="507352" y="570898"/>
                  </a:cubicBezTo>
                  <a:cubicBezTo>
                    <a:pt x="516380" y="575461"/>
                    <a:pt x="526737" y="580415"/>
                    <a:pt x="536877" y="584966"/>
                  </a:cubicBezTo>
                  <a:cubicBezTo>
                    <a:pt x="547016" y="589518"/>
                    <a:pt x="556938" y="593665"/>
                    <a:pt x="567044" y="597610"/>
                  </a:cubicBezTo>
                  <a:cubicBezTo>
                    <a:pt x="577151" y="601555"/>
                    <a:pt x="587442" y="605297"/>
                    <a:pt x="597797" y="608775"/>
                  </a:cubicBezTo>
                  <a:cubicBezTo>
                    <a:pt x="608151" y="612253"/>
                    <a:pt x="618569" y="615466"/>
                    <a:pt x="629067" y="618426"/>
                  </a:cubicBezTo>
                  <a:cubicBezTo>
                    <a:pt x="639564" y="621387"/>
                    <a:pt x="650143" y="624095"/>
                    <a:pt x="660779" y="626546"/>
                  </a:cubicBezTo>
                  <a:cubicBezTo>
                    <a:pt x="671415" y="628997"/>
                    <a:pt x="682109" y="631192"/>
                    <a:pt x="692856" y="633135"/>
                  </a:cubicBezTo>
                  <a:cubicBezTo>
                    <a:pt x="703604" y="635079"/>
                    <a:pt x="714405" y="636772"/>
                    <a:pt x="725220" y="638213"/>
                  </a:cubicBezTo>
                  <a:cubicBezTo>
                    <a:pt x="736035" y="639655"/>
                    <a:pt x="746863" y="640846"/>
                    <a:pt x="757794" y="641814"/>
                  </a:cubicBezTo>
                  <a:cubicBezTo>
                    <a:pt x="768726" y="642783"/>
                    <a:pt x="779762" y="643529"/>
                    <a:pt x="790508" y="643986"/>
                  </a:cubicBezTo>
                  <a:cubicBezTo>
                    <a:pt x="801255" y="644444"/>
                    <a:pt x="811713" y="644612"/>
                    <a:pt x="822171" y="644781"/>
                  </a:cubicBezTo>
                  <a:cubicBezTo>
                    <a:pt x="823863" y="644809"/>
                    <a:pt x="824991" y="645839"/>
                    <a:pt x="824991" y="647131"/>
                  </a:cubicBezTo>
                  <a:cubicBezTo>
                    <a:pt x="824991" y="648424"/>
                    <a:pt x="823863" y="649490"/>
                    <a:pt x="822171" y="649481"/>
                  </a:cubicBezTo>
                  <a:cubicBezTo>
                    <a:pt x="811650" y="649427"/>
                    <a:pt x="801129" y="649373"/>
                    <a:pt x="790309" y="649032"/>
                  </a:cubicBezTo>
                  <a:cubicBezTo>
                    <a:pt x="779489" y="648690"/>
                    <a:pt x="768370" y="648061"/>
                    <a:pt x="757349" y="647207"/>
                  </a:cubicBezTo>
                  <a:cubicBezTo>
                    <a:pt x="746328" y="646353"/>
                    <a:pt x="735405" y="645273"/>
                    <a:pt x="724489" y="643940"/>
                  </a:cubicBezTo>
                  <a:cubicBezTo>
                    <a:pt x="713572" y="642606"/>
                    <a:pt x="702661" y="641019"/>
                    <a:pt x="691798" y="639178"/>
                  </a:cubicBezTo>
                  <a:cubicBezTo>
                    <a:pt x="680935" y="637337"/>
                    <a:pt x="670119" y="635241"/>
                    <a:pt x="659355" y="632885"/>
                  </a:cubicBezTo>
                  <a:cubicBezTo>
                    <a:pt x="648591" y="630528"/>
                    <a:pt x="637878" y="627911"/>
                    <a:pt x="627241" y="625037"/>
                  </a:cubicBezTo>
                  <a:cubicBezTo>
                    <a:pt x="616604" y="622163"/>
                    <a:pt x="606042" y="619033"/>
                    <a:pt x="595537" y="615633"/>
                  </a:cubicBezTo>
                  <a:cubicBezTo>
                    <a:pt x="585033" y="612232"/>
                    <a:pt x="574587" y="608563"/>
                    <a:pt x="564323" y="604686"/>
                  </a:cubicBezTo>
                  <a:cubicBezTo>
                    <a:pt x="554059" y="600810"/>
                    <a:pt x="543979" y="596725"/>
                    <a:pt x="533671" y="592234"/>
                  </a:cubicBezTo>
                  <a:cubicBezTo>
                    <a:pt x="523364" y="587744"/>
                    <a:pt x="512830" y="582846"/>
                    <a:pt x="503645" y="578330"/>
                  </a:cubicBezTo>
                  <a:cubicBezTo>
                    <a:pt x="494460" y="573815"/>
                    <a:pt x="486624" y="569681"/>
                    <a:pt x="474296" y="563043"/>
                  </a:cubicBezTo>
                  <a:cubicBezTo>
                    <a:pt x="461968" y="556406"/>
                    <a:pt x="445147" y="547264"/>
                    <a:pt x="417765" y="528658"/>
                  </a:cubicBezTo>
                  <a:cubicBezTo>
                    <a:pt x="390383" y="510052"/>
                    <a:pt x="352439" y="481981"/>
                    <a:pt x="313563" y="447293"/>
                  </a:cubicBezTo>
                  <a:cubicBezTo>
                    <a:pt x="274687" y="412605"/>
                    <a:pt x="234880" y="371299"/>
                    <a:pt x="197982" y="329396"/>
                  </a:cubicBezTo>
                  <a:cubicBezTo>
                    <a:pt x="161084" y="287493"/>
                    <a:pt x="127095" y="244991"/>
                    <a:pt x="93760" y="201594"/>
                  </a:cubicBezTo>
                  <a:cubicBezTo>
                    <a:pt x="60425" y="158197"/>
                    <a:pt x="27744" y="113904"/>
                    <a:pt x="-4779" y="69671"/>
                  </a:cubicBezTo>
                  <a:cubicBezTo>
                    <a:pt x="-37302" y="25439"/>
                    <a:pt x="-69666" y="-18733"/>
                    <a:pt x="-102789" y="-62274"/>
                  </a:cubicBezTo>
                  <a:cubicBezTo>
                    <a:pt x="-135911" y="-105816"/>
                    <a:pt x="-169792" y="-148728"/>
                    <a:pt x="-204898" y="-190609"/>
                  </a:cubicBezTo>
                  <a:cubicBezTo>
                    <a:pt x="-240004" y="-232489"/>
                    <a:pt x="-276335" y="-273338"/>
                    <a:pt x="-315276" y="-311288"/>
                  </a:cubicBezTo>
                  <a:cubicBezTo>
                    <a:pt x="-354217" y="-349237"/>
                    <a:pt x="-395769" y="-384288"/>
                    <a:pt x="-437320" y="-419339"/>
                  </a:cubicBezTo>
                  <a:cubicBezTo>
                    <a:pt x="-443786" y="-424794"/>
                    <a:pt x="-445146" y="-432204"/>
                    <a:pt x="-441155" y="-437288"/>
                  </a:cubicBezTo>
                  <a:cubicBezTo>
                    <a:pt x="-437165" y="-442371"/>
                    <a:pt x="-429215" y="-443350"/>
                    <a:pt x="-422809" y="-437824"/>
                  </a:cubicBezTo>
                  <a:cubicBezTo>
                    <a:pt x="-380889" y="-401661"/>
                    <a:pt x="-338969" y="-365498"/>
                    <a:pt x="-299884" y="-326571"/>
                  </a:cubicBezTo>
                  <a:close/>
                </a:path>
              </a:pathLst>
            </a:custGeom>
            <a:solidFill>
              <a:srgbClr val="FFCD55"/>
            </a:solidFill>
            <a:ln w="4700" cap="rnd">
              <a:solidFill>
                <a:srgbClr val="FFCD55"/>
              </a:solidFill>
              <a:round/>
            </a:ln>
          </p:spPr>
        </p:sp>
        <p:sp>
          <p:nvSpPr>
            <p:cNvPr id="244" name="MMConnector"/>
            <p:cNvSpPr/>
            <p:nvPr/>
          </p:nvSpPr>
          <p:spPr>
            <a:xfrm>
              <a:off x="4435916" y="5831364"/>
              <a:ext cx="130754" cy="99581"/>
            </a:xfrm>
            <a:custGeom>
              <a:avLst/>
              <a:gdLst/>
              <a:pathLst>
                <a:path w="130754" fill="none" h="99581">
                  <a:moveTo>
                    <a:pt x="-65377" y="49791"/>
                  </a:moveTo>
                  <a:cubicBezTo>
                    <a:pt x="-1518" y="49791"/>
                    <a:pt x="-817" y="-49791"/>
                    <a:pt x="65377" y="-49791"/>
                  </a:cubicBezTo>
                </a:path>
              </a:pathLst>
            </a:custGeom>
            <a:noFill/>
            <a:ln w="9400" cap="rnd">
              <a:solidFill>
                <a:srgbClr val="FFCD55"/>
              </a:solidFill>
              <a:round/>
            </a:ln>
          </p:spPr>
        </p:sp>
        <p:sp>
          <p:nvSpPr>
            <p:cNvPr id="246" name="MMConnector"/>
            <p:cNvSpPr/>
            <p:nvPr/>
          </p:nvSpPr>
          <p:spPr>
            <a:xfrm>
              <a:off x="4435916" y="5930945"/>
              <a:ext cx="130754" cy="99581"/>
            </a:xfrm>
            <a:custGeom>
              <a:avLst/>
              <a:gdLst/>
              <a:pathLst>
                <a:path w="130754" fill="none" h="99581">
                  <a:moveTo>
                    <a:pt x="-65377" y="-49791"/>
                  </a:moveTo>
                  <a:cubicBezTo>
                    <a:pt x="-1518" y="-49791"/>
                    <a:pt x="-817" y="49791"/>
                    <a:pt x="65377" y="49791"/>
                  </a:cubicBezTo>
                </a:path>
              </a:pathLst>
            </a:custGeom>
            <a:noFill/>
            <a:ln w="9400" cap="rnd">
              <a:solidFill>
                <a:srgbClr val="FFCD55"/>
              </a:solidFill>
              <a:round/>
            </a:ln>
          </p:spPr>
        </p:sp>
        <p:sp>
          <p:nvSpPr>
            <p:cNvPr id="248" name="MMConnector"/>
            <p:cNvSpPr/>
            <p:nvPr/>
          </p:nvSpPr>
          <p:spPr>
            <a:xfrm>
              <a:off x="5849770" y="5947542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FCD55"/>
              </a:solidFill>
              <a:round/>
            </a:ln>
          </p:spPr>
        </p:sp>
        <p:sp>
          <p:nvSpPr>
            <p:cNvPr id="250" name="MMConnector"/>
            <p:cNvSpPr/>
            <p:nvPr/>
          </p:nvSpPr>
          <p:spPr>
            <a:xfrm>
              <a:off x="5849770" y="6013930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FCD55"/>
              </a:solidFill>
              <a:round/>
            </a:ln>
          </p:spPr>
        </p:sp>
        <p:sp>
          <p:nvSpPr>
            <p:cNvPr id="252" name="MMConnector"/>
            <p:cNvSpPr/>
            <p:nvPr/>
          </p:nvSpPr>
          <p:spPr>
            <a:xfrm>
              <a:off x="2284068" y="5532620"/>
              <a:ext cx="1338115" cy="1672906"/>
            </a:xfrm>
            <a:custGeom>
              <a:avLst/>
              <a:gdLst/>
              <a:pathLst>
                <a:path w="1338115" h="1672906">
                  <a:moveTo>
                    <a:pt x="-397139" y="-611952"/>
                  </a:moveTo>
                  <a:cubicBezTo>
                    <a:pt x="-362769" y="-568720"/>
                    <a:pt x="-332213" y="-522524"/>
                    <a:pt x="-303514" y="-475386"/>
                  </a:cubicBezTo>
                  <a:cubicBezTo>
                    <a:pt x="-274816" y="-428248"/>
                    <a:pt x="-247976" y="-380168"/>
                    <a:pt x="-222614" y="-331361"/>
                  </a:cubicBezTo>
                  <a:cubicBezTo>
                    <a:pt x="-197251" y="-282555"/>
                    <a:pt x="-173366" y="-233021"/>
                    <a:pt x="-150269" y="-183176"/>
                  </a:cubicBezTo>
                  <a:cubicBezTo>
                    <a:pt x="-127171" y="-133331"/>
                    <a:pt x="-104861" y="-83175"/>
                    <a:pt x="-82831" y="-32937"/>
                  </a:cubicBezTo>
                  <a:cubicBezTo>
                    <a:pt x="-60800" y="17301"/>
                    <a:pt x="-39049" y="67621"/>
                    <a:pt x="-17002" y="117816"/>
                  </a:cubicBezTo>
                  <a:cubicBezTo>
                    <a:pt x="5046" y="168011"/>
                    <a:pt x="27389" y="218081"/>
                    <a:pt x="50466" y="267662"/>
                  </a:cubicBezTo>
                  <a:cubicBezTo>
                    <a:pt x="73543" y="317243"/>
                    <a:pt x="97353" y="366334"/>
                    <a:pt x="123117" y="414874"/>
                  </a:cubicBezTo>
                  <a:cubicBezTo>
                    <a:pt x="148881" y="463414"/>
                    <a:pt x="176599" y="511403"/>
                    <a:pt x="205161" y="556831"/>
                  </a:cubicBezTo>
                  <a:cubicBezTo>
                    <a:pt x="233722" y="602258"/>
                    <a:pt x="263127" y="645124"/>
                    <a:pt x="301719" y="689015"/>
                  </a:cubicBezTo>
                  <a:cubicBezTo>
                    <a:pt x="340310" y="732906"/>
                    <a:pt x="388089" y="777823"/>
                    <a:pt x="418207" y="803545"/>
                  </a:cubicBezTo>
                  <a:cubicBezTo>
                    <a:pt x="448324" y="829266"/>
                    <a:pt x="460780" y="835792"/>
                    <a:pt x="471184" y="841869"/>
                  </a:cubicBezTo>
                  <a:cubicBezTo>
                    <a:pt x="481589" y="847947"/>
                    <a:pt x="489942" y="853575"/>
                    <a:pt x="499028" y="859017"/>
                  </a:cubicBezTo>
                  <a:cubicBezTo>
                    <a:pt x="508113" y="864460"/>
                    <a:pt x="517931" y="869716"/>
                    <a:pt x="527725" y="874698"/>
                  </a:cubicBezTo>
                  <a:cubicBezTo>
                    <a:pt x="537518" y="879680"/>
                    <a:pt x="547287" y="884388"/>
                    <a:pt x="557218" y="888832"/>
                  </a:cubicBezTo>
                  <a:cubicBezTo>
                    <a:pt x="567150" y="893276"/>
                    <a:pt x="577245" y="897455"/>
                    <a:pt x="587436" y="901358"/>
                  </a:cubicBezTo>
                  <a:cubicBezTo>
                    <a:pt x="597627" y="905261"/>
                    <a:pt x="607914" y="908888"/>
                    <a:pt x="618293" y="912236"/>
                  </a:cubicBezTo>
                  <a:cubicBezTo>
                    <a:pt x="628673" y="915585"/>
                    <a:pt x="639145" y="918655"/>
                    <a:pt x="649699" y="921447"/>
                  </a:cubicBezTo>
                  <a:cubicBezTo>
                    <a:pt x="660254" y="924239"/>
                    <a:pt x="670891" y="926753"/>
                    <a:pt x="681558" y="928993"/>
                  </a:cubicBezTo>
                  <a:cubicBezTo>
                    <a:pt x="692224" y="931233"/>
                    <a:pt x="702919" y="933199"/>
                    <a:pt x="713773" y="934898"/>
                  </a:cubicBezTo>
                  <a:cubicBezTo>
                    <a:pt x="724626" y="936597"/>
                    <a:pt x="735639" y="938030"/>
                    <a:pt x="746253" y="939205"/>
                  </a:cubicBezTo>
                  <a:cubicBezTo>
                    <a:pt x="756866" y="940380"/>
                    <a:pt x="767080" y="941298"/>
                    <a:pt x="778913" y="941971"/>
                  </a:cubicBezTo>
                  <a:cubicBezTo>
                    <a:pt x="790746" y="942643"/>
                    <a:pt x="804197" y="943070"/>
                    <a:pt x="811677" y="943263"/>
                  </a:cubicBezTo>
                  <a:cubicBezTo>
                    <a:pt x="819156" y="943457"/>
                    <a:pt x="820664" y="943418"/>
                    <a:pt x="822171" y="943378"/>
                  </a:cubicBezTo>
                  <a:cubicBezTo>
                    <a:pt x="823862" y="943334"/>
                    <a:pt x="824991" y="944436"/>
                    <a:pt x="824991" y="945728"/>
                  </a:cubicBezTo>
                  <a:cubicBezTo>
                    <a:pt x="824991" y="947021"/>
                    <a:pt x="823862" y="948020"/>
                    <a:pt x="822171" y="948078"/>
                  </a:cubicBezTo>
                  <a:cubicBezTo>
                    <a:pt x="820656" y="948131"/>
                    <a:pt x="819141" y="948183"/>
                    <a:pt x="811612" y="948051"/>
                  </a:cubicBezTo>
                  <a:cubicBezTo>
                    <a:pt x="804084" y="947919"/>
                    <a:pt x="790542" y="947603"/>
                    <a:pt x="778623" y="947026"/>
                  </a:cubicBezTo>
                  <a:cubicBezTo>
                    <a:pt x="766703" y="946448"/>
                    <a:pt x="756406" y="945610"/>
                    <a:pt x="745701" y="944515"/>
                  </a:cubicBezTo>
                  <a:cubicBezTo>
                    <a:pt x="734995" y="943420"/>
                    <a:pt x="723882" y="942069"/>
                    <a:pt x="712922" y="940447"/>
                  </a:cubicBezTo>
                  <a:cubicBezTo>
                    <a:pt x="701963" y="938825"/>
                    <a:pt x="691157" y="936932"/>
                    <a:pt x="680373" y="934761"/>
                  </a:cubicBezTo>
                  <a:cubicBezTo>
                    <a:pt x="669590" y="932591"/>
                    <a:pt x="658830" y="930143"/>
                    <a:pt x="648147" y="927412"/>
                  </a:cubicBezTo>
                  <a:cubicBezTo>
                    <a:pt x="637465" y="924682"/>
                    <a:pt x="626860" y="921669"/>
                    <a:pt x="616343" y="918373"/>
                  </a:cubicBezTo>
                  <a:cubicBezTo>
                    <a:pt x="605826" y="915077"/>
                    <a:pt x="595396" y="911498"/>
                    <a:pt x="585060" y="907638"/>
                  </a:cubicBezTo>
                  <a:cubicBezTo>
                    <a:pt x="574723" y="903778"/>
                    <a:pt x="564478" y="899636"/>
                    <a:pt x="554395" y="895226"/>
                  </a:cubicBezTo>
                  <a:cubicBezTo>
                    <a:pt x="544312" y="890815"/>
                    <a:pt x="534389" y="886134"/>
                    <a:pt x="524438" y="881176"/>
                  </a:cubicBezTo>
                  <a:cubicBezTo>
                    <a:pt x="514487" y="876218"/>
                    <a:pt x="504507" y="870982"/>
                    <a:pt x="495268" y="865553"/>
                  </a:cubicBezTo>
                  <a:cubicBezTo>
                    <a:pt x="486028" y="860123"/>
                    <a:pt x="477529" y="854500"/>
                    <a:pt x="466946" y="848435"/>
                  </a:cubicBezTo>
                  <a:cubicBezTo>
                    <a:pt x="456362" y="842371"/>
                    <a:pt x="443694" y="835865"/>
                    <a:pt x="413016" y="810105"/>
                  </a:cubicBezTo>
                  <a:cubicBezTo>
                    <a:pt x="382337" y="784344"/>
                    <a:pt x="333649" y="739328"/>
                    <a:pt x="294306" y="695335"/>
                  </a:cubicBezTo>
                  <a:cubicBezTo>
                    <a:pt x="254963" y="651342"/>
                    <a:pt x="224966" y="608371"/>
                    <a:pt x="195823" y="562864"/>
                  </a:cubicBezTo>
                  <a:cubicBezTo>
                    <a:pt x="166680" y="517356"/>
                    <a:pt x="138392" y="469312"/>
                    <a:pt x="112092" y="420750"/>
                  </a:cubicBezTo>
                  <a:cubicBezTo>
                    <a:pt x="85792" y="372188"/>
                    <a:pt x="61481" y="323107"/>
                    <a:pt x="37922" y="273576"/>
                  </a:cubicBezTo>
                  <a:cubicBezTo>
                    <a:pt x="14362" y="224045"/>
                    <a:pt x="-8445" y="174064"/>
                    <a:pt x="-30935" y="124003"/>
                  </a:cubicBezTo>
                  <a:cubicBezTo>
                    <a:pt x="-53425" y="73942"/>
                    <a:pt x="-75598" y="23802"/>
                    <a:pt x="-98024" y="-26199"/>
                  </a:cubicBezTo>
                  <a:cubicBezTo>
                    <a:pt x="-120451" y="-76199"/>
                    <a:pt x="-143132" y="-126061"/>
                    <a:pt x="-166564" y="-175538"/>
                  </a:cubicBezTo>
                  <a:cubicBezTo>
                    <a:pt x="-189996" y="-225015"/>
                    <a:pt x="-214180" y="-274107"/>
                    <a:pt x="-239774" y="-322373"/>
                  </a:cubicBezTo>
                  <a:cubicBezTo>
                    <a:pt x="-265369" y="-370639"/>
                    <a:pt x="-292375" y="-418079"/>
                    <a:pt x="-321152" y="-464460"/>
                  </a:cubicBezTo>
                  <a:cubicBezTo>
                    <a:pt x="-349930" y="-510840"/>
                    <a:pt x="-380480" y="-556162"/>
                    <a:pt x="-414586" y="-598348"/>
                  </a:cubicBezTo>
                  <a:cubicBezTo>
                    <a:pt x="-448692" y="-640535"/>
                    <a:pt x="-486354" y="-679587"/>
                    <a:pt x="-524016" y="-718640"/>
                  </a:cubicBezTo>
                  <a:cubicBezTo>
                    <a:pt x="-529888" y="-724729"/>
                    <a:pt x="-530629" y="-732168"/>
                    <a:pt x="-526190" y="-736865"/>
                  </a:cubicBezTo>
                  <a:cubicBezTo>
                    <a:pt x="-521750" y="-741561"/>
                    <a:pt x="-513693" y="-741855"/>
                    <a:pt x="-507872" y="-735717"/>
                  </a:cubicBezTo>
                  <a:cubicBezTo>
                    <a:pt x="-469690" y="-695450"/>
                    <a:pt x="-431508" y="-655183"/>
                    <a:pt x="-397139" y="-611952"/>
                  </a:cubicBezTo>
                  <a:close/>
                </a:path>
              </a:pathLst>
            </a:custGeom>
            <a:solidFill>
              <a:srgbClr val="F1A3DC"/>
            </a:solidFill>
            <a:ln w="4700" cap="rnd">
              <a:solidFill>
                <a:srgbClr val="F1A3DC"/>
              </a:solidFill>
              <a:round/>
            </a:ln>
          </p:spPr>
        </p:sp>
        <p:sp>
          <p:nvSpPr>
            <p:cNvPr id="254" name="MMConnector"/>
            <p:cNvSpPr/>
            <p:nvPr/>
          </p:nvSpPr>
          <p:spPr>
            <a:xfrm>
              <a:off x="5672016" y="6428558"/>
              <a:ext cx="130754" cy="99581"/>
            </a:xfrm>
            <a:custGeom>
              <a:avLst/>
              <a:gdLst/>
              <a:pathLst>
                <a:path w="130754" fill="none" h="99581">
                  <a:moveTo>
                    <a:pt x="-65377" y="49791"/>
                  </a:moveTo>
                  <a:cubicBezTo>
                    <a:pt x="-1518" y="49791"/>
                    <a:pt x="-817" y="-49791"/>
                    <a:pt x="65377" y="-49791"/>
                  </a:cubicBezTo>
                </a:path>
              </a:pathLst>
            </a:custGeom>
            <a:noFill/>
            <a:ln w="9400" cap="rnd">
              <a:solidFill>
                <a:srgbClr val="F1A3DC"/>
              </a:solidFill>
              <a:round/>
            </a:ln>
          </p:spPr>
        </p:sp>
        <p:sp>
          <p:nvSpPr>
            <p:cNvPr id="256" name="MMConnector"/>
            <p:cNvSpPr/>
            <p:nvPr/>
          </p:nvSpPr>
          <p:spPr>
            <a:xfrm>
              <a:off x="5672016" y="6528139"/>
              <a:ext cx="130754" cy="99581"/>
            </a:xfrm>
            <a:custGeom>
              <a:avLst/>
              <a:gdLst/>
              <a:pathLst>
                <a:path w="130754" fill="none" h="99581">
                  <a:moveTo>
                    <a:pt x="-65377" y="-49791"/>
                  </a:moveTo>
                  <a:cubicBezTo>
                    <a:pt x="-1518" y="-49791"/>
                    <a:pt x="-817" y="49791"/>
                    <a:pt x="65377" y="49791"/>
                  </a:cubicBezTo>
                </a:path>
              </a:pathLst>
            </a:custGeom>
            <a:noFill/>
            <a:ln w="9400" cap="rnd">
              <a:solidFill>
                <a:srgbClr val="F1A3DC"/>
              </a:solidFill>
              <a:round/>
            </a:ln>
          </p:spPr>
        </p:sp>
        <p:sp>
          <p:nvSpPr>
            <p:cNvPr id="258" name="MMConnector"/>
            <p:cNvSpPr/>
            <p:nvPr/>
          </p:nvSpPr>
          <p:spPr>
            <a:xfrm>
              <a:off x="6263370" y="6544736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33194"/>
                  </a:moveTo>
                  <a:cubicBezTo>
                    <a:pt x="-5306" y="33194"/>
                    <a:pt x="8022" y="-33194"/>
                    <a:pt x="65377" y="-33194"/>
                  </a:cubicBezTo>
                </a:path>
              </a:pathLst>
            </a:custGeom>
            <a:noFill/>
            <a:ln w="9400" cap="rnd">
              <a:solidFill>
                <a:srgbClr val="F1A3DC"/>
              </a:solidFill>
              <a:round/>
            </a:ln>
          </p:spPr>
        </p:sp>
        <p:sp>
          <p:nvSpPr>
            <p:cNvPr id="260" name="MMConnector"/>
            <p:cNvSpPr/>
            <p:nvPr/>
          </p:nvSpPr>
          <p:spPr>
            <a:xfrm>
              <a:off x="6263370" y="6611124"/>
              <a:ext cx="130754" cy="66388"/>
            </a:xfrm>
            <a:custGeom>
              <a:avLst/>
              <a:gdLst/>
              <a:pathLst>
                <a:path w="130754" fill="none" h="66388">
                  <a:moveTo>
                    <a:pt x="-65377" y="-33194"/>
                  </a:moveTo>
                  <a:cubicBezTo>
                    <a:pt x="-5306" y="-33194"/>
                    <a:pt x="8022" y="33194"/>
                    <a:pt x="65377" y="33194"/>
                  </a:cubicBezTo>
                </a:path>
              </a:pathLst>
            </a:custGeom>
            <a:noFill/>
            <a:ln w="9400" cap="rnd">
              <a:solidFill>
                <a:srgbClr val="F1A3DC"/>
              </a:solidFill>
              <a:round/>
            </a:ln>
          </p:spPr>
        </p:sp>
        <p:sp>
          <p:nvSpPr>
            <p:cNvPr id="104" name="SubTopic"/>
            <p:cNvSpPr/>
            <p:nvPr/>
          </p:nvSpPr>
          <p:spPr>
            <a:xfrm>
              <a:off x="4557693" y="353661"/>
              <a:ext cx="357200" cy="102225"/>
            </a:xfrm>
            <a:custGeom>
              <a:avLst/>
              <a:gdLst>
                <a:gd fmla="*/ 33488 w 357200" name="rtl"/>
                <a:gd fmla="*/ 13277 h 102225" name="rtt"/>
                <a:gd fmla="*/ 324888 w 357200" name="rtr"/>
                <a:gd fmla="*/ 88478 h 102225" name="rtb"/>
              </a:gdLst>
              <a:ahLst/>
              <a:cxnLst/>
              <a:rect b="rtb" r="rtr" t="rtt" l="rtl"/>
              <a:pathLst>
                <a:path stroke="false" w="357200" h="102225">
                  <a:moveTo>
                    <a:pt x="0" y="0"/>
                  </a:moveTo>
                  <a:lnTo>
                    <a:pt x="357200" y="0"/>
                  </a:lnTo>
                  <a:lnTo>
                    <a:pt x="357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357200" fill="none" h="102225">
                  <a:moveTo>
                    <a:pt x="0" y="102225"/>
                  </a:moveTo>
                  <a:lnTo>
                    <a:pt x="357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advantage</a:t>
              </a:r>
            </a:p>
          </p:txBody>
        </p:sp>
        <p:sp>
          <p:nvSpPr>
            <p:cNvPr id="106" name="SubTopic"/>
            <p:cNvSpPr/>
            <p:nvPr/>
          </p:nvSpPr>
          <p:spPr>
            <a:xfrm>
              <a:off x="5045647" y="154499"/>
              <a:ext cx="1198500" cy="102225"/>
            </a:xfrm>
            <a:custGeom>
              <a:avLst/>
              <a:gdLst>
                <a:gd fmla="*/ 33488 w 1198500" name="rtl"/>
                <a:gd fmla="*/ 13277 h 102225" name="rtt"/>
                <a:gd fmla="*/ 1166188 w 1198500" name="rtr"/>
                <a:gd fmla="*/ 88478 h 102225" name="rtb"/>
              </a:gdLst>
              <a:ahLst/>
              <a:cxnLst/>
              <a:rect b="rtb" r="rtr" t="rtt" l="rtl"/>
              <a:pathLst>
                <a:path stroke="false" w="1198500" h="102225">
                  <a:moveTo>
                    <a:pt x="0" y="0"/>
                  </a:moveTo>
                  <a:lnTo>
                    <a:pt x="1198500" y="0"/>
                  </a:lnTo>
                  <a:lnTo>
                    <a:pt x="1198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198500" fill="none" h="102225">
                  <a:moveTo>
                    <a:pt x="0" y="102225"/>
                  </a:moveTo>
                  <a:lnTo>
                    <a:pt x="11985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The computational complexity is not high</a:t>
              </a:r>
            </a:p>
          </p:txBody>
        </p:sp>
        <p:sp>
          <p:nvSpPr>
            <p:cNvPr id="108" name="SubTopic"/>
            <p:cNvSpPr/>
            <p:nvPr/>
          </p:nvSpPr>
          <p:spPr>
            <a:xfrm>
              <a:off x="5045647" y="287274"/>
              <a:ext cx="874200" cy="102225"/>
            </a:xfrm>
            <a:custGeom>
              <a:avLst/>
              <a:gdLst>
                <a:gd fmla="*/ 33488 w 874200" name="rtl"/>
                <a:gd fmla="*/ 13277 h 102225" name="rtt"/>
                <a:gd fmla="*/ 841888 w 874200" name="rtr"/>
                <a:gd fmla="*/ 88478 h 102225" name="rtb"/>
              </a:gdLst>
              <a:ahLst/>
              <a:cxnLst/>
              <a:rect b="rtb" r="rtr" t="rtt" l="rtl"/>
              <a:pathLst>
                <a:path stroke="false" w="874200" h="102225">
                  <a:moveTo>
                    <a:pt x="0" y="0"/>
                  </a:moveTo>
                  <a:lnTo>
                    <a:pt x="874200" y="0"/>
                  </a:lnTo>
                  <a:lnTo>
                    <a:pt x="874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874200" fill="none" h="102225">
                  <a:moveTo>
                    <a:pt x="0" y="102225"/>
                  </a:moveTo>
                  <a:lnTo>
                    <a:pt x="874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Output is easy to understand</a:t>
              </a:r>
            </a:p>
          </p:txBody>
        </p:sp>
        <p:sp>
          <p:nvSpPr>
            <p:cNvPr id="110" name="SubTopic"/>
            <p:cNvSpPr/>
            <p:nvPr/>
          </p:nvSpPr>
          <p:spPr>
            <a:xfrm>
              <a:off x="5045647" y="420049"/>
              <a:ext cx="1207900" cy="102225"/>
            </a:xfrm>
            <a:custGeom>
              <a:avLst/>
              <a:gdLst>
                <a:gd fmla="*/ 33488 w 1207900" name="rtl"/>
                <a:gd fmla="*/ 13277 h 102225" name="rtt"/>
                <a:gd fmla="*/ 1175588 w 1207900" name="rtr"/>
                <a:gd fmla="*/ 88478 h 102225" name="rtb"/>
              </a:gdLst>
              <a:ahLst/>
              <a:cxnLst/>
              <a:rect b="rtb" r="rtr" t="rtt" l="rtl"/>
              <a:pathLst>
                <a:path stroke="false" w="1207900" h="102225">
                  <a:moveTo>
                    <a:pt x="0" y="0"/>
                  </a:moveTo>
                  <a:lnTo>
                    <a:pt x="1207900" y="0"/>
                  </a:lnTo>
                  <a:lnTo>
                    <a:pt x="1207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207900" fill="none" h="102225">
                  <a:moveTo>
                    <a:pt x="0" y="102225"/>
                  </a:moveTo>
                  <a:lnTo>
                    <a:pt x="12079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Insensitive to missing intermediate values</a:t>
              </a:r>
            </a:p>
          </p:txBody>
        </p:sp>
        <p:sp>
          <p:nvSpPr>
            <p:cNvPr id="112" name="SubTopic"/>
            <p:cNvSpPr/>
            <p:nvPr/>
          </p:nvSpPr>
          <p:spPr>
            <a:xfrm>
              <a:off x="5045647" y="552824"/>
              <a:ext cx="987000" cy="102225"/>
            </a:xfrm>
            <a:custGeom>
              <a:avLst/>
              <a:gdLst>
                <a:gd fmla="*/ 33488 w 987000" name="rtl"/>
                <a:gd fmla="*/ 13277 h 102225" name="rtt"/>
                <a:gd fmla="*/ 954688 w 987000" name="rtr"/>
                <a:gd fmla="*/ 88478 h 102225" name="rtb"/>
              </a:gdLst>
              <a:ahLst/>
              <a:cxnLst/>
              <a:rect b="rtb" r="rtr" t="rtt" l="rtl"/>
              <a:pathLst>
                <a:path stroke="false" w="987000" h="102225">
                  <a:moveTo>
                    <a:pt x="0" y="0"/>
                  </a:moveTo>
                  <a:lnTo>
                    <a:pt x="987000" y="0"/>
                  </a:lnTo>
                  <a:lnTo>
                    <a:pt x="9870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987000" fill="none" h="102225">
                  <a:moveTo>
                    <a:pt x="0" y="102225"/>
                  </a:moveTo>
                  <a:lnTo>
                    <a:pt x="9870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Can handle irrelevant feature data</a:t>
              </a:r>
            </a:p>
          </p:txBody>
        </p:sp>
        <p:sp>
          <p:nvSpPr>
            <p:cNvPr id="114" name="SubTopic"/>
            <p:cNvSpPr/>
            <p:nvPr/>
          </p:nvSpPr>
          <p:spPr>
            <a:xfrm>
              <a:off x="4557693" y="685599"/>
              <a:ext cx="418300" cy="102225"/>
            </a:xfrm>
            <a:custGeom>
              <a:avLst/>
              <a:gdLst>
                <a:gd fmla="*/ 33488 w 418300" name="rtl"/>
                <a:gd fmla="*/ 13277 h 102225" name="rtt"/>
                <a:gd fmla="*/ 385988 w 418300" name="rtr"/>
                <a:gd fmla="*/ 88478 h 102225" name="rtb"/>
              </a:gdLst>
              <a:ahLst/>
              <a:cxnLst/>
              <a:rect b="rtb" r="rtr" t="rtt" l="rtl"/>
              <a:pathLst>
                <a:path stroke="false" w="418300" h="102225">
                  <a:moveTo>
                    <a:pt x="0" y="0"/>
                  </a:moveTo>
                  <a:lnTo>
                    <a:pt x="418300" y="0"/>
                  </a:lnTo>
                  <a:lnTo>
                    <a:pt x="4183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18300" fill="none" h="102225">
                  <a:moveTo>
                    <a:pt x="0" y="102225"/>
                  </a:moveTo>
                  <a:lnTo>
                    <a:pt x="4183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shortcoming</a:t>
              </a:r>
            </a:p>
          </p:txBody>
        </p:sp>
        <p:sp>
          <p:nvSpPr>
            <p:cNvPr id="116" name="SubTopic"/>
            <p:cNvSpPr/>
            <p:nvPr/>
          </p:nvSpPr>
          <p:spPr>
            <a:xfrm>
              <a:off x="5106747" y="685599"/>
              <a:ext cx="1015200" cy="102225"/>
            </a:xfrm>
            <a:custGeom>
              <a:avLst/>
              <a:gdLst>
                <a:gd fmla="*/ 33488 w 1015200" name="rtl"/>
                <a:gd fmla="*/ 13277 h 102225" name="rtt"/>
                <a:gd fmla="*/ 982888 w 1015200" name="rtr"/>
                <a:gd fmla="*/ 88478 h 102225" name="rtb"/>
              </a:gdLst>
              <a:ahLst/>
              <a:cxnLst/>
              <a:rect b="rtb" r="rtr" t="rtt" l="rtl"/>
              <a:pathLst>
                <a:path stroke="false" w="1015200" h="102225">
                  <a:moveTo>
                    <a:pt x="0" y="0"/>
                  </a:moveTo>
                  <a:lnTo>
                    <a:pt x="1015200" y="0"/>
                  </a:lnTo>
                  <a:lnTo>
                    <a:pt x="1015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015200" fill="none" h="102225">
                  <a:moveTo>
                    <a:pt x="0" y="102225"/>
                  </a:moveTo>
                  <a:lnTo>
                    <a:pt x="1015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May cause over-matching problem</a:t>
              </a:r>
            </a:p>
          </p:txBody>
        </p:sp>
        <p:sp>
          <p:nvSpPr>
            <p:cNvPr id="118" name="SubTopic"/>
            <p:cNvSpPr/>
            <p:nvPr/>
          </p:nvSpPr>
          <p:spPr>
            <a:xfrm>
              <a:off x="4557693" y="884761"/>
              <a:ext cx="672100" cy="102225"/>
            </a:xfrm>
            <a:custGeom>
              <a:avLst/>
              <a:gdLst>
                <a:gd fmla="*/ 33488 w 672100" name="rtl"/>
                <a:gd fmla="*/ 13277 h 102225" name="rtt"/>
                <a:gd fmla="*/ 639788 w 672100" name="rtr"/>
                <a:gd fmla="*/ 88478 h 102225" name="rtb"/>
              </a:gdLst>
              <a:ahLst/>
              <a:cxnLst/>
              <a:rect b="rtb" r="rtr" t="rtt" l="rtl"/>
              <a:pathLst>
                <a:path stroke="false" w="672100" h="102225">
                  <a:moveTo>
                    <a:pt x="0" y="0"/>
                  </a:moveTo>
                  <a:lnTo>
                    <a:pt x="672100" y="0"/>
                  </a:lnTo>
                  <a:lnTo>
                    <a:pt x="6721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672100" fill="none" h="102225">
                  <a:moveTo>
                    <a:pt x="0" y="102225"/>
                  </a:moveTo>
                  <a:lnTo>
                    <a:pt x="6721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Applicable data types</a:t>
              </a:r>
            </a:p>
          </p:txBody>
        </p:sp>
        <p:sp>
          <p:nvSpPr>
            <p:cNvPr id="120" name="SubTopic"/>
            <p:cNvSpPr/>
            <p:nvPr/>
          </p:nvSpPr>
          <p:spPr>
            <a:xfrm>
              <a:off x="5360547" y="818374"/>
              <a:ext cx="493500" cy="102225"/>
            </a:xfrm>
            <a:custGeom>
              <a:avLst/>
              <a:gdLst>
                <a:gd fmla="*/ 33488 w 493500" name="rtl"/>
                <a:gd fmla="*/ 13277 h 102225" name="rtt"/>
                <a:gd fmla="*/ 461188 w 493500" name="rtr"/>
                <a:gd fmla="*/ 88478 h 102225" name="rtb"/>
              </a:gdLst>
              <a:ahLst/>
              <a:cxnLst/>
              <a:rect b="rtb" r="rtr" t="rtt" l="rtl"/>
              <a:pathLst>
                <a:path stroke="false" w="493500" h="102225">
                  <a:moveTo>
                    <a:pt x="0" y="0"/>
                  </a:moveTo>
                  <a:lnTo>
                    <a:pt x="493500" y="0"/>
                  </a:lnTo>
                  <a:lnTo>
                    <a:pt x="493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93500" fill="none" h="102225">
                  <a:moveTo>
                    <a:pt x="0" y="102225"/>
                  </a:moveTo>
                  <a:lnTo>
                    <a:pt x="4935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Numerical type</a:t>
              </a:r>
            </a:p>
          </p:txBody>
        </p:sp>
        <p:sp>
          <p:nvSpPr>
            <p:cNvPr id="122" name="SubTopic"/>
            <p:cNvSpPr/>
            <p:nvPr/>
          </p:nvSpPr>
          <p:spPr>
            <a:xfrm>
              <a:off x="5360547" y="951149"/>
              <a:ext cx="441800" cy="102225"/>
            </a:xfrm>
            <a:custGeom>
              <a:avLst/>
              <a:gdLst>
                <a:gd fmla="*/ 33488 w 441800" name="rtl"/>
                <a:gd fmla="*/ 13277 h 102225" name="rtt"/>
                <a:gd fmla="*/ 409488 w 441800" name="rtr"/>
                <a:gd fmla="*/ 88478 h 102225" name="rtb"/>
              </a:gdLst>
              <a:ahLst/>
              <a:cxnLst/>
              <a:rect b="rtb" r="rtr" t="rtt" l="rtl"/>
              <a:pathLst>
                <a:path stroke="false" w="441800" h="102225">
                  <a:moveTo>
                    <a:pt x="0" y="0"/>
                  </a:moveTo>
                  <a:lnTo>
                    <a:pt x="441800" y="0"/>
                  </a:lnTo>
                  <a:lnTo>
                    <a:pt x="4418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41800" fill="none" h="102225">
                  <a:moveTo>
                    <a:pt x="0" y="102225"/>
                  </a:moveTo>
                  <a:lnTo>
                    <a:pt x="4418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Nominal type</a:t>
              </a:r>
            </a:p>
          </p:txBody>
        </p:sp>
        <p:sp>
          <p:nvSpPr>
            <p:cNvPr id="124" name="SubTopic"/>
            <p:cNvSpPr/>
            <p:nvPr/>
          </p:nvSpPr>
          <p:spPr>
            <a:xfrm>
              <a:off x="4557693" y="1083924"/>
              <a:ext cx="314900" cy="102225"/>
            </a:xfrm>
            <a:custGeom>
              <a:avLst/>
              <a:gdLst>
                <a:gd fmla="*/ 33488 w 314900" name="rtl"/>
                <a:gd fmla="*/ 13277 h 102225" name="rtt"/>
                <a:gd fmla="*/ 282588 w 314900" name="rtr"/>
                <a:gd fmla="*/ 88478 h 102225" name="rtb"/>
              </a:gdLst>
              <a:ahLst/>
              <a:cxnLst/>
              <a:rect b="rtb" r="rtr" t="rtt" l="rtl"/>
              <a:pathLst>
                <a:path stroke="false" w="314900" h="102225">
                  <a:moveTo>
                    <a:pt x="0" y="0"/>
                  </a:moveTo>
                  <a:lnTo>
                    <a:pt x="314900" y="0"/>
                  </a:lnTo>
                  <a:lnTo>
                    <a:pt x="314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314900" fill="none" h="102225">
                  <a:moveTo>
                    <a:pt x="0" y="102225"/>
                  </a:moveTo>
                  <a:lnTo>
                    <a:pt x="3149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question</a:t>
              </a:r>
            </a:p>
          </p:txBody>
        </p:sp>
        <p:sp>
          <p:nvSpPr>
            <p:cNvPr id="126" name="SubTopic"/>
            <p:cNvSpPr/>
            <p:nvPr/>
          </p:nvSpPr>
          <p:spPr>
            <a:xfrm>
              <a:off x="5003347" y="1083924"/>
              <a:ext cx="2288900" cy="102225"/>
            </a:xfrm>
            <a:custGeom>
              <a:avLst/>
              <a:gdLst>
                <a:gd fmla="*/ 33488 w 2288900" name="rtl"/>
                <a:gd fmla="*/ 13277 h 102225" name="rtt"/>
                <a:gd fmla="*/ 2256588 w 2288900" name="rtr"/>
                <a:gd fmla="*/ 88478 h 102225" name="rtb"/>
              </a:gdLst>
              <a:ahLst/>
              <a:cxnLst/>
              <a:rect b="rtb" r="rtr" t="rtt" l="rtl"/>
              <a:pathLst>
                <a:path stroke="false" w="2288900" h="102225">
                  <a:moveTo>
                    <a:pt x="0" y="0"/>
                  </a:moveTo>
                  <a:lnTo>
                    <a:pt x="2288900" y="0"/>
                  </a:lnTo>
                  <a:lnTo>
                    <a:pt x="2288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2288900" fill="none" h="102225">
                  <a:moveTo>
                    <a:pt x="0" y="102225"/>
                  </a:moveTo>
                  <a:lnTo>
                    <a:pt x="22889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Which feature of the current data set plays a decisive role in classifying the data?</a:t>
              </a:r>
            </a:p>
          </p:txBody>
        </p:sp>
        <p:sp>
          <p:nvSpPr>
            <p:cNvPr id="128" name="SubTopic"/>
            <p:cNvSpPr/>
            <p:nvPr/>
          </p:nvSpPr>
          <p:spPr>
            <a:xfrm>
              <a:off x="4557693" y="1216699"/>
              <a:ext cx="413600" cy="102225"/>
            </a:xfrm>
            <a:custGeom>
              <a:avLst/>
              <a:gdLst>
                <a:gd fmla="*/ 33488 w 413600" name="rtl"/>
                <a:gd fmla="*/ 13277 h 102225" name="rtt"/>
                <a:gd fmla="*/ 381288 w 413600" name="rtr"/>
                <a:gd fmla="*/ 88478 h 102225" name="rtb"/>
              </a:gdLst>
              <a:ahLst/>
              <a:cxnLst/>
              <a:rect b="rtb" r="rtr" t="rtt" l="rtl"/>
              <a:pathLst>
                <a:path stroke="false" w="413600" h="102225">
                  <a:moveTo>
                    <a:pt x="0" y="0"/>
                  </a:moveTo>
                  <a:lnTo>
                    <a:pt x="413600" y="0"/>
                  </a:lnTo>
                  <a:lnTo>
                    <a:pt x="4136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13600" fill="none" h="102225">
                  <a:moveTo>
                    <a:pt x="0" y="102225"/>
                  </a:moveTo>
                  <a:lnTo>
                    <a:pt x="4136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pseudocode</a:t>
              </a:r>
            </a:p>
          </p:txBody>
        </p:sp>
        <p:sp>
          <p:nvSpPr>
            <p:cNvPr id="130" name="SubTopic"/>
            <p:cNvSpPr/>
            <p:nvPr/>
          </p:nvSpPr>
          <p:spPr>
            <a:xfrm>
              <a:off x="4557693" y="1814186"/>
              <a:ext cx="300800" cy="102225"/>
            </a:xfrm>
            <a:custGeom>
              <a:avLst/>
              <a:gdLst>
                <a:gd fmla="*/ 33488 w 300800" name="rtl"/>
                <a:gd fmla="*/ 13277 h 102225" name="rtt"/>
                <a:gd fmla="*/ 268488 w 300800" name="rtr"/>
                <a:gd fmla="*/ 88478 h 102225" name="rtb"/>
              </a:gdLst>
              <a:ahLst/>
              <a:cxnLst/>
              <a:rect b="rtb" r="rtr" t="rtt" l="rtl"/>
              <a:pathLst>
                <a:path stroke="false" w="300800" h="102225">
                  <a:moveTo>
                    <a:pt x="0" y="0"/>
                  </a:moveTo>
                  <a:lnTo>
                    <a:pt x="300800" y="0"/>
                  </a:lnTo>
                  <a:lnTo>
                    <a:pt x="3008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300800" fill="none" h="102225">
                  <a:moveTo>
                    <a:pt x="0" y="102225"/>
                  </a:moveTo>
                  <a:lnTo>
                    <a:pt x="3008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process</a:t>
              </a:r>
            </a:p>
          </p:txBody>
        </p:sp>
        <p:sp>
          <p:nvSpPr>
            <p:cNvPr id="132" name="SubTopic"/>
            <p:cNvSpPr/>
            <p:nvPr/>
          </p:nvSpPr>
          <p:spPr>
            <a:xfrm>
              <a:off x="4989247" y="1349474"/>
              <a:ext cx="488800" cy="102225"/>
            </a:xfrm>
            <a:custGeom>
              <a:avLst/>
              <a:gdLst>
                <a:gd fmla="*/ 33488 w 488800" name="rtl"/>
                <a:gd fmla="*/ 13277 h 102225" name="rtt"/>
                <a:gd fmla="*/ 456488 w 488800" name="rtr"/>
                <a:gd fmla="*/ 88478 h 102225" name="rtb"/>
              </a:gdLst>
              <a:ahLst/>
              <a:cxnLst/>
              <a:rect b="rtb" r="rtr" t="rtt" l="rtl"/>
              <a:pathLst>
                <a:path stroke="false" w="488800" h="102225">
                  <a:moveTo>
                    <a:pt x="0" y="0"/>
                  </a:moveTo>
                  <a:lnTo>
                    <a:pt x="488800" y="0"/>
                  </a:lnTo>
                  <a:lnTo>
                    <a:pt x="4888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88800" fill="none" h="102225">
                  <a:moveTo>
                    <a:pt x="0" y="102225"/>
                  </a:moveTo>
                  <a:lnTo>
                    <a:pt x="4888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Data collection</a:t>
              </a:r>
            </a:p>
          </p:txBody>
        </p:sp>
        <p:sp>
          <p:nvSpPr>
            <p:cNvPr id="134" name="SubTopic"/>
            <p:cNvSpPr/>
            <p:nvPr/>
          </p:nvSpPr>
          <p:spPr>
            <a:xfrm>
              <a:off x="5608801" y="1349474"/>
              <a:ext cx="404200" cy="102225"/>
            </a:xfrm>
            <a:custGeom>
              <a:avLst/>
              <a:gdLst>
                <a:gd fmla="*/ 33488 w 404200" name="rtl"/>
                <a:gd fmla="*/ 13277 h 102225" name="rtt"/>
                <a:gd fmla="*/ 371888 w 404200" name="rtr"/>
                <a:gd fmla="*/ 88478 h 102225" name="rtb"/>
              </a:gdLst>
              <a:ahLst/>
              <a:cxnLst/>
              <a:rect b="rtb" r="rtr" t="rtt" l="rtl"/>
              <a:pathLst>
                <a:path stroke="false" w="404200" h="102225">
                  <a:moveTo>
                    <a:pt x="0" y="0"/>
                  </a:moveTo>
                  <a:lnTo>
                    <a:pt x="404200" y="0"/>
                  </a:lnTo>
                  <a:lnTo>
                    <a:pt x="404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04200" fill="none" h="102225">
                  <a:moveTo>
                    <a:pt x="0" y="102225"/>
                  </a:moveTo>
                  <a:lnTo>
                    <a:pt x="404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any method</a:t>
              </a:r>
            </a:p>
          </p:txBody>
        </p:sp>
        <p:sp>
          <p:nvSpPr>
            <p:cNvPr id="136" name="SubTopic"/>
            <p:cNvSpPr/>
            <p:nvPr/>
          </p:nvSpPr>
          <p:spPr>
            <a:xfrm>
              <a:off x="4989247" y="1548636"/>
              <a:ext cx="432400" cy="102225"/>
            </a:xfrm>
            <a:custGeom>
              <a:avLst/>
              <a:gdLst>
                <a:gd fmla="*/ 33488 w 432400" name="rtl"/>
                <a:gd fmla="*/ 13277 h 102225" name="rtt"/>
                <a:gd fmla="*/ 400088 w 432400" name="rtr"/>
                <a:gd fmla="*/ 88478 h 102225" name="rtb"/>
              </a:gdLst>
              <a:ahLst/>
              <a:cxnLst/>
              <a:rect b="rtb" r="rtr" t="rtt" l="rtl"/>
              <a:pathLst>
                <a:path stroke="false" w="432400" h="102225">
                  <a:moveTo>
                    <a:pt x="0" y="0"/>
                  </a:moveTo>
                  <a:lnTo>
                    <a:pt x="432400" y="0"/>
                  </a:lnTo>
                  <a:lnTo>
                    <a:pt x="4324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32400" fill="none" h="102225">
                  <a:moveTo>
                    <a:pt x="0" y="102225"/>
                  </a:moveTo>
                  <a:lnTo>
                    <a:pt x="4324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Prepare data</a:t>
              </a:r>
            </a:p>
          </p:txBody>
        </p:sp>
        <p:sp>
          <p:nvSpPr>
            <p:cNvPr id="138" name="SubTopic"/>
            <p:cNvSpPr/>
            <p:nvPr/>
          </p:nvSpPr>
          <p:spPr>
            <a:xfrm>
              <a:off x="5552401" y="1482249"/>
              <a:ext cx="1687300" cy="102225"/>
            </a:xfrm>
            <a:custGeom>
              <a:avLst/>
              <a:gdLst>
                <a:gd fmla="*/ 33488 w 1687300" name="rtl"/>
                <a:gd fmla="*/ 13277 h 102225" name="rtt"/>
                <a:gd fmla="*/ 1654988 w 1687300" name="rtr"/>
                <a:gd fmla="*/ 88478 h 102225" name="rtb"/>
              </a:gdLst>
              <a:ahLst/>
              <a:cxnLst/>
              <a:rect b="rtb" r="rtr" t="rtt" l="rtl"/>
              <a:pathLst>
                <a:path stroke="false" w="1687300" h="102225">
                  <a:moveTo>
                    <a:pt x="0" y="0"/>
                  </a:moveTo>
                  <a:lnTo>
                    <a:pt x="1687300" y="0"/>
                  </a:lnTo>
                  <a:lnTo>
                    <a:pt x="16873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687300" fill="none" h="102225">
                  <a:moveTo>
                    <a:pt x="0" y="102225"/>
                  </a:moveTo>
                  <a:lnTo>
                    <a:pt x="16873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The tree construction algorithm only works on nominal data</a:t>
              </a:r>
            </a:p>
          </p:txBody>
        </p:sp>
        <p:sp>
          <p:nvSpPr>
            <p:cNvPr id="140" name="SubTopic"/>
            <p:cNvSpPr/>
            <p:nvPr/>
          </p:nvSpPr>
          <p:spPr>
            <a:xfrm>
              <a:off x="5552401" y="1615024"/>
              <a:ext cx="1048100" cy="102225"/>
            </a:xfrm>
            <a:custGeom>
              <a:avLst/>
              <a:gdLst>
                <a:gd fmla="*/ 33488 w 1048100" name="rtl"/>
                <a:gd fmla="*/ 13277 h 102225" name="rtt"/>
                <a:gd fmla="*/ 1015788 w 1048100" name="rtr"/>
                <a:gd fmla="*/ 88478 h 102225" name="rtb"/>
              </a:gdLst>
              <a:ahLst/>
              <a:cxnLst/>
              <a:rect b="rtb" r="rtr" t="rtt" l="rtl"/>
              <a:pathLst>
                <a:path stroke="false" w="1048100" h="102225">
                  <a:moveTo>
                    <a:pt x="0" y="0"/>
                  </a:moveTo>
                  <a:lnTo>
                    <a:pt x="1048100" y="0"/>
                  </a:lnTo>
                  <a:lnTo>
                    <a:pt x="10481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048100" fill="none" h="102225">
                  <a:moveTo>
                    <a:pt x="0" y="102225"/>
                  </a:moveTo>
                  <a:lnTo>
                    <a:pt x="10481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Numerical data must be discretized</a:t>
              </a:r>
            </a:p>
          </p:txBody>
        </p:sp>
        <p:sp>
          <p:nvSpPr>
            <p:cNvPr id="142" name="SubTopic"/>
            <p:cNvSpPr/>
            <p:nvPr/>
          </p:nvSpPr>
          <p:spPr>
            <a:xfrm>
              <a:off x="4989247" y="1814186"/>
              <a:ext cx="432400" cy="102225"/>
            </a:xfrm>
            <a:custGeom>
              <a:avLst/>
              <a:gdLst>
                <a:gd fmla="*/ 33488 w 432400" name="rtl"/>
                <a:gd fmla="*/ 13277 h 102225" name="rtt"/>
                <a:gd fmla="*/ 400088 w 432400" name="rtr"/>
                <a:gd fmla="*/ 88478 h 102225" name="rtb"/>
              </a:gdLst>
              <a:ahLst/>
              <a:cxnLst/>
              <a:rect b="rtb" r="rtr" t="rtt" l="rtl"/>
              <a:pathLst>
                <a:path stroke="false" w="432400" h="102225">
                  <a:moveTo>
                    <a:pt x="0" y="0"/>
                  </a:moveTo>
                  <a:lnTo>
                    <a:pt x="432400" y="0"/>
                  </a:lnTo>
                  <a:lnTo>
                    <a:pt x="4324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32400" fill="none" h="102225">
                  <a:moveTo>
                    <a:pt x="0" y="102225"/>
                  </a:moveTo>
                  <a:lnTo>
                    <a:pt x="4324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analyze data</a:t>
              </a:r>
            </a:p>
          </p:txBody>
        </p:sp>
        <p:sp>
          <p:nvSpPr>
            <p:cNvPr id="144" name="SubTopic"/>
            <p:cNvSpPr/>
            <p:nvPr/>
          </p:nvSpPr>
          <p:spPr>
            <a:xfrm>
              <a:off x="5552401" y="1747799"/>
              <a:ext cx="404200" cy="102225"/>
            </a:xfrm>
            <a:custGeom>
              <a:avLst/>
              <a:gdLst>
                <a:gd fmla="*/ 33488 w 404200" name="rtl"/>
                <a:gd fmla="*/ 13277 h 102225" name="rtt"/>
                <a:gd fmla="*/ 371888 w 404200" name="rtr"/>
                <a:gd fmla="*/ 88478 h 102225" name="rtb"/>
              </a:gdLst>
              <a:ahLst/>
              <a:cxnLst/>
              <a:rect b="rtb" r="rtr" t="rtt" l="rtl"/>
              <a:pathLst>
                <a:path stroke="false" w="404200" h="102225">
                  <a:moveTo>
                    <a:pt x="0" y="0"/>
                  </a:moveTo>
                  <a:lnTo>
                    <a:pt x="404200" y="0"/>
                  </a:lnTo>
                  <a:lnTo>
                    <a:pt x="404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04200" fill="none" h="102225">
                  <a:moveTo>
                    <a:pt x="0" y="102225"/>
                  </a:moveTo>
                  <a:lnTo>
                    <a:pt x="404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any method</a:t>
              </a:r>
            </a:p>
          </p:txBody>
        </p:sp>
        <p:sp>
          <p:nvSpPr>
            <p:cNvPr id="146" name="SubTopic"/>
            <p:cNvSpPr/>
            <p:nvPr/>
          </p:nvSpPr>
          <p:spPr>
            <a:xfrm>
              <a:off x="5552401" y="1880574"/>
              <a:ext cx="2002200" cy="102225"/>
            </a:xfrm>
            <a:custGeom>
              <a:avLst/>
              <a:gdLst>
                <a:gd fmla="*/ 33488 w 2002200" name="rtl"/>
                <a:gd fmla="*/ 13277 h 102225" name="rtt"/>
                <a:gd fmla="*/ 1969888 w 2002200" name="rtr"/>
                <a:gd fmla="*/ 88478 h 102225" name="rtb"/>
              </a:gdLst>
              <a:ahLst/>
              <a:cxnLst/>
              <a:rect b="rtb" r="rtr" t="rtt" l="rtl"/>
              <a:pathLst>
                <a:path stroke="false" w="2002200" h="102225">
                  <a:moveTo>
                    <a:pt x="0" y="0"/>
                  </a:moveTo>
                  <a:lnTo>
                    <a:pt x="2002200" y="0"/>
                  </a:lnTo>
                  <a:lnTo>
                    <a:pt x="2002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2002200" fill="none" h="102225">
                  <a:moveTo>
                    <a:pt x="0" y="102225"/>
                  </a:moveTo>
                  <a:lnTo>
                    <a:pt x="2002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After construction, you should check whether the graph is as expected</a:t>
              </a:r>
            </a:p>
          </p:txBody>
        </p:sp>
        <p:sp>
          <p:nvSpPr>
            <p:cNvPr id="148" name="SubTopic"/>
            <p:cNvSpPr/>
            <p:nvPr/>
          </p:nvSpPr>
          <p:spPr>
            <a:xfrm>
              <a:off x="4989247" y="2013349"/>
              <a:ext cx="549900" cy="102225"/>
            </a:xfrm>
            <a:custGeom>
              <a:avLst/>
              <a:gdLst>
                <a:gd fmla="*/ 33488 w 549900" name="rtl"/>
                <a:gd fmla="*/ 13277 h 102225" name="rtt"/>
                <a:gd fmla="*/ 517588 w 549900" name="rtr"/>
                <a:gd fmla="*/ 88478 h 102225" name="rtb"/>
              </a:gdLst>
              <a:ahLst/>
              <a:cxnLst/>
              <a:rect b="rtb" r="rtr" t="rtt" l="rtl"/>
              <a:pathLst>
                <a:path stroke="false" w="549900" h="102225">
                  <a:moveTo>
                    <a:pt x="0" y="0"/>
                  </a:moveTo>
                  <a:lnTo>
                    <a:pt x="549900" y="0"/>
                  </a:lnTo>
                  <a:lnTo>
                    <a:pt x="549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549900" fill="none" h="102225">
                  <a:moveTo>
                    <a:pt x="0" y="102225"/>
                  </a:moveTo>
                  <a:lnTo>
                    <a:pt x="5499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training algorithm</a:t>
              </a:r>
            </a:p>
          </p:txBody>
        </p:sp>
        <p:sp>
          <p:nvSpPr>
            <p:cNvPr id="150" name="SubTopic"/>
            <p:cNvSpPr/>
            <p:nvPr/>
          </p:nvSpPr>
          <p:spPr>
            <a:xfrm>
              <a:off x="5669901" y="2013349"/>
              <a:ext cx="1137400" cy="102225"/>
            </a:xfrm>
            <a:custGeom>
              <a:avLst/>
              <a:gdLst>
                <a:gd fmla="*/ 33488 w 1137400" name="rtl"/>
                <a:gd fmla="*/ 13277 h 102225" name="rtt"/>
                <a:gd fmla="*/ 1105088 w 1137400" name="rtr"/>
                <a:gd fmla="*/ 88478 h 102225" name="rtb"/>
              </a:gdLst>
              <a:ahLst/>
              <a:cxnLst/>
              <a:rect b="rtb" r="rtr" t="rtt" l="rtl"/>
              <a:pathLst>
                <a:path stroke="false" w="1137400" h="102225">
                  <a:moveTo>
                    <a:pt x="0" y="0"/>
                  </a:moveTo>
                  <a:lnTo>
                    <a:pt x="1137400" y="0"/>
                  </a:lnTo>
                  <a:lnTo>
                    <a:pt x="11374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137400" fill="none" h="102225">
                  <a:moveTo>
                    <a:pt x="0" y="102225"/>
                  </a:moveTo>
                  <a:lnTo>
                    <a:pt x="11374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Construct the data structure of the tree</a:t>
              </a:r>
            </a:p>
          </p:txBody>
        </p:sp>
        <p:sp>
          <p:nvSpPr>
            <p:cNvPr id="152" name="SubTopic"/>
            <p:cNvSpPr/>
            <p:nvPr/>
          </p:nvSpPr>
          <p:spPr>
            <a:xfrm>
              <a:off x="4989247" y="2146124"/>
              <a:ext cx="465300" cy="102225"/>
            </a:xfrm>
            <a:custGeom>
              <a:avLst/>
              <a:gdLst>
                <a:gd fmla="*/ 33488 w 465300" name="rtl"/>
                <a:gd fmla="*/ 13277 h 102225" name="rtt"/>
                <a:gd fmla="*/ 432988 w 465300" name="rtr"/>
                <a:gd fmla="*/ 88478 h 102225" name="rtb"/>
              </a:gdLst>
              <a:ahLst/>
              <a:cxnLst/>
              <a:rect b="rtb" r="rtr" t="rtt" l="rtl"/>
              <a:pathLst>
                <a:path stroke="false" w="465300" h="102225">
                  <a:moveTo>
                    <a:pt x="0" y="0"/>
                  </a:moveTo>
                  <a:lnTo>
                    <a:pt x="465300" y="0"/>
                  </a:lnTo>
                  <a:lnTo>
                    <a:pt x="4653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65300" fill="none" h="102225">
                  <a:moveTo>
                    <a:pt x="0" y="102225"/>
                  </a:moveTo>
                  <a:lnTo>
                    <a:pt x="4653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Test algorithm</a:t>
              </a:r>
            </a:p>
          </p:txBody>
        </p:sp>
        <p:sp>
          <p:nvSpPr>
            <p:cNvPr id="154" name="SubTopic"/>
            <p:cNvSpPr/>
            <p:nvPr/>
          </p:nvSpPr>
          <p:spPr>
            <a:xfrm>
              <a:off x="5585301" y="2146124"/>
              <a:ext cx="1203200" cy="102225"/>
            </a:xfrm>
            <a:custGeom>
              <a:avLst/>
              <a:gdLst>
                <a:gd fmla="*/ 33488 w 1203200" name="rtl"/>
                <a:gd fmla="*/ 13277 h 102225" name="rtt"/>
                <a:gd fmla="*/ 1170888 w 1203200" name="rtr"/>
                <a:gd fmla="*/ 88478 h 102225" name="rtb"/>
              </a:gdLst>
              <a:ahLst/>
              <a:cxnLst/>
              <a:rect b="rtb" r="rtr" t="rtt" l="rtl"/>
              <a:pathLst>
                <a:path stroke="false" w="1203200" h="102225">
                  <a:moveTo>
                    <a:pt x="0" y="0"/>
                  </a:moveTo>
                  <a:lnTo>
                    <a:pt x="1203200" y="0"/>
                  </a:lnTo>
                  <a:lnTo>
                    <a:pt x="1203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203200" fill="none" h="102225">
                  <a:moveTo>
                    <a:pt x="0" y="102225"/>
                  </a:moveTo>
                  <a:lnTo>
                    <a:pt x="1203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Calculate error rate using experience tree</a:t>
              </a:r>
            </a:p>
          </p:txBody>
        </p:sp>
        <p:sp>
          <p:nvSpPr>
            <p:cNvPr id="156" name="SubTopic"/>
            <p:cNvSpPr/>
            <p:nvPr/>
          </p:nvSpPr>
          <p:spPr>
            <a:xfrm>
              <a:off x="4989247" y="2278899"/>
              <a:ext cx="493500" cy="102225"/>
            </a:xfrm>
            <a:custGeom>
              <a:avLst/>
              <a:gdLst>
                <a:gd fmla="*/ 33488 w 493500" name="rtl"/>
                <a:gd fmla="*/ 13277 h 102225" name="rtt"/>
                <a:gd fmla="*/ 461188 w 493500" name="rtr"/>
                <a:gd fmla="*/ 88478 h 102225" name="rtb"/>
              </a:gdLst>
              <a:ahLst/>
              <a:cxnLst/>
              <a:rect b="rtb" r="rtr" t="rtt" l="rtl"/>
              <a:pathLst>
                <a:path stroke="false" w="493500" h="102225">
                  <a:moveTo>
                    <a:pt x="0" y="0"/>
                  </a:moveTo>
                  <a:lnTo>
                    <a:pt x="493500" y="0"/>
                  </a:lnTo>
                  <a:lnTo>
                    <a:pt x="493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93500" fill="none" h="102225">
                  <a:moveTo>
                    <a:pt x="0" y="102225"/>
                  </a:moveTo>
                  <a:lnTo>
                    <a:pt x="4935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Use algorithms</a:t>
              </a:r>
            </a:p>
          </p:txBody>
        </p:sp>
        <p:sp>
          <p:nvSpPr>
            <p:cNvPr id="158" name="SubTopic"/>
            <p:cNvSpPr/>
            <p:nvPr/>
          </p:nvSpPr>
          <p:spPr>
            <a:xfrm>
              <a:off x="5613501" y="2278899"/>
              <a:ext cx="1391200" cy="102225"/>
            </a:xfrm>
            <a:custGeom>
              <a:avLst/>
              <a:gdLst>
                <a:gd fmla="*/ 33488 w 1391200" name="rtl"/>
                <a:gd fmla="*/ 13277 h 102225" name="rtt"/>
                <a:gd fmla="*/ 1358888 w 1391200" name="rtr"/>
                <a:gd fmla="*/ 88478 h 102225" name="rtb"/>
              </a:gdLst>
              <a:ahLst/>
              <a:cxnLst/>
              <a:rect b="rtb" r="rtr" t="rtt" l="rtl"/>
              <a:pathLst>
                <a:path stroke="false" w="1391200" h="102225">
                  <a:moveTo>
                    <a:pt x="0" y="0"/>
                  </a:moveTo>
                  <a:lnTo>
                    <a:pt x="1391200" y="0"/>
                  </a:lnTo>
                  <a:lnTo>
                    <a:pt x="1391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391200" fill="none" h="102225">
                  <a:moveTo>
                    <a:pt x="0" y="102225"/>
                  </a:moveTo>
                  <a:lnTo>
                    <a:pt x="1391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Can better understand the inner meaning of data</a:t>
              </a:r>
            </a:p>
          </p:txBody>
        </p:sp>
        <p:sp>
          <p:nvSpPr>
            <p:cNvPr id="160" name="SubTopic"/>
            <p:cNvSpPr/>
            <p:nvPr/>
          </p:nvSpPr>
          <p:spPr>
            <a:xfrm>
              <a:off x="4557693" y="2677224"/>
              <a:ext cx="709700" cy="102225"/>
            </a:xfrm>
            <a:custGeom>
              <a:avLst/>
              <a:gdLst>
                <a:gd fmla="*/ 33488 w 709700" name="rtl"/>
                <a:gd fmla="*/ 13277 h 102225" name="rtt"/>
                <a:gd fmla="*/ 677388 w 709700" name="rtr"/>
                <a:gd fmla="*/ 88478 h 102225" name="rtb"/>
              </a:gdLst>
              <a:ahLst/>
              <a:cxnLst/>
              <a:rect b="rtb" r="rtr" t="rtt" l="rtl"/>
              <a:pathLst>
                <a:path stroke="false" w="709700" h="102225">
                  <a:moveTo>
                    <a:pt x="0" y="0"/>
                  </a:moveTo>
                  <a:lnTo>
                    <a:pt x="709700" y="0"/>
                  </a:lnTo>
                  <a:lnTo>
                    <a:pt x="7097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709700" fill="none" h="102225">
                  <a:moveTo>
                    <a:pt x="0" y="102225"/>
                  </a:moveTo>
                  <a:lnTo>
                    <a:pt x="7097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Decision tree algorithm</a:t>
              </a:r>
            </a:p>
          </p:txBody>
        </p:sp>
        <p:sp>
          <p:nvSpPr>
            <p:cNvPr id="162" name="SubTopic"/>
            <p:cNvSpPr/>
            <p:nvPr/>
          </p:nvSpPr>
          <p:spPr>
            <a:xfrm>
              <a:off x="5398147" y="2411674"/>
              <a:ext cx="366600" cy="102225"/>
            </a:xfrm>
            <a:custGeom>
              <a:avLst/>
              <a:gdLst>
                <a:gd fmla="*/ 33488 w 366600" name="rtl"/>
                <a:gd fmla="*/ 13277 h 102225" name="rtt"/>
                <a:gd fmla="*/ 334288 w 366600" name="rtr"/>
                <a:gd fmla="*/ 88478 h 102225" name="rtb"/>
              </a:gdLst>
              <a:ahLst/>
              <a:cxnLst/>
              <a:rect b="rtb" r="rtr" t="rtt" l="rtl"/>
              <a:pathLst>
                <a:path stroke="false" w="366600" h="102225">
                  <a:moveTo>
                    <a:pt x="0" y="0"/>
                  </a:moveTo>
                  <a:lnTo>
                    <a:pt x="366600" y="0"/>
                  </a:lnTo>
                  <a:lnTo>
                    <a:pt x="3666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366600" fill="none" h="102225">
                  <a:moveTo>
                    <a:pt x="0" y="102225"/>
                  </a:moveTo>
                  <a:lnTo>
                    <a:pt x="3666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dichotomy</a:t>
              </a:r>
            </a:p>
          </p:txBody>
        </p:sp>
        <p:sp>
          <p:nvSpPr>
            <p:cNvPr id="164" name="SubTopic"/>
            <p:cNvSpPr/>
            <p:nvPr/>
          </p:nvSpPr>
          <p:spPr>
            <a:xfrm>
              <a:off x="5398147" y="2610836"/>
              <a:ext cx="173900" cy="102225"/>
            </a:xfrm>
            <a:custGeom>
              <a:avLst/>
              <a:gdLst>
                <a:gd fmla="*/ 33488 w 173900" name="rtl"/>
                <a:gd fmla="*/ 13277 h 102225" name="rtt"/>
                <a:gd fmla="*/ 141588 w 173900" name="rtr"/>
                <a:gd fmla="*/ 88478 h 102225" name="rtb"/>
              </a:gdLst>
              <a:ahLst/>
              <a:cxnLst/>
              <a:rect b="rtb" r="rtr" t="rtt" l="rtl"/>
              <a:pathLst>
                <a:path stroke="false" w="173900" h="102225">
                  <a:moveTo>
                    <a:pt x="0" y="0"/>
                  </a:moveTo>
                  <a:lnTo>
                    <a:pt x="173900" y="0"/>
                  </a:lnTo>
                  <a:lnTo>
                    <a:pt x="173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73900" fill="none" h="102225">
                  <a:moveTo>
                    <a:pt x="0" y="102225"/>
                  </a:moveTo>
                  <a:lnTo>
                    <a:pt x="1739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ID3</a:t>
              </a:r>
            </a:p>
          </p:txBody>
        </p:sp>
        <p:sp>
          <p:nvSpPr>
            <p:cNvPr id="166" name="SubTopic"/>
            <p:cNvSpPr/>
            <p:nvPr/>
          </p:nvSpPr>
          <p:spPr>
            <a:xfrm>
              <a:off x="5702801" y="2544449"/>
              <a:ext cx="615700" cy="102225"/>
            </a:xfrm>
            <a:custGeom>
              <a:avLst/>
              <a:gdLst>
                <a:gd fmla="*/ 33488 w 615700" name="rtl"/>
                <a:gd fmla="*/ 13277 h 102225" name="rtt"/>
                <a:gd fmla="*/ 583388 w 615700" name="rtr"/>
                <a:gd fmla="*/ 88478 h 102225" name="rtb"/>
              </a:gdLst>
              <a:ahLst/>
              <a:cxnLst/>
              <a:rect b="rtb" r="rtr" t="rtt" l="rtl"/>
              <a:pathLst>
                <a:path stroke="false" w="615700" h="102225">
                  <a:moveTo>
                    <a:pt x="0" y="0"/>
                  </a:moveTo>
                  <a:lnTo>
                    <a:pt x="615700" y="0"/>
                  </a:lnTo>
                  <a:lnTo>
                    <a:pt x="6157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615700" fill="none" h="102225">
                  <a:moveTo>
                    <a:pt x="0" y="102225"/>
                  </a:moveTo>
                  <a:lnTo>
                    <a:pt x="6157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This section adopts</a:t>
              </a:r>
            </a:p>
          </p:txBody>
        </p:sp>
        <p:sp>
          <p:nvSpPr>
            <p:cNvPr id="168" name="SubTopic"/>
            <p:cNvSpPr/>
            <p:nvPr/>
          </p:nvSpPr>
          <p:spPr>
            <a:xfrm>
              <a:off x="5702801" y="2677224"/>
              <a:ext cx="418300" cy="102225"/>
            </a:xfrm>
            <a:custGeom>
              <a:avLst/>
              <a:gdLst>
                <a:gd fmla="*/ 33488 w 418300" name="rtl"/>
                <a:gd fmla="*/ 13277 h 102225" name="rtt"/>
                <a:gd fmla="*/ 385988 w 418300" name="rtr"/>
                <a:gd fmla="*/ 88478 h 102225" name="rtb"/>
              </a:gdLst>
              <a:ahLst/>
              <a:cxnLst/>
              <a:rect b="rtb" r="rtr" t="rtt" l="rtl"/>
              <a:pathLst>
                <a:path stroke="false" w="418300" h="102225">
                  <a:moveTo>
                    <a:pt x="0" y="0"/>
                  </a:moveTo>
                  <a:lnTo>
                    <a:pt x="418300" y="0"/>
                  </a:lnTo>
                  <a:lnTo>
                    <a:pt x="4183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18300" fill="none" h="102225">
                  <a:moveTo>
                    <a:pt x="0" y="102225"/>
                  </a:moveTo>
                  <a:lnTo>
                    <a:pt x="4183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shortcoming</a:t>
              </a:r>
            </a:p>
          </p:txBody>
        </p:sp>
        <p:sp>
          <p:nvSpPr>
            <p:cNvPr id="170" name="SubTopic"/>
            <p:cNvSpPr/>
            <p:nvPr/>
          </p:nvSpPr>
          <p:spPr>
            <a:xfrm>
              <a:off x="6251855" y="2677224"/>
              <a:ext cx="2331200" cy="102225"/>
            </a:xfrm>
            <a:custGeom>
              <a:avLst/>
              <a:gdLst>
                <a:gd fmla="*/ 33488 w 2331200" name="rtl"/>
                <a:gd fmla="*/ 13277 h 102225" name="rtt"/>
                <a:gd fmla="*/ 2298888 w 2331200" name="rtr"/>
                <a:gd fmla="*/ 88478 h 102225" name="rtb"/>
              </a:gdLst>
              <a:ahLst/>
              <a:cxnLst/>
              <a:rect b="rtb" r="rtr" t="rtt" l="rtl"/>
              <a:pathLst>
                <a:path stroke="false" w="2331200" h="102225">
                  <a:moveTo>
                    <a:pt x="0" y="0"/>
                  </a:moveTo>
                  <a:lnTo>
                    <a:pt x="2331200" y="0"/>
                  </a:lnTo>
                  <a:lnTo>
                    <a:pt x="2331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2331200" fill="none" h="102225">
                  <a:moveTo>
                    <a:pt x="0" y="102225"/>
                  </a:moveTo>
                  <a:lnTo>
                    <a:pt x="2331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Cannot handle numeric data directly (although quantification methods are available)</a:t>
              </a:r>
            </a:p>
          </p:txBody>
        </p:sp>
        <p:sp>
          <p:nvSpPr>
            <p:cNvPr id="172" name="SubTopic"/>
            <p:cNvSpPr/>
            <p:nvPr/>
          </p:nvSpPr>
          <p:spPr>
            <a:xfrm>
              <a:off x="5398147" y="2809999"/>
              <a:ext cx="211500" cy="102225"/>
            </a:xfrm>
            <a:custGeom>
              <a:avLst/>
              <a:gdLst>
                <a:gd fmla="*/ 33488 w 211500" name="rtl"/>
                <a:gd fmla="*/ 13277 h 102225" name="rtt"/>
                <a:gd fmla="*/ 179188 w 211500" name="rtr"/>
                <a:gd fmla="*/ 88478 h 102225" name="rtb"/>
              </a:gdLst>
              <a:ahLst/>
              <a:cxnLst/>
              <a:rect b="rtb" r="rtr" t="rtt" l="rtl"/>
              <a:pathLst>
                <a:path stroke="false" w="211500" h="102225">
                  <a:moveTo>
                    <a:pt x="0" y="0"/>
                  </a:moveTo>
                  <a:lnTo>
                    <a:pt x="211500" y="0"/>
                  </a:lnTo>
                  <a:lnTo>
                    <a:pt x="211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211500" fill="none" h="102225">
                  <a:moveTo>
                    <a:pt x="0" y="102225"/>
                  </a:moveTo>
                  <a:lnTo>
                    <a:pt x="2115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C4.5</a:t>
              </a:r>
            </a:p>
          </p:txBody>
        </p:sp>
        <p:sp>
          <p:nvSpPr>
            <p:cNvPr id="174" name="SubTopic"/>
            <p:cNvSpPr/>
            <p:nvPr/>
          </p:nvSpPr>
          <p:spPr>
            <a:xfrm>
              <a:off x="5398147" y="2942774"/>
              <a:ext cx="244400" cy="102225"/>
            </a:xfrm>
            <a:custGeom>
              <a:avLst/>
              <a:gdLst>
                <a:gd fmla="*/ 33488 w 244400" name="rtl"/>
                <a:gd fmla="*/ 13277 h 102225" name="rtt"/>
                <a:gd fmla="*/ 212088 w 244400" name="rtr"/>
                <a:gd fmla="*/ 88478 h 102225" name="rtb"/>
              </a:gdLst>
              <a:ahLst/>
              <a:cxnLst/>
              <a:rect b="rtb" r="rtr" t="rtt" l="rtl"/>
              <a:pathLst>
                <a:path stroke="false" w="244400" h="102225">
                  <a:moveTo>
                    <a:pt x="0" y="0"/>
                  </a:moveTo>
                  <a:lnTo>
                    <a:pt x="244400" y="0"/>
                  </a:lnTo>
                  <a:lnTo>
                    <a:pt x="2444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244400" fill="none" h="102225">
                  <a:moveTo>
                    <a:pt x="0" y="102225"/>
                  </a:moveTo>
                  <a:lnTo>
                    <a:pt x="2444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CART</a:t>
              </a:r>
            </a:p>
          </p:txBody>
        </p:sp>
        <p:sp>
          <p:nvSpPr>
            <p:cNvPr id="176" name="SubTopic"/>
            <p:cNvSpPr/>
            <p:nvPr/>
          </p:nvSpPr>
          <p:spPr>
            <a:xfrm>
              <a:off x="5773301" y="2942774"/>
              <a:ext cx="192700" cy="102225"/>
            </a:xfrm>
            <a:custGeom>
              <a:avLst/>
              <a:gdLst>
                <a:gd fmla="*/ 33488 w 192700" name="rtl"/>
                <a:gd fmla="*/ 13277 h 102225" name="rtt"/>
                <a:gd fmla="*/ 160388 w 192700" name="rtr"/>
                <a:gd fmla="*/ 88478 h 102225" name="rtb"/>
              </a:gdLst>
              <a:ahLst/>
              <a:cxnLst/>
              <a:rect b="rtb" r="rtr" t="rtt" l="rtl"/>
              <a:pathLst>
                <a:path stroke="false" w="192700" h="102225">
                  <a:moveTo>
                    <a:pt x="0" y="0"/>
                  </a:moveTo>
                  <a:lnTo>
                    <a:pt x="192700" y="0"/>
                  </a:lnTo>
                  <a:lnTo>
                    <a:pt x="1927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92700" fill="none" h="102225">
                  <a:moveTo>
                    <a:pt x="0" y="102225"/>
                  </a:moveTo>
                  <a:lnTo>
                    <a:pt x="1927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Ch9</a:t>
              </a:r>
            </a:p>
          </p:txBody>
        </p:sp>
        <p:sp>
          <p:nvSpPr>
            <p:cNvPr id="178" name="SubTopic"/>
            <p:cNvSpPr/>
            <p:nvPr/>
          </p:nvSpPr>
          <p:spPr>
            <a:xfrm>
              <a:off x="4557693" y="3622217"/>
              <a:ext cx="512300" cy="102225"/>
            </a:xfrm>
            <a:custGeom>
              <a:avLst/>
              <a:gdLst>
                <a:gd fmla="*/ 33488 w 512300" name="rtl"/>
                <a:gd fmla="*/ 13277 h 102225" name="rtt"/>
                <a:gd fmla="*/ 479988 w 512300" name="rtr"/>
                <a:gd fmla="*/ 88478 h 102225" name="rtb"/>
              </a:gdLst>
              <a:ahLst/>
              <a:cxnLst/>
              <a:rect b="rtb" r="rtr" t="rtt" l="rtl"/>
              <a:pathLst>
                <a:path stroke="false" w="512300" h="102225">
                  <a:moveTo>
                    <a:pt x="0" y="0"/>
                  </a:moveTo>
                  <a:lnTo>
                    <a:pt x="512300" y="0"/>
                  </a:lnTo>
                  <a:lnTo>
                    <a:pt x="5123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512300" fill="none" h="102225">
                  <a:moveTo>
                    <a:pt x="0" y="102225"/>
                  </a:moveTo>
                  <a:lnTo>
                    <a:pt x="5123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information gain</a:t>
              </a:r>
            </a:p>
          </p:txBody>
        </p:sp>
        <p:sp>
          <p:nvSpPr>
            <p:cNvPr id="180" name="SubTopic"/>
            <p:cNvSpPr/>
            <p:nvPr/>
          </p:nvSpPr>
          <p:spPr>
            <a:xfrm>
              <a:off x="5200747" y="3075549"/>
              <a:ext cx="1739000" cy="102225"/>
            </a:xfrm>
            <a:custGeom>
              <a:avLst/>
              <a:gdLst>
                <a:gd fmla="*/ 33488 w 1739000" name="rtl"/>
                <a:gd fmla="*/ 13277 h 102225" name="rtt"/>
                <a:gd fmla="*/ 1706688 w 1739000" name="rtr"/>
                <a:gd fmla="*/ 88478 h 102225" name="rtb"/>
              </a:gdLst>
              <a:ahLst/>
              <a:cxnLst/>
              <a:rect b="rtb" r="rtr" t="rtt" l="rtl"/>
              <a:pathLst>
                <a:path stroke="false" w="1739000" h="102225">
                  <a:moveTo>
                    <a:pt x="0" y="0"/>
                  </a:moveTo>
                  <a:lnTo>
                    <a:pt x="1739000" y="0"/>
                  </a:lnTo>
                  <a:lnTo>
                    <a:pt x="17390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739000" fill="none" h="102225">
                  <a:moveTo>
                    <a:pt x="0" y="102225"/>
                  </a:moveTo>
                  <a:lnTo>
                    <a:pt x="17390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Measuring the content of information using information theory</a:t>
              </a:r>
            </a:p>
          </p:txBody>
        </p:sp>
        <p:sp>
          <p:nvSpPr>
            <p:cNvPr id="182" name="SubTopic"/>
            <p:cNvSpPr/>
            <p:nvPr/>
          </p:nvSpPr>
          <p:spPr>
            <a:xfrm>
              <a:off x="5200747" y="3274711"/>
              <a:ext cx="512300" cy="102225"/>
            </a:xfrm>
            <a:custGeom>
              <a:avLst/>
              <a:gdLst>
                <a:gd fmla="*/ 33488 w 512300" name="rtl"/>
                <a:gd fmla="*/ 13277 h 102225" name="rtt"/>
                <a:gd fmla="*/ 479988 w 512300" name="rtr"/>
                <a:gd fmla="*/ 88478 h 102225" name="rtb"/>
              </a:gdLst>
              <a:ahLst/>
              <a:cxnLst/>
              <a:rect b="rtb" r="rtr" t="rtt" l="rtl"/>
              <a:pathLst>
                <a:path stroke="false" w="512300" h="102225">
                  <a:moveTo>
                    <a:pt x="0" y="0"/>
                  </a:moveTo>
                  <a:lnTo>
                    <a:pt x="512300" y="0"/>
                  </a:lnTo>
                  <a:lnTo>
                    <a:pt x="5123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512300" fill="none" h="102225">
                  <a:moveTo>
                    <a:pt x="0" y="102225"/>
                  </a:moveTo>
                  <a:lnTo>
                    <a:pt x="5123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information gain</a:t>
              </a:r>
            </a:p>
          </p:txBody>
        </p:sp>
        <p:sp>
          <p:nvSpPr>
            <p:cNvPr id="184" name="SubTopic"/>
            <p:cNvSpPr/>
            <p:nvPr/>
          </p:nvSpPr>
          <p:spPr>
            <a:xfrm>
              <a:off x="5843801" y="3208324"/>
              <a:ext cx="1701400" cy="102225"/>
            </a:xfrm>
            <a:custGeom>
              <a:avLst/>
              <a:gdLst>
                <a:gd fmla="*/ 33488 w 1701400" name="rtl"/>
                <a:gd fmla="*/ 13277 h 102225" name="rtt"/>
                <a:gd fmla="*/ 1669088 w 1701400" name="rtr"/>
                <a:gd fmla="*/ 88478 h 102225" name="rtb"/>
              </a:gdLst>
              <a:ahLst/>
              <a:cxnLst/>
              <a:rect b="rtb" r="rtr" t="rtt" l="rtl"/>
              <a:pathLst>
                <a:path stroke="false" w="1701400" h="102225">
                  <a:moveTo>
                    <a:pt x="0" y="0"/>
                  </a:moveTo>
                  <a:lnTo>
                    <a:pt x="1701400" y="0"/>
                  </a:lnTo>
                  <a:lnTo>
                    <a:pt x="17014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701400" fill="none" h="102225">
                  <a:moveTo>
                    <a:pt x="0" y="102225"/>
                  </a:moveTo>
                  <a:lnTo>
                    <a:pt x="17014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Changes in information before and after dividing the data set</a:t>
              </a:r>
            </a:p>
          </p:txBody>
        </p:sp>
        <p:sp>
          <p:nvSpPr>
            <p:cNvPr id="186" name="SubTopic"/>
            <p:cNvSpPr/>
            <p:nvPr/>
          </p:nvSpPr>
          <p:spPr>
            <a:xfrm>
              <a:off x="5843801" y="3341099"/>
              <a:ext cx="1386500" cy="102225"/>
            </a:xfrm>
            <a:custGeom>
              <a:avLst/>
              <a:gdLst>
                <a:gd fmla="*/ 33488 w 1386500" name="rtl"/>
                <a:gd fmla="*/ 13277 h 102225" name="rtt"/>
                <a:gd fmla="*/ 1354188 w 1386500" name="rtr"/>
                <a:gd fmla="*/ 88478 h 102225" name="rtb"/>
              </a:gdLst>
              <a:ahLst/>
              <a:cxnLst/>
              <a:rect b="rtb" r="rtr" t="rtt" l="rtl"/>
              <a:pathLst>
                <a:path stroke="false" w="1386500" h="102225">
                  <a:moveTo>
                    <a:pt x="0" y="0"/>
                  </a:moveTo>
                  <a:lnTo>
                    <a:pt x="1386500" y="0"/>
                  </a:lnTo>
                  <a:lnTo>
                    <a:pt x="1386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386500" fill="none" h="102225">
                  <a:moveTo>
                    <a:pt x="0" y="102225"/>
                  </a:moveTo>
                  <a:lnTo>
                    <a:pt x="13865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Select features with the highest information gain</a:t>
              </a:r>
            </a:p>
          </p:txBody>
        </p:sp>
        <p:sp>
          <p:nvSpPr>
            <p:cNvPr id="188" name="SubTopic"/>
            <p:cNvSpPr/>
            <p:nvPr/>
          </p:nvSpPr>
          <p:spPr>
            <a:xfrm>
              <a:off x="5200747" y="3684199"/>
              <a:ext cx="286700" cy="102225"/>
            </a:xfrm>
            <a:custGeom>
              <a:avLst/>
              <a:gdLst>
                <a:gd fmla="*/ 33488 w 286700" name="rtl"/>
                <a:gd fmla="*/ 13277 h 102225" name="rtt"/>
                <a:gd fmla="*/ 254388 w 286700" name="rtr"/>
                <a:gd fmla="*/ 88478 h 102225" name="rtb"/>
              </a:gdLst>
              <a:ahLst/>
              <a:cxnLst/>
              <a:rect b="rtb" r="rtr" t="rtt" l="rtl"/>
              <a:pathLst>
                <a:path stroke="false" w="286700" h="102225">
                  <a:moveTo>
                    <a:pt x="0" y="0"/>
                  </a:moveTo>
                  <a:lnTo>
                    <a:pt x="286700" y="0"/>
                  </a:lnTo>
                  <a:lnTo>
                    <a:pt x="2867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286700" fill="none" h="102225">
                  <a:moveTo>
                    <a:pt x="0" y="102225"/>
                  </a:moveTo>
                  <a:lnTo>
                    <a:pt x="2867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entropy</a:t>
              </a:r>
            </a:p>
          </p:txBody>
        </p:sp>
        <p:sp>
          <p:nvSpPr>
            <p:cNvPr id="190" name="SubTopic"/>
            <p:cNvSpPr/>
            <p:nvPr/>
          </p:nvSpPr>
          <p:spPr>
            <a:xfrm>
              <a:off x="5618201" y="3473874"/>
              <a:ext cx="869500" cy="102225"/>
            </a:xfrm>
            <a:custGeom>
              <a:avLst/>
              <a:gdLst>
                <a:gd fmla="*/ 33488 w 869500" name="rtl"/>
                <a:gd fmla="*/ 13277 h 102225" name="rtt"/>
                <a:gd fmla="*/ 837188 w 869500" name="rtr"/>
                <a:gd fmla="*/ 88478 h 102225" name="rtb"/>
              </a:gdLst>
              <a:ahLst/>
              <a:cxnLst/>
              <a:rect b="rtb" r="rtr" t="rtt" l="rtl"/>
              <a:pathLst>
                <a:path stroke="false" w="869500" h="102225">
                  <a:moveTo>
                    <a:pt x="0" y="0"/>
                  </a:moveTo>
                  <a:lnTo>
                    <a:pt x="869500" y="0"/>
                  </a:lnTo>
                  <a:lnTo>
                    <a:pt x="869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869500" fill="none" h="102225">
                  <a:moveTo>
                    <a:pt x="0" y="102225"/>
                  </a:moveTo>
                  <a:lnTo>
                    <a:pt x="8695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expected value of information</a:t>
              </a:r>
            </a:p>
          </p:txBody>
        </p:sp>
        <p:grpSp>
          <p:nvGrpSpPr>
            <p:cNvPr id="342" name="Group 342"/>
            <p:cNvGrpSpPr/>
            <p:nvPr/>
          </p:nvGrpSpPr>
          <p:grpSpPr>
            <a:xfrm>
              <a:off x="5618201" y="3606649"/>
              <a:ext cx="1908200" cy="257325"/>
              <a:chOff x="5618201" y="3606649"/>
              <a:chExt cx="1908200" cy="257325"/>
            </a:xfrm>
          </p:grpSpPr>
          <p:sp>
            <p:nvSpPr>
              <p:cNvPr id="192" name="SubTopic"/>
              <p:cNvSpPr/>
              <p:nvPr/>
            </p:nvSpPr>
            <p:spPr>
              <a:xfrm>
                <a:off x="5618201" y="3606649"/>
                <a:ext cx="1908200" cy="257325"/>
              </a:xfrm>
              <a:custGeom>
                <a:avLst/>
                <a:gdLst/>
                <a:ahLst/>
                <a:cxnLst/>
                <a:pathLst>
                  <a:path stroke="false" w="1908200" h="257325">
                    <a:moveTo>
                      <a:pt x="0" y="0"/>
                    </a:moveTo>
                    <a:lnTo>
                      <a:pt x="1908200" y="0"/>
                    </a:lnTo>
                    <a:lnTo>
                      <a:pt x="1908200" y="257325"/>
                    </a:lnTo>
                    <a:lnTo>
                      <a:pt x="0" y="257325"/>
                    </a:lnTo>
                    <a:lnTo>
                      <a:pt x="0" y="0"/>
                    </a:lnTo>
                    <a:close/>
                  </a:path>
                  <a:path w="1908200" fill="none" h="257325">
                    <a:moveTo>
                      <a:pt x="0" y="257325"/>
                    </a:moveTo>
                    <a:lnTo>
                      <a:pt x="1908200" y="257325"/>
                    </a:lnTo>
                  </a:path>
                </a:pathLst>
              </a:custGeom>
              <a:noFill/>
              <a:ln w="9400" cap="rnd">
                <a:solidFill>
                  <a:srgbClr val="FF7575"/>
                </a:solidFill>
                <a:round/>
              </a:ln>
            </p:spPr>
          </p:sp>
          <p:pic>
            <p:nvPicPr>
              <p:cNvPr id="194" name="Image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651689" y="3618986"/>
                <a:ext cx="1842400" cy="230300"/>
              </a:xfrm>
              <a:prstGeom prst="rect">
                <a:avLst/>
              </a:prstGeom>
            </p:spPr>
          </p:pic>
        </p:grpSp>
        <p:sp>
          <p:nvSpPr>
            <p:cNvPr id="195" name="SubTopic"/>
            <p:cNvSpPr/>
            <p:nvPr/>
          </p:nvSpPr>
          <p:spPr>
            <a:xfrm>
              <a:off x="5618201" y="3894524"/>
              <a:ext cx="1348900" cy="102225"/>
            </a:xfrm>
            <a:custGeom>
              <a:avLst/>
              <a:gdLst>
                <a:gd fmla="*/ 33488 w 1348900" name="rtl"/>
                <a:gd fmla="*/ 13277 h 102225" name="rtt"/>
                <a:gd fmla="*/ 1316588 w 1348900" name="rtr"/>
                <a:gd fmla="*/ 88478 h 102225" name="rtb"/>
              </a:gdLst>
              <a:ahLst/>
              <a:cxnLst/>
              <a:rect b="rtb" r="rtr" t="rtt" l="rtl"/>
              <a:pathLst>
                <a:path stroke="false" w="1348900" h="102225">
                  <a:moveTo>
                    <a:pt x="0" y="0"/>
                  </a:moveTo>
                  <a:lnTo>
                    <a:pt x="1348900" y="0"/>
                  </a:lnTo>
                  <a:lnTo>
                    <a:pt x="1348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348900" fill="none" h="102225">
                  <a:moveTo>
                    <a:pt x="0" y="102225"/>
                  </a:moveTo>
                  <a:lnTo>
                    <a:pt x="13489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The higher the entropy, the more data is mixed</a:t>
              </a:r>
            </a:p>
          </p:txBody>
        </p:sp>
        <p:sp>
          <p:nvSpPr>
            <p:cNvPr id="197" name="SubTopic"/>
            <p:cNvSpPr/>
            <p:nvPr/>
          </p:nvSpPr>
          <p:spPr>
            <a:xfrm>
              <a:off x="5200747" y="4168886"/>
              <a:ext cx="427700" cy="102225"/>
            </a:xfrm>
            <a:custGeom>
              <a:avLst/>
              <a:gdLst>
                <a:gd fmla="*/ 33488 w 427700" name="rtl"/>
                <a:gd fmla="*/ 13277 h 102225" name="rtt"/>
                <a:gd fmla="*/ 395388 w 427700" name="rtr"/>
                <a:gd fmla="*/ 88478 h 102225" name="rtb"/>
              </a:gdLst>
              <a:ahLst/>
              <a:cxnLst/>
              <a:rect b="rtb" r="rtr" t="rtt" l="rtl"/>
              <a:pathLst>
                <a:path stroke="false" w="427700" h="102225">
                  <a:moveTo>
                    <a:pt x="0" y="0"/>
                  </a:moveTo>
                  <a:lnTo>
                    <a:pt x="427700" y="0"/>
                  </a:lnTo>
                  <a:lnTo>
                    <a:pt x="4277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27700" fill="none" h="102225">
                  <a:moveTo>
                    <a:pt x="0" y="102225"/>
                  </a:moveTo>
                  <a:lnTo>
                    <a:pt x="4277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Gini Impurity</a:t>
              </a:r>
            </a:p>
          </p:txBody>
        </p:sp>
        <p:sp>
          <p:nvSpPr>
            <p:cNvPr id="199" name="SubTopic"/>
            <p:cNvSpPr/>
            <p:nvPr/>
          </p:nvSpPr>
          <p:spPr>
            <a:xfrm>
              <a:off x="5759201" y="4027299"/>
              <a:ext cx="2415800" cy="177425"/>
            </a:xfrm>
            <a:custGeom>
              <a:avLst/>
              <a:gdLst>
                <a:gd fmla="*/ 33488 w 2415800" name="rtl"/>
                <a:gd fmla="*/ 13277 h 177425" name="rtt"/>
                <a:gd fmla="*/ 2383488 w 2415800" name="rtr"/>
                <a:gd fmla="*/ 163678 h 177425" name="rtb"/>
              </a:gdLst>
              <a:ahLst/>
              <a:cxnLst/>
              <a:rect b="rtb" r="rtr" t="rtt" l="rtl"/>
              <a:pathLst>
                <a:path stroke="false" w="2415800" h="177425">
                  <a:moveTo>
                    <a:pt x="0" y="0"/>
                  </a:moveTo>
                  <a:lnTo>
                    <a:pt x="2415800" y="0"/>
                  </a:lnTo>
                  <a:lnTo>
                    <a:pt x="2415800" y="177425"/>
                  </a:lnTo>
                  <a:lnTo>
                    <a:pt x="0" y="177425"/>
                  </a:lnTo>
                  <a:lnTo>
                    <a:pt x="0" y="0"/>
                  </a:lnTo>
                  <a:close/>
                </a:path>
                <a:path w="2415800" fill="none" h="177425">
                  <a:moveTo>
                    <a:pt x="0" y="177425"/>
                  </a:moveTo>
                  <a:lnTo>
                    <a:pt x="2415800" y="1774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Randomly select items from a data set and measure the probability of being misclassified into other groups.</a:t>
              </a:r>
            </a:p>
          </p:txBody>
        </p:sp>
        <p:sp>
          <p:nvSpPr>
            <p:cNvPr id="201" name="SubTopic"/>
            <p:cNvSpPr/>
            <p:nvPr/>
          </p:nvSpPr>
          <p:spPr>
            <a:xfrm>
              <a:off x="5759201" y="4235274"/>
              <a:ext cx="719100" cy="102225"/>
            </a:xfrm>
            <a:custGeom>
              <a:avLst/>
              <a:gdLst>
                <a:gd fmla="*/ 33488 w 719100" name="rtl"/>
                <a:gd fmla="*/ 13277 h 102225" name="rtt"/>
                <a:gd fmla="*/ 686788 w 719100" name="rtr"/>
                <a:gd fmla="*/ 88478 h 102225" name="rtb"/>
              </a:gdLst>
              <a:ahLst/>
              <a:cxnLst/>
              <a:rect b="rtb" r="rtr" t="rtt" l="rtl"/>
              <a:pathLst>
                <a:path stroke="false" w="719100" h="102225">
                  <a:moveTo>
                    <a:pt x="0" y="0"/>
                  </a:moveTo>
                  <a:lnTo>
                    <a:pt x="719100" y="0"/>
                  </a:lnTo>
                  <a:lnTo>
                    <a:pt x="7191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719100" fill="none" h="102225">
                  <a:moveTo>
                    <a:pt x="0" y="102225"/>
                  </a:moveTo>
                  <a:lnTo>
                    <a:pt x="7191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This book does not use</a:t>
              </a:r>
            </a:p>
          </p:txBody>
        </p:sp>
        <p:sp>
          <p:nvSpPr>
            <p:cNvPr id="203" name="SubTopic"/>
            <p:cNvSpPr/>
            <p:nvPr/>
          </p:nvSpPr>
          <p:spPr>
            <a:xfrm>
              <a:off x="4557693" y="4534017"/>
              <a:ext cx="653300" cy="102225"/>
            </a:xfrm>
            <a:custGeom>
              <a:avLst/>
              <a:gdLst>
                <a:gd fmla="*/ 33488 w 653300" name="rtl"/>
                <a:gd fmla="*/ 13277 h 102225" name="rtt"/>
                <a:gd fmla="*/ 620988 w 653300" name="rtr"/>
                <a:gd fmla="*/ 88478 h 102225" name="rtb"/>
              </a:gdLst>
              <a:ahLst/>
              <a:cxnLst/>
              <a:rect b="rtb" r="rtr" t="rtt" l="rtl"/>
              <a:pathLst>
                <a:path stroke="false" w="653300" h="102225">
                  <a:moveTo>
                    <a:pt x="0" y="0"/>
                  </a:moveTo>
                  <a:lnTo>
                    <a:pt x="653300" y="0"/>
                  </a:lnTo>
                  <a:lnTo>
                    <a:pt x="6533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653300" fill="none" h="102225">
                  <a:moveTo>
                    <a:pt x="0" y="102225"/>
                  </a:moveTo>
                  <a:lnTo>
                    <a:pt x="6533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Partition the data set</a:t>
              </a:r>
            </a:p>
          </p:txBody>
        </p:sp>
        <p:sp>
          <p:nvSpPr>
            <p:cNvPr id="205" name="SubTopic"/>
            <p:cNvSpPr/>
            <p:nvPr/>
          </p:nvSpPr>
          <p:spPr>
            <a:xfrm>
              <a:off x="5341747" y="4434436"/>
              <a:ext cx="1034000" cy="102225"/>
            </a:xfrm>
            <a:custGeom>
              <a:avLst/>
              <a:gdLst>
                <a:gd fmla="*/ 33488 w 1034000" name="rtl"/>
                <a:gd fmla="*/ 13277 h 102225" name="rtt"/>
                <a:gd fmla="*/ 1001688 w 1034000" name="rtr"/>
                <a:gd fmla="*/ 88478 h 102225" name="rtb"/>
              </a:gdLst>
              <a:ahLst/>
              <a:cxnLst/>
              <a:rect b="rtb" r="rtr" t="rtt" l="rtl"/>
              <a:pathLst>
                <a:path stroke="false" w="1034000" h="102225">
                  <a:moveTo>
                    <a:pt x="0" y="0"/>
                  </a:moveTo>
                  <a:lnTo>
                    <a:pt x="1034000" y="0"/>
                  </a:lnTo>
                  <a:lnTo>
                    <a:pt x="10340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034000" fill="none" h="102225">
                  <a:moveTo>
                    <a:pt x="0" y="102225"/>
                  </a:moveTo>
                  <a:lnTo>
                    <a:pt x="10340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Data requirements for this example</a:t>
              </a:r>
            </a:p>
          </p:txBody>
        </p:sp>
        <p:sp>
          <p:nvSpPr>
            <p:cNvPr id="207" name="SubTopic"/>
            <p:cNvSpPr/>
            <p:nvPr/>
          </p:nvSpPr>
          <p:spPr>
            <a:xfrm>
              <a:off x="6506501" y="4368049"/>
              <a:ext cx="418300" cy="102225"/>
            </a:xfrm>
            <a:custGeom>
              <a:avLst/>
              <a:gdLst>
                <a:gd fmla="*/ 33488 w 418300" name="rtl"/>
                <a:gd fmla="*/ 13277 h 102225" name="rtt"/>
                <a:gd fmla="*/ 385988 w 418300" name="rtr"/>
                <a:gd fmla="*/ 88478 h 102225" name="rtb"/>
              </a:gdLst>
              <a:ahLst/>
              <a:cxnLst/>
              <a:rect b="rtb" r="rtr" t="rtt" l="rtl"/>
              <a:pathLst>
                <a:path stroke="false" w="418300" h="102225">
                  <a:moveTo>
                    <a:pt x="0" y="0"/>
                  </a:moveTo>
                  <a:lnTo>
                    <a:pt x="418300" y="0"/>
                  </a:lnTo>
                  <a:lnTo>
                    <a:pt x="4183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18300" fill="none" h="102225">
                  <a:moveTo>
                    <a:pt x="0" y="102225"/>
                  </a:moveTo>
                  <a:lnTo>
                    <a:pt x="4183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same length</a:t>
              </a:r>
            </a:p>
          </p:txBody>
        </p:sp>
        <p:sp>
          <p:nvSpPr>
            <p:cNvPr id="209" name="SubTopic"/>
            <p:cNvSpPr/>
            <p:nvPr/>
          </p:nvSpPr>
          <p:spPr>
            <a:xfrm>
              <a:off x="6506501" y="4500824"/>
              <a:ext cx="1085700" cy="102225"/>
            </a:xfrm>
            <a:custGeom>
              <a:avLst/>
              <a:gdLst>
                <a:gd fmla="*/ 33488 w 1085700" name="rtl"/>
                <a:gd fmla="*/ 13277 h 102225" name="rtt"/>
                <a:gd fmla="*/ 1053388 w 1085700" name="rtr"/>
                <a:gd fmla="*/ 88478 h 102225" name="rtb"/>
              </a:gdLst>
              <a:ahLst/>
              <a:cxnLst/>
              <a:rect b="rtb" r="rtr" t="rtt" l="rtl"/>
              <a:pathLst>
                <a:path stroke="false" w="1085700" h="102225">
                  <a:moveTo>
                    <a:pt x="0" y="0"/>
                  </a:moveTo>
                  <a:lnTo>
                    <a:pt x="1085700" y="0"/>
                  </a:lnTo>
                  <a:lnTo>
                    <a:pt x="10857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085700" fill="none" h="102225">
                  <a:moveTo>
                    <a:pt x="0" y="102225"/>
                  </a:moveTo>
                  <a:lnTo>
                    <a:pt x="10857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The last column is the category label</a:t>
              </a:r>
            </a:p>
          </p:txBody>
        </p:sp>
        <p:sp>
          <p:nvSpPr>
            <p:cNvPr id="211" name="SubTopic"/>
            <p:cNvSpPr/>
            <p:nvPr/>
          </p:nvSpPr>
          <p:spPr>
            <a:xfrm>
              <a:off x="5341747" y="4633599"/>
              <a:ext cx="888300" cy="102225"/>
            </a:xfrm>
            <a:custGeom>
              <a:avLst/>
              <a:gdLst>
                <a:gd fmla="*/ 33488 w 888300" name="rtl"/>
                <a:gd fmla="*/ 13277 h 102225" name="rtt"/>
                <a:gd fmla="*/ 855988 w 888300" name="rtr"/>
                <a:gd fmla="*/ 88478 h 102225" name="rtb"/>
              </a:gdLst>
              <a:ahLst/>
              <a:cxnLst/>
              <a:rect b="rtb" r="rtr" t="rtt" l="rtl"/>
              <a:pathLst>
                <a:path stroke="false" w="888300" h="102225">
                  <a:moveTo>
                    <a:pt x="0" y="0"/>
                  </a:moveTo>
                  <a:lnTo>
                    <a:pt x="888300" y="0"/>
                  </a:lnTo>
                  <a:lnTo>
                    <a:pt x="8883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888300" fill="none" h="102225">
                  <a:moveTo>
                    <a:pt x="0" y="102225"/>
                  </a:moveTo>
                  <a:lnTo>
                    <a:pt x="8883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Find the best information gain</a:t>
              </a:r>
            </a:p>
          </p:txBody>
        </p:sp>
        <p:sp>
          <p:nvSpPr>
            <p:cNvPr id="213" name="SubTopic"/>
            <p:cNvSpPr/>
            <p:nvPr/>
          </p:nvSpPr>
          <p:spPr>
            <a:xfrm>
              <a:off x="4557693" y="4832761"/>
              <a:ext cx="958800" cy="102225"/>
            </a:xfrm>
            <a:custGeom>
              <a:avLst/>
              <a:gdLst>
                <a:gd fmla="*/ 33488 w 958800" name="rtl"/>
                <a:gd fmla="*/ 13277 h 102225" name="rtt"/>
                <a:gd fmla="*/ 926488 w 958800" name="rtr"/>
                <a:gd fmla="*/ 88478 h 102225" name="rtb"/>
              </a:gdLst>
              <a:ahLst/>
              <a:cxnLst/>
              <a:rect b="rtb" r="rtr" t="rtt" l="rtl"/>
              <a:pathLst>
                <a:path stroke="false" w="958800" h="102225">
                  <a:moveTo>
                    <a:pt x="0" y="0"/>
                  </a:moveTo>
                  <a:lnTo>
                    <a:pt x="958800" y="0"/>
                  </a:lnTo>
                  <a:lnTo>
                    <a:pt x="9588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958800" fill="none" h="102225">
                  <a:moveTo>
                    <a:pt x="0" y="102225"/>
                  </a:moveTo>
                  <a:lnTo>
                    <a:pt x="9588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Recursively build a decision tree</a:t>
              </a:r>
            </a:p>
          </p:txBody>
        </p:sp>
        <p:sp>
          <p:nvSpPr>
            <p:cNvPr id="215" name="SubTopic"/>
            <p:cNvSpPr/>
            <p:nvPr/>
          </p:nvSpPr>
          <p:spPr>
            <a:xfrm>
              <a:off x="5647247" y="4832761"/>
              <a:ext cx="446500" cy="102225"/>
            </a:xfrm>
            <a:custGeom>
              <a:avLst/>
              <a:gdLst>
                <a:gd fmla="*/ 33488 w 446500" name="rtl"/>
                <a:gd fmla="*/ 13277 h 102225" name="rtt"/>
                <a:gd fmla="*/ 414188 w 446500" name="rtr"/>
                <a:gd fmla="*/ 88478 h 102225" name="rtb"/>
              </a:gdLst>
              <a:ahLst/>
              <a:cxnLst/>
              <a:rect b="rtb" r="rtr" t="rtt" l="rtl"/>
              <a:pathLst>
                <a:path stroke="false" w="446500" h="102225">
                  <a:moveTo>
                    <a:pt x="0" y="0"/>
                  </a:moveTo>
                  <a:lnTo>
                    <a:pt x="446500" y="0"/>
                  </a:lnTo>
                  <a:lnTo>
                    <a:pt x="446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46500" fill="none" h="102225">
                  <a:moveTo>
                    <a:pt x="0" y="102225"/>
                  </a:moveTo>
                  <a:lnTo>
                    <a:pt x="4465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end condition</a:t>
              </a:r>
            </a:p>
          </p:txBody>
        </p:sp>
        <p:sp>
          <p:nvSpPr>
            <p:cNvPr id="217" name="SubTopic"/>
            <p:cNvSpPr/>
            <p:nvPr/>
          </p:nvSpPr>
          <p:spPr>
            <a:xfrm>
              <a:off x="6224501" y="4766374"/>
              <a:ext cx="1297200" cy="102225"/>
            </a:xfrm>
            <a:custGeom>
              <a:avLst/>
              <a:gdLst>
                <a:gd fmla="*/ 33488 w 1297200" name="rtl"/>
                <a:gd fmla="*/ 13277 h 102225" name="rtt"/>
                <a:gd fmla="*/ 1264888 w 1297200" name="rtr"/>
                <a:gd fmla="*/ 88478 h 102225" name="rtb"/>
              </a:gdLst>
              <a:ahLst/>
              <a:cxnLst/>
              <a:rect b="rtb" r="rtr" t="rtt" l="rtl"/>
              <a:pathLst>
                <a:path stroke="false" w="1297200" h="102225">
                  <a:moveTo>
                    <a:pt x="0" y="0"/>
                  </a:moveTo>
                  <a:lnTo>
                    <a:pt x="1297200" y="0"/>
                  </a:lnTo>
                  <a:lnTo>
                    <a:pt x="1297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297200" fill="none" h="102225">
                  <a:moveTo>
                    <a:pt x="0" y="102225"/>
                  </a:moveTo>
                  <a:lnTo>
                    <a:pt x="12972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Traverse all attributes that divide the data set</a:t>
              </a:r>
            </a:p>
          </p:txBody>
        </p:sp>
        <p:sp>
          <p:nvSpPr>
            <p:cNvPr id="219" name="SubTopic"/>
            <p:cNvSpPr/>
            <p:nvPr/>
          </p:nvSpPr>
          <p:spPr>
            <a:xfrm>
              <a:off x="6224501" y="4899149"/>
              <a:ext cx="1804800" cy="102225"/>
            </a:xfrm>
            <a:custGeom>
              <a:avLst/>
              <a:gdLst>
                <a:gd fmla="*/ 33488 w 1804800" name="rtl"/>
                <a:gd fmla="*/ 13277 h 102225" name="rtt"/>
                <a:gd fmla="*/ 1772488 w 1804800" name="rtr"/>
                <a:gd fmla="*/ 88478 h 102225" name="rtb"/>
              </a:gdLst>
              <a:ahLst/>
              <a:cxnLst/>
              <a:rect b="rtb" r="rtr" t="rtt" l="rtl"/>
              <a:pathLst>
                <a:path stroke="false" w="1804800" h="102225">
                  <a:moveTo>
                    <a:pt x="0" y="0"/>
                  </a:moveTo>
                  <a:lnTo>
                    <a:pt x="1804800" y="0"/>
                  </a:lnTo>
                  <a:lnTo>
                    <a:pt x="18048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804800" fill="none" h="102225">
                  <a:moveTo>
                    <a:pt x="0" y="102225"/>
                  </a:moveTo>
                  <a:lnTo>
                    <a:pt x="1804800" y="1022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or all instances under each branch have the same classification</a:t>
              </a:r>
            </a:p>
          </p:txBody>
        </p:sp>
        <p:sp>
          <p:nvSpPr>
            <p:cNvPr id="223" name="SubTopic"/>
            <p:cNvSpPr/>
            <p:nvPr/>
          </p:nvSpPr>
          <p:spPr>
            <a:xfrm>
              <a:off x="5643393" y="5156474"/>
              <a:ext cx="681500" cy="102225"/>
            </a:xfrm>
            <a:custGeom>
              <a:avLst/>
              <a:gdLst>
                <a:gd fmla="*/ 33488 w 681500" name="rtl"/>
                <a:gd fmla="*/ 13277 h 102225" name="rtt"/>
                <a:gd fmla="*/ 649188 w 681500" name="rtr"/>
                <a:gd fmla="*/ 88478 h 102225" name="rtb"/>
              </a:gdLst>
              <a:ahLst/>
              <a:cxnLst/>
              <a:rect b="rtb" r="rtr" t="rtt" l="rtl"/>
              <a:pathLst>
                <a:path stroke="false" w="681500" h="102225">
                  <a:moveTo>
                    <a:pt x="0" y="0"/>
                  </a:moveTo>
                  <a:lnTo>
                    <a:pt x="681500" y="0"/>
                  </a:lnTo>
                  <a:lnTo>
                    <a:pt x="681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681500" fill="none" h="102225">
                  <a:moveTo>
                    <a:pt x="0" y="102225"/>
                  </a:moveTo>
                  <a:lnTo>
                    <a:pt x="681500" y="1022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Matplotlib annotations</a:t>
              </a:r>
            </a:p>
          </p:txBody>
        </p:sp>
        <p:sp>
          <p:nvSpPr>
            <p:cNvPr id="225" name="SubTopic"/>
            <p:cNvSpPr/>
            <p:nvPr/>
          </p:nvSpPr>
          <p:spPr>
            <a:xfrm>
              <a:off x="6455647" y="5156474"/>
              <a:ext cx="817800" cy="102225"/>
            </a:xfrm>
            <a:custGeom>
              <a:avLst/>
              <a:gdLst>
                <a:gd fmla="*/ 33488 w 817800" name="rtl"/>
                <a:gd fmla="*/ 13277 h 102225" name="rtt"/>
                <a:gd fmla="*/ 785488 w 817800" name="rtr"/>
                <a:gd fmla="*/ 88478 h 102225" name="rtb"/>
              </a:gdLst>
              <a:ahLst/>
              <a:cxnLst/>
              <a:rect b="rtb" r="rtr" t="rtt" l="rtl"/>
              <a:pathLst>
                <a:path stroke="false" w="817800" h="102225">
                  <a:moveTo>
                    <a:pt x="0" y="0"/>
                  </a:moveTo>
                  <a:lnTo>
                    <a:pt x="817800" y="0"/>
                  </a:lnTo>
                  <a:lnTo>
                    <a:pt x="8178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817800" fill="none" h="102225">
                  <a:moveTo>
                    <a:pt x="0" y="102225"/>
                  </a:moveTo>
                  <a:lnTo>
                    <a:pt x="817800" y="1022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annotation tool annotations</a:t>
              </a:r>
            </a:p>
          </p:txBody>
        </p:sp>
        <p:sp>
          <p:nvSpPr>
            <p:cNvPr id="227" name="SubTopic"/>
            <p:cNvSpPr/>
            <p:nvPr/>
          </p:nvSpPr>
          <p:spPr>
            <a:xfrm>
              <a:off x="7404201" y="5156474"/>
              <a:ext cx="1391200" cy="102225"/>
            </a:xfrm>
            <a:custGeom>
              <a:avLst/>
              <a:gdLst>
                <a:gd fmla="*/ 33488 w 1391200" name="rtl"/>
                <a:gd fmla="*/ 13277 h 102225" name="rtt"/>
                <a:gd fmla="*/ 1358888 w 1391200" name="rtr"/>
                <a:gd fmla="*/ 88478 h 102225" name="rtb"/>
              </a:gdLst>
              <a:ahLst/>
              <a:cxnLst/>
              <a:rect b="rtb" r="rtr" t="rtt" l="rtl"/>
              <a:pathLst>
                <a:path stroke="false" w="1391200" h="102225">
                  <a:moveTo>
                    <a:pt x="0" y="0"/>
                  </a:moveTo>
                  <a:lnTo>
                    <a:pt x="1391200" y="0"/>
                  </a:lnTo>
                  <a:lnTo>
                    <a:pt x="13912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391200" fill="none" h="102225">
                  <a:moveTo>
                    <a:pt x="0" y="102225"/>
                  </a:moveTo>
                  <a:lnTo>
                    <a:pt x="1391200" y="1022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Built-in support for line drawing tools with arrows</a:t>
              </a:r>
            </a:p>
          </p:txBody>
        </p:sp>
        <p:sp>
          <p:nvSpPr>
            <p:cNvPr id="229" name="SubTopic"/>
            <p:cNvSpPr/>
            <p:nvPr/>
          </p:nvSpPr>
          <p:spPr>
            <a:xfrm>
              <a:off x="5643393" y="5355636"/>
              <a:ext cx="770800" cy="102225"/>
            </a:xfrm>
            <a:custGeom>
              <a:avLst/>
              <a:gdLst>
                <a:gd fmla="*/ 33488 w 770800" name="rtl"/>
                <a:gd fmla="*/ 13277 h 102225" name="rtt"/>
                <a:gd fmla="*/ 738488 w 770800" name="rtr"/>
                <a:gd fmla="*/ 88478 h 102225" name="rtb"/>
              </a:gdLst>
              <a:ahLst/>
              <a:cxnLst/>
              <a:rect b="rtb" r="rtr" t="rtt" l="rtl"/>
              <a:pathLst>
                <a:path stroke="false" w="770800" h="102225">
                  <a:moveTo>
                    <a:pt x="0" y="0"/>
                  </a:moveTo>
                  <a:lnTo>
                    <a:pt x="770800" y="0"/>
                  </a:lnTo>
                  <a:lnTo>
                    <a:pt x="7708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770800" fill="none" h="102225">
                  <a:moveTo>
                    <a:pt x="0" y="102225"/>
                  </a:moveTo>
                  <a:lnTo>
                    <a:pt x="770800" y="1022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Construct annotation tree</a:t>
              </a:r>
            </a:p>
          </p:txBody>
        </p:sp>
        <p:sp>
          <p:nvSpPr>
            <p:cNvPr id="231" name="SubTopic"/>
            <p:cNvSpPr/>
            <p:nvPr/>
          </p:nvSpPr>
          <p:spPr>
            <a:xfrm>
              <a:off x="6544947" y="5355636"/>
              <a:ext cx="314900" cy="102225"/>
            </a:xfrm>
            <a:custGeom>
              <a:avLst/>
              <a:gdLst>
                <a:gd fmla="*/ 33488 w 314900" name="rtl"/>
                <a:gd fmla="*/ 13277 h 102225" name="rtt"/>
                <a:gd fmla="*/ 282588 w 314900" name="rtr"/>
                <a:gd fmla="*/ 88478 h 102225" name="rtb"/>
              </a:gdLst>
              <a:ahLst/>
              <a:cxnLst/>
              <a:rect b="rtb" r="rtr" t="rtt" l="rtl"/>
              <a:pathLst>
                <a:path stroke="false" w="314900" h="102225">
                  <a:moveTo>
                    <a:pt x="0" y="0"/>
                  </a:moveTo>
                  <a:lnTo>
                    <a:pt x="314900" y="0"/>
                  </a:lnTo>
                  <a:lnTo>
                    <a:pt x="314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314900" fill="none" h="102225">
                  <a:moveTo>
                    <a:pt x="0" y="102225"/>
                  </a:moveTo>
                  <a:lnTo>
                    <a:pt x="314900" y="1022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question</a:t>
              </a:r>
            </a:p>
          </p:txBody>
        </p:sp>
        <p:sp>
          <p:nvSpPr>
            <p:cNvPr id="233" name="SubTopic"/>
            <p:cNvSpPr/>
            <p:nvPr/>
          </p:nvSpPr>
          <p:spPr>
            <a:xfrm>
              <a:off x="6990601" y="5289249"/>
              <a:ext cx="831900" cy="102225"/>
            </a:xfrm>
            <a:custGeom>
              <a:avLst/>
              <a:gdLst>
                <a:gd fmla="*/ 33488 w 831900" name="rtl"/>
                <a:gd fmla="*/ 13277 h 102225" name="rtt"/>
                <a:gd fmla="*/ 799588 w 831900" name="rtr"/>
                <a:gd fmla="*/ 88478 h 102225" name="rtb"/>
              </a:gdLst>
              <a:ahLst/>
              <a:cxnLst/>
              <a:rect b="rtb" r="rtr" t="rtt" l="rtl"/>
              <a:pathLst>
                <a:path stroke="false" w="831900" h="102225">
                  <a:moveTo>
                    <a:pt x="0" y="0"/>
                  </a:moveTo>
                  <a:lnTo>
                    <a:pt x="831900" y="0"/>
                  </a:lnTo>
                  <a:lnTo>
                    <a:pt x="831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831900" fill="none" h="102225">
                  <a:moveTo>
                    <a:pt x="0" y="102225"/>
                  </a:moveTo>
                  <a:lnTo>
                    <a:pt x="831900" y="1022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Determine the x-axis length</a:t>
              </a:r>
            </a:p>
          </p:txBody>
        </p:sp>
        <p:sp>
          <p:nvSpPr>
            <p:cNvPr id="235" name="SubTopic"/>
            <p:cNvSpPr/>
            <p:nvPr/>
          </p:nvSpPr>
          <p:spPr>
            <a:xfrm>
              <a:off x="7953255" y="5289249"/>
              <a:ext cx="972900" cy="102225"/>
            </a:xfrm>
            <a:custGeom>
              <a:avLst/>
              <a:gdLst>
                <a:gd fmla="*/ 33488 w 972900" name="rtl"/>
                <a:gd fmla="*/ 13277 h 102225" name="rtt"/>
                <a:gd fmla="*/ 940588 w 972900" name="rtr"/>
                <a:gd fmla="*/ 88478 h 102225" name="rtb"/>
              </a:gdLst>
              <a:ahLst/>
              <a:cxnLst/>
              <a:rect b="rtb" r="rtr" t="rtt" l="rtl"/>
              <a:pathLst>
                <a:path stroke="false" w="972900" h="102225">
                  <a:moveTo>
                    <a:pt x="0" y="0"/>
                  </a:moveTo>
                  <a:lnTo>
                    <a:pt x="972900" y="0"/>
                  </a:lnTo>
                  <a:lnTo>
                    <a:pt x="972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972900" fill="none" h="102225">
                  <a:moveTo>
                    <a:pt x="0" y="102225"/>
                  </a:moveTo>
                  <a:lnTo>
                    <a:pt x="972900" y="1022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Know how many nodes there are</a:t>
              </a:r>
            </a:p>
          </p:txBody>
        </p:sp>
        <p:sp>
          <p:nvSpPr>
            <p:cNvPr id="237" name="SubTopic"/>
            <p:cNvSpPr/>
            <p:nvPr/>
          </p:nvSpPr>
          <p:spPr>
            <a:xfrm>
              <a:off x="6990601" y="5422024"/>
              <a:ext cx="831900" cy="102225"/>
            </a:xfrm>
            <a:custGeom>
              <a:avLst/>
              <a:gdLst>
                <a:gd fmla="*/ 33488 w 831900" name="rtl"/>
                <a:gd fmla="*/ 13277 h 102225" name="rtt"/>
                <a:gd fmla="*/ 799588 w 831900" name="rtr"/>
                <a:gd fmla="*/ 88478 h 102225" name="rtb"/>
              </a:gdLst>
              <a:ahLst/>
              <a:cxnLst/>
              <a:rect b="rtb" r="rtr" t="rtt" l="rtl"/>
              <a:pathLst>
                <a:path stroke="false" w="831900" h="102225">
                  <a:moveTo>
                    <a:pt x="0" y="0"/>
                  </a:moveTo>
                  <a:lnTo>
                    <a:pt x="831900" y="0"/>
                  </a:lnTo>
                  <a:lnTo>
                    <a:pt x="831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831900" fill="none" h="102225">
                  <a:moveTo>
                    <a:pt x="0" y="102225"/>
                  </a:moveTo>
                  <a:lnTo>
                    <a:pt x="831900" y="1022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Determine the y-axis length</a:t>
              </a:r>
            </a:p>
          </p:txBody>
        </p:sp>
        <p:sp>
          <p:nvSpPr>
            <p:cNvPr id="239" name="SubTopic"/>
            <p:cNvSpPr/>
            <p:nvPr/>
          </p:nvSpPr>
          <p:spPr>
            <a:xfrm>
              <a:off x="7953255" y="5422024"/>
              <a:ext cx="1005800" cy="102225"/>
            </a:xfrm>
            <a:custGeom>
              <a:avLst/>
              <a:gdLst>
                <a:gd fmla="*/ 33488 w 1005800" name="rtl"/>
                <a:gd fmla="*/ 13277 h 102225" name="rtt"/>
                <a:gd fmla="*/ 973488 w 1005800" name="rtr"/>
                <a:gd fmla="*/ 88478 h 102225" name="rtb"/>
              </a:gdLst>
              <a:ahLst/>
              <a:cxnLst/>
              <a:rect b="rtb" r="rtr" t="rtt" l="rtl"/>
              <a:pathLst>
                <a:path stroke="false" w="1005800" h="102225">
                  <a:moveTo>
                    <a:pt x="0" y="0"/>
                  </a:moveTo>
                  <a:lnTo>
                    <a:pt x="1005800" y="0"/>
                  </a:lnTo>
                  <a:lnTo>
                    <a:pt x="10058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005800" fill="none" h="102225">
                  <a:moveTo>
                    <a:pt x="0" y="102225"/>
                  </a:moveTo>
                  <a:lnTo>
                    <a:pt x="1005800" y="1022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Know how many layers a tree has</a:t>
              </a:r>
            </a:p>
          </p:txBody>
        </p:sp>
        <p:sp>
          <p:nvSpPr>
            <p:cNvPr id="243" name="SubTopic"/>
            <p:cNvSpPr/>
            <p:nvPr/>
          </p:nvSpPr>
          <p:spPr>
            <a:xfrm>
              <a:off x="4501293" y="5679349"/>
              <a:ext cx="1959900" cy="102225"/>
            </a:xfrm>
            <a:custGeom>
              <a:avLst/>
              <a:gdLst>
                <a:gd fmla="*/ 33488 w 1959900" name="rtl"/>
                <a:gd fmla="*/ 13277 h 102225" name="rtt"/>
                <a:gd fmla="*/ 1927588 w 1959900" name="rtr"/>
                <a:gd fmla="*/ 88478 h 102225" name="rtb"/>
              </a:gdLst>
              <a:ahLst/>
              <a:cxnLst/>
              <a:rect b="rtb" r="rtr" t="rtt" l="rtl"/>
              <a:pathLst>
                <a:path stroke="false" w="1959900" h="102225">
                  <a:moveTo>
                    <a:pt x="0" y="0"/>
                  </a:moveTo>
                  <a:lnTo>
                    <a:pt x="1959900" y="0"/>
                  </a:lnTo>
                  <a:lnTo>
                    <a:pt x="19599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959900" fill="none" h="102225">
                  <a:moveTo>
                    <a:pt x="0" y="102225"/>
                  </a:moveTo>
                  <a:lnTo>
                    <a:pt x="1959900" y="102225"/>
                  </a:lnTo>
                </a:path>
              </a:pathLst>
            </a:custGeom>
            <a:noFill/>
            <a:ln w="9400" cap="rnd">
              <a:solidFill>
                <a:srgbClr val="FFCD5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Testing the Algorithm: Performing Classification Using Decision Trees</a:t>
              </a:r>
            </a:p>
          </p:txBody>
        </p:sp>
        <p:sp>
          <p:nvSpPr>
            <p:cNvPr id="245" name="SubTopic"/>
            <p:cNvSpPr/>
            <p:nvPr/>
          </p:nvSpPr>
          <p:spPr>
            <a:xfrm>
              <a:off x="4501293" y="5878511"/>
              <a:ext cx="1283100" cy="102225"/>
            </a:xfrm>
            <a:custGeom>
              <a:avLst/>
              <a:gdLst>
                <a:gd fmla="*/ 33488 w 1283100" name="rtl"/>
                <a:gd fmla="*/ 13277 h 102225" name="rtt"/>
                <a:gd fmla="*/ 1250788 w 1283100" name="rtr"/>
                <a:gd fmla="*/ 88478 h 102225" name="rtb"/>
              </a:gdLst>
              <a:ahLst/>
              <a:cxnLst/>
              <a:rect b="rtb" r="rtr" t="rtt" l="rtl"/>
              <a:pathLst>
                <a:path stroke="false" w="1283100" h="102225">
                  <a:moveTo>
                    <a:pt x="0" y="0"/>
                  </a:moveTo>
                  <a:lnTo>
                    <a:pt x="1283100" y="0"/>
                  </a:lnTo>
                  <a:lnTo>
                    <a:pt x="12831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283100" fill="none" h="102225">
                  <a:moveTo>
                    <a:pt x="0" y="102225"/>
                  </a:moveTo>
                  <a:lnTo>
                    <a:pt x="1283100" y="102225"/>
                  </a:lnTo>
                </a:path>
              </a:pathLst>
            </a:custGeom>
            <a:noFill/>
            <a:ln w="9400" cap="rnd">
              <a:solidFill>
                <a:srgbClr val="FFCD5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Using Algorithms: Storage of Decision Trees</a:t>
              </a:r>
            </a:p>
          </p:txBody>
        </p:sp>
        <p:sp>
          <p:nvSpPr>
            <p:cNvPr id="247" name="SubTopic"/>
            <p:cNvSpPr/>
            <p:nvPr/>
          </p:nvSpPr>
          <p:spPr>
            <a:xfrm>
              <a:off x="5915147" y="5812124"/>
              <a:ext cx="244400" cy="102225"/>
            </a:xfrm>
            <a:custGeom>
              <a:avLst/>
              <a:gdLst>
                <a:gd fmla="*/ 33488 w 244400" name="rtl"/>
                <a:gd fmla="*/ 13277 h 102225" name="rtt"/>
                <a:gd fmla="*/ 212088 w 244400" name="rtr"/>
                <a:gd fmla="*/ 88478 h 102225" name="rtb"/>
              </a:gdLst>
              <a:ahLst/>
              <a:cxnLst/>
              <a:rect b="rtb" r="rtr" t="rtt" l="rtl"/>
              <a:pathLst>
                <a:path stroke="false" w="244400" h="102225">
                  <a:moveTo>
                    <a:pt x="0" y="0"/>
                  </a:moveTo>
                  <a:lnTo>
                    <a:pt x="244400" y="0"/>
                  </a:lnTo>
                  <a:lnTo>
                    <a:pt x="2444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244400" fill="none" h="102225">
                  <a:moveTo>
                    <a:pt x="0" y="102225"/>
                  </a:moveTo>
                  <a:lnTo>
                    <a:pt x="244400" y="102225"/>
                  </a:lnTo>
                </a:path>
              </a:pathLst>
            </a:custGeom>
            <a:noFill/>
            <a:ln w="9400" cap="rnd">
              <a:solidFill>
                <a:srgbClr val="FFCD5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pickle</a:t>
              </a:r>
            </a:p>
          </p:txBody>
        </p:sp>
        <p:sp>
          <p:nvSpPr>
            <p:cNvPr id="249" name="SubTopic"/>
            <p:cNvSpPr/>
            <p:nvPr/>
          </p:nvSpPr>
          <p:spPr>
            <a:xfrm>
              <a:off x="5915147" y="5944899"/>
              <a:ext cx="756700" cy="102225"/>
            </a:xfrm>
            <a:custGeom>
              <a:avLst/>
              <a:gdLst>
                <a:gd fmla="*/ 33488 w 756700" name="rtl"/>
                <a:gd fmla="*/ 13277 h 102225" name="rtt"/>
                <a:gd fmla="*/ 724388 w 756700" name="rtr"/>
                <a:gd fmla="*/ 88478 h 102225" name="rtb"/>
              </a:gdLst>
              <a:ahLst/>
              <a:cxnLst/>
              <a:rect b="rtb" r="rtr" t="rtt" l="rtl"/>
              <a:pathLst>
                <a:path stroke="false" w="756700" h="102225">
                  <a:moveTo>
                    <a:pt x="0" y="0"/>
                  </a:moveTo>
                  <a:lnTo>
                    <a:pt x="756700" y="0"/>
                  </a:lnTo>
                  <a:lnTo>
                    <a:pt x="7567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756700" fill="none" h="102225">
                  <a:moveTo>
                    <a:pt x="0" y="102225"/>
                  </a:moveTo>
                  <a:lnTo>
                    <a:pt x="756700" y="102225"/>
                  </a:lnTo>
                </a:path>
              </a:pathLst>
            </a:custGeom>
            <a:noFill/>
            <a:ln w="9400" cap="rnd">
              <a:solidFill>
                <a:srgbClr val="FFCD5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kNN cannot be persisted</a:t>
              </a:r>
            </a:p>
          </p:txBody>
        </p:sp>
        <p:sp>
          <p:nvSpPr>
            <p:cNvPr id="253" name="SubTopic"/>
            <p:cNvSpPr/>
            <p:nvPr/>
          </p:nvSpPr>
          <p:spPr>
            <a:xfrm>
              <a:off x="5737393" y="6276542"/>
              <a:ext cx="305500" cy="102225"/>
            </a:xfrm>
            <a:custGeom>
              <a:avLst/>
              <a:gdLst>
                <a:gd fmla="*/ 33488 w 305500" name="rtl"/>
                <a:gd fmla="*/ 13277 h 102225" name="rtt"/>
                <a:gd fmla="*/ 273188 w 305500" name="rtr"/>
                <a:gd fmla="*/ 88478 h 102225" name="rtb"/>
              </a:gdLst>
              <a:ahLst/>
              <a:cxnLst/>
              <a:rect b="rtb" r="rtr" t="rtt" l="rtl"/>
              <a:pathLst>
                <a:path stroke="false" w="305500" h="102225">
                  <a:moveTo>
                    <a:pt x="0" y="0"/>
                  </a:moveTo>
                  <a:lnTo>
                    <a:pt x="305500" y="0"/>
                  </a:lnTo>
                  <a:lnTo>
                    <a:pt x="305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305500" fill="none" h="102225">
                  <a:moveTo>
                    <a:pt x="0" y="102225"/>
                  </a:moveTo>
                  <a:lnTo>
                    <a:pt x="305500" y="102225"/>
                  </a:lnTo>
                </a:path>
              </a:pathLst>
            </a:custGeom>
            <a:noFill/>
            <a:ln w="9400" cap="rnd">
              <a:solidFill>
                <a:srgbClr val="F1A3DC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data set</a:t>
              </a:r>
            </a:p>
          </p:txBody>
        </p:sp>
        <p:sp>
          <p:nvSpPr>
            <p:cNvPr id="255" name="SubTopic"/>
            <p:cNvSpPr/>
            <p:nvPr/>
          </p:nvSpPr>
          <p:spPr>
            <a:xfrm>
              <a:off x="5737393" y="6475705"/>
              <a:ext cx="460600" cy="102225"/>
            </a:xfrm>
            <a:custGeom>
              <a:avLst/>
              <a:gdLst>
                <a:gd fmla="*/ 33488 w 460600" name="rtl"/>
                <a:gd fmla="*/ 13277 h 102225" name="rtt"/>
                <a:gd fmla="*/ 428288 w 460600" name="rtr"/>
                <a:gd fmla="*/ 88478 h 102225" name="rtb"/>
              </a:gdLst>
              <a:ahLst/>
              <a:cxnLst/>
              <a:rect b="rtb" r="rtr" t="rtt" l="rtl"/>
              <a:pathLst>
                <a:path stroke="false" w="460600" h="102225">
                  <a:moveTo>
                    <a:pt x="0" y="0"/>
                  </a:moveTo>
                  <a:lnTo>
                    <a:pt x="460600" y="0"/>
                  </a:lnTo>
                  <a:lnTo>
                    <a:pt x="4606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460600" fill="none" h="102225">
                  <a:moveTo>
                    <a:pt x="0" y="102225"/>
                  </a:moveTo>
                  <a:lnTo>
                    <a:pt x="460600" y="102225"/>
                  </a:lnTo>
                </a:path>
              </a:pathLst>
            </a:custGeom>
            <a:noFill/>
            <a:ln w="9400" cap="rnd">
              <a:solidFill>
                <a:srgbClr val="F1A3DC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over matching</a:t>
              </a:r>
            </a:p>
          </p:txBody>
        </p:sp>
        <p:sp>
          <p:nvSpPr>
            <p:cNvPr id="257" name="SubTopic"/>
            <p:cNvSpPr/>
            <p:nvPr/>
          </p:nvSpPr>
          <p:spPr>
            <a:xfrm>
              <a:off x="6328747" y="6409317"/>
              <a:ext cx="211500" cy="102225"/>
            </a:xfrm>
            <a:custGeom>
              <a:avLst/>
              <a:gdLst>
                <a:gd fmla="*/ 33488 w 211500" name="rtl"/>
                <a:gd fmla="*/ 13277 h 102225" name="rtt"/>
                <a:gd fmla="*/ 179188 w 211500" name="rtr"/>
                <a:gd fmla="*/ 88478 h 102225" name="rtb"/>
              </a:gdLst>
              <a:ahLst/>
              <a:cxnLst/>
              <a:rect b="rtb" r="rtr" t="rtt" l="rtl"/>
              <a:pathLst>
                <a:path stroke="false" w="211500" h="102225">
                  <a:moveTo>
                    <a:pt x="0" y="0"/>
                  </a:moveTo>
                  <a:lnTo>
                    <a:pt x="211500" y="0"/>
                  </a:lnTo>
                  <a:lnTo>
                    <a:pt x="2115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211500" fill="none" h="102225">
                  <a:moveTo>
                    <a:pt x="0" y="102225"/>
                  </a:moveTo>
                  <a:lnTo>
                    <a:pt x="211500" y="102225"/>
                  </a:lnTo>
                </a:path>
              </a:pathLst>
            </a:custGeom>
            <a:noFill/>
            <a:ln w="9400" cap="rnd">
              <a:solidFill>
                <a:srgbClr val="F1A3DC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Crop</a:t>
              </a:r>
            </a:p>
          </p:txBody>
        </p:sp>
        <p:sp>
          <p:nvSpPr>
            <p:cNvPr id="259" name="SubTopic"/>
            <p:cNvSpPr/>
            <p:nvPr/>
          </p:nvSpPr>
          <p:spPr>
            <a:xfrm>
              <a:off x="6328747" y="6542092"/>
              <a:ext cx="192700" cy="102225"/>
            </a:xfrm>
            <a:custGeom>
              <a:avLst/>
              <a:gdLst>
                <a:gd fmla="*/ 33488 w 192700" name="rtl"/>
                <a:gd fmla="*/ 13277 h 102225" name="rtt"/>
                <a:gd fmla="*/ 160388 w 192700" name="rtr"/>
                <a:gd fmla="*/ 88478 h 102225" name="rtb"/>
              </a:gdLst>
              <a:ahLst/>
              <a:cxnLst/>
              <a:rect b="rtb" r="rtr" t="rtt" l="rtl"/>
              <a:pathLst>
                <a:path stroke="false" w="192700" h="102225">
                  <a:moveTo>
                    <a:pt x="0" y="0"/>
                  </a:moveTo>
                  <a:lnTo>
                    <a:pt x="192700" y="0"/>
                  </a:lnTo>
                  <a:lnTo>
                    <a:pt x="192700" y="102225"/>
                  </a:lnTo>
                  <a:lnTo>
                    <a:pt x="0" y="102225"/>
                  </a:lnTo>
                  <a:lnTo>
                    <a:pt x="0" y="0"/>
                  </a:lnTo>
                  <a:close/>
                </a:path>
                <a:path w="192700" fill="none" h="102225">
                  <a:moveTo>
                    <a:pt x="0" y="102225"/>
                  </a:moveTo>
                  <a:lnTo>
                    <a:pt x="192700" y="102225"/>
                  </a:lnTo>
                </a:path>
              </a:pathLst>
            </a:custGeom>
            <a:noFill/>
            <a:ln w="9400" cap="rnd">
              <a:solidFill>
                <a:srgbClr val="F1A3DC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80">
                  <a:solidFill>
                    <a:srgbClr val="454545"/>
                  </a:solidFill>
                  <a:latin typeface="Arial"/>
                </a:rPr>
                <a:t>Ch9</a:t>
              </a:r>
            </a:p>
          </p:txBody>
        </p:sp>
        <p:sp>
          <p:nvSpPr>
            <p:cNvPr id="102" name="MainTopic"/>
            <p:cNvSpPr/>
            <p:nvPr/>
          </p:nvSpPr>
          <p:spPr>
            <a:xfrm>
              <a:off x="3106239" y="2527411"/>
              <a:ext cx="1320700" cy="168025"/>
            </a:xfrm>
            <a:custGeom>
              <a:avLst/>
              <a:gdLst>
                <a:gd fmla="*/ 75788 w 1320700" name="rtl"/>
                <a:gd fmla="*/ 30315 h 168025" name="rtt"/>
                <a:gd fmla="*/ 1246088 w 1320700" name="rtr"/>
                <a:gd fmla="*/ 138415 h 168025" name="rtb"/>
              </a:gdLst>
              <a:ahLst/>
              <a:cxnLst/>
              <a:rect b="rtb" r="rtr" t="rtt" l="rtl"/>
              <a:pathLst>
                <a:path stroke="false" w="1320700" h="168025">
                  <a:moveTo>
                    <a:pt x="0" y="0"/>
                  </a:moveTo>
                  <a:lnTo>
                    <a:pt x="1320700" y="0"/>
                  </a:lnTo>
                  <a:lnTo>
                    <a:pt x="1320700" y="168025"/>
                  </a:lnTo>
                  <a:lnTo>
                    <a:pt x="0" y="168025"/>
                  </a:lnTo>
                  <a:lnTo>
                    <a:pt x="0" y="0"/>
                  </a:lnTo>
                  <a:close/>
                </a:path>
                <a:path w="1320700" fill="none" h="168025">
                  <a:moveTo>
                    <a:pt x="0" y="168025"/>
                  </a:moveTo>
                  <a:lnTo>
                    <a:pt x="1320700" y="168025"/>
                  </a:lnTo>
                </a:path>
              </a:pathLst>
            </a:custGeom>
            <a:noFill/>
            <a:ln w="9400" cap="rnd">
              <a:solidFill>
                <a:srgbClr val="FF757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672">
                  <a:solidFill>
                    <a:srgbClr val="454545"/>
                  </a:solidFill>
                  <a:latin typeface="Arial"/>
                </a:rPr>
                <a:t>Decision tree construction</a:t>
              </a:r>
            </a:p>
          </p:txBody>
        </p:sp>
        <p:sp>
          <p:nvSpPr>
            <p:cNvPr id="221" name="MainTopic"/>
            <p:cNvSpPr/>
            <p:nvPr/>
          </p:nvSpPr>
          <p:spPr>
            <a:xfrm>
              <a:off x="3106239" y="5190255"/>
              <a:ext cx="2406400" cy="168025"/>
            </a:xfrm>
            <a:custGeom>
              <a:avLst/>
              <a:gdLst>
                <a:gd fmla="*/ 75788 w 2406400" name="rtl"/>
                <a:gd fmla="*/ 30315 h 168025" name="rtt"/>
                <a:gd fmla="*/ 2331788 w 2406400" name="rtr"/>
                <a:gd fmla="*/ 138415 h 168025" name="rtb"/>
              </a:gdLst>
              <a:ahLst/>
              <a:cxnLst/>
              <a:rect b="rtb" r="rtr" t="rtt" l="rtl"/>
              <a:pathLst>
                <a:path stroke="false" w="2406400" h="168025">
                  <a:moveTo>
                    <a:pt x="0" y="0"/>
                  </a:moveTo>
                  <a:lnTo>
                    <a:pt x="2406400" y="0"/>
                  </a:lnTo>
                  <a:lnTo>
                    <a:pt x="2406400" y="168025"/>
                  </a:lnTo>
                  <a:lnTo>
                    <a:pt x="0" y="168025"/>
                  </a:lnTo>
                  <a:lnTo>
                    <a:pt x="0" y="0"/>
                  </a:lnTo>
                  <a:close/>
                </a:path>
                <a:path w="2406400" fill="none" h="168025">
                  <a:moveTo>
                    <a:pt x="0" y="168025"/>
                  </a:moveTo>
                  <a:lnTo>
                    <a:pt x="2406400" y="168025"/>
                  </a:lnTo>
                </a:path>
              </a:pathLst>
            </a:custGeom>
            <a:noFill/>
            <a:ln w="9400" cap="rnd">
              <a:solidFill>
                <a:srgbClr val="5FB7F1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672">
                  <a:solidFill>
                    <a:srgbClr val="454545"/>
                  </a:solidFill>
                  <a:latin typeface="Arial"/>
                </a:rPr>
                <a:t>Drawing dendrograms using Matplotlib annotations</a:t>
              </a:r>
            </a:p>
          </p:txBody>
        </p:sp>
        <p:sp>
          <p:nvSpPr>
            <p:cNvPr id="241" name="MainTopic"/>
            <p:cNvSpPr/>
            <p:nvPr/>
          </p:nvSpPr>
          <p:spPr>
            <a:xfrm>
              <a:off x="3106239" y="5713130"/>
              <a:ext cx="1264300" cy="168025"/>
            </a:xfrm>
            <a:custGeom>
              <a:avLst/>
              <a:gdLst>
                <a:gd fmla="*/ 75788 w 1264300" name="rtl"/>
                <a:gd fmla="*/ 30315 h 168025" name="rtt"/>
                <a:gd fmla="*/ 1189688 w 1264300" name="rtr"/>
                <a:gd fmla="*/ 138415 h 168025" name="rtb"/>
              </a:gdLst>
              <a:ahLst/>
              <a:cxnLst/>
              <a:rect b="rtb" r="rtr" t="rtt" l="rtl"/>
              <a:pathLst>
                <a:path stroke="false" w="1264300" h="168025">
                  <a:moveTo>
                    <a:pt x="0" y="0"/>
                  </a:moveTo>
                  <a:lnTo>
                    <a:pt x="1264300" y="0"/>
                  </a:lnTo>
                  <a:lnTo>
                    <a:pt x="1264300" y="168025"/>
                  </a:lnTo>
                  <a:lnTo>
                    <a:pt x="0" y="168025"/>
                  </a:lnTo>
                  <a:lnTo>
                    <a:pt x="0" y="0"/>
                  </a:lnTo>
                  <a:close/>
                </a:path>
                <a:path w="1264300" fill="none" h="168025">
                  <a:moveTo>
                    <a:pt x="0" y="168025"/>
                  </a:moveTo>
                  <a:lnTo>
                    <a:pt x="1264300" y="168025"/>
                  </a:lnTo>
                </a:path>
              </a:pathLst>
            </a:custGeom>
            <a:noFill/>
            <a:ln w="9400" cap="rnd">
              <a:solidFill>
                <a:srgbClr val="FFCD55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672">
                  <a:solidFill>
                    <a:srgbClr val="454545"/>
                  </a:solidFill>
                  <a:latin typeface="Arial"/>
                </a:rPr>
                <a:t>Test and store classifiers</a:t>
              </a:r>
            </a:p>
          </p:txBody>
        </p:sp>
        <p:sp>
          <p:nvSpPr>
            <p:cNvPr id="251" name="MainTopic"/>
            <p:cNvSpPr/>
            <p:nvPr/>
          </p:nvSpPr>
          <p:spPr>
            <a:xfrm>
              <a:off x="3106239" y="6202224"/>
              <a:ext cx="2500400" cy="276125"/>
            </a:xfrm>
            <a:custGeom>
              <a:avLst/>
              <a:gdLst>
                <a:gd fmla="*/ 75788 w 2500400" name="rtl"/>
                <a:gd fmla="*/ 30315 h 276125" name="rtt"/>
                <a:gd fmla="*/ 2425788 w 2500400" name="rtr"/>
                <a:gd fmla="*/ 246515 h 276125" name="rtb"/>
              </a:gdLst>
              <a:ahLst/>
              <a:cxnLst/>
              <a:rect b="rtb" r="rtr" t="rtt" l="rtl"/>
              <a:pathLst>
                <a:path stroke="false" w="2500400" h="276125">
                  <a:moveTo>
                    <a:pt x="0" y="0"/>
                  </a:moveTo>
                  <a:lnTo>
                    <a:pt x="2500400" y="0"/>
                  </a:lnTo>
                  <a:lnTo>
                    <a:pt x="2500400" y="276125"/>
                  </a:lnTo>
                  <a:lnTo>
                    <a:pt x="0" y="276125"/>
                  </a:lnTo>
                  <a:lnTo>
                    <a:pt x="0" y="0"/>
                  </a:lnTo>
                  <a:close/>
                </a:path>
                <a:path w="2500400" fill="none" h="276125">
                  <a:moveTo>
                    <a:pt x="0" y="276125"/>
                  </a:moveTo>
                  <a:lnTo>
                    <a:pt x="2500400" y="276125"/>
                  </a:lnTo>
                </a:path>
              </a:pathLst>
            </a:custGeom>
            <a:noFill/>
            <a:ln w="9400" cap="rnd">
              <a:solidFill>
                <a:srgbClr val="F1A3DC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b="1" sz="672">
                  <a:solidFill>
                    <a:srgbClr val="454545"/>
                  </a:solidFill>
                  <a:latin typeface="Arial"/>
                </a:rPr>
                <a:t>Example: Predicting Contact Lens Type Using Decision Trees</a:t>
              </a:r>
            </a:p>
          </p:txBody>
        </p:sp>
        <p:sp>
          <p:nvSpPr>
            <p:cNvPr id="101" name="MainIdea"/>
            <p:cNvSpPr/>
            <p:nvPr/>
          </p:nvSpPr>
          <p:spPr>
            <a:xfrm>
              <a:off x="113655" y="4368342"/>
              <a:ext cx="2696484" cy="437100"/>
            </a:xfrm>
            <a:custGeom>
              <a:avLst/>
              <a:gdLst>
                <a:gd fmla="*/ 174652 w 2696484" name="rtl"/>
                <a:gd fmla="*/ 78960 h 437100" name="rtt"/>
                <a:gd fmla="*/ 2524652 w 2696484" name="rtr"/>
                <a:gd fmla="*/ 360960 h 437100" name="rtb"/>
              </a:gdLst>
              <a:ahLst/>
              <a:cxnLst/>
              <a:rect b="rtb" r="rtr" t="rtt" l="rtl"/>
              <a:pathLst>
                <a:path w="2696484" h="437100">
                  <a:moveTo>
                    <a:pt x="218550" y="0"/>
                  </a:moveTo>
                  <a:lnTo>
                    <a:pt x="2477934" y="0"/>
                  </a:lnTo>
                  <a:cubicBezTo>
                    <a:pt x="2598639" y="0"/>
                    <a:pt x="2696484" y="97845"/>
                    <a:pt x="2696484" y="218550"/>
                  </a:cubicBezTo>
                  <a:cubicBezTo>
                    <a:pt x="2696484" y="339255"/>
                    <a:pt x="2598639" y="437100"/>
                    <a:pt x="2477934" y="437100"/>
                  </a:cubicBezTo>
                  <a:lnTo>
                    <a:pt x="218550" y="437100"/>
                  </a:lnTo>
                  <a:cubicBezTo>
                    <a:pt x="97845" y="437100"/>
                    <a:pt x="0" y="339255"/>
                    <a:pt x="0" y="218550"/>
                  </a:cubicBezTo>
                  <a:cubicBezTo>
                    <a:pt x="0" y="97845"/>
                    <a:pt x="97845" y="0"/>
                    <a:pt x="218550" y="0"/>
                  </a:cubicBezTo>
                  <a:close/>
                </a:path>
              </a:pathLst>
            </a:custGeom>
            <a:solidFill>
              <a:srgbClr val="FFFFFF"/>
            </a:solidFill>
            <a:ln w="18800" cap="rnd">
              <a:solidFill>
                <a:srgbClr val="FFFFFF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b="1" sz="864">
                  <a:solidFill>
                    <a:srgbClr val="454545"/>
                  </a:solidFill>
                  <a:latin typeface="Arial"/>
                </a:rPr>
                <a:t>Decision tree architecture algorithm programming mind map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terms="http://purl.org/dc/terms/" xmlns:cp="http://schemas.openxmlformats.org/package/2006/metadata/core-properties" xmlns:dcmitype="http://purl.org/dc/dcmitype/" xmlns:xsi="http://www.w3.org/2001/XMLSchema-instance" xmlns:dc="http://purl.org/dc/elements/1.1/">
  <dc:title>PowerPoint Presentation</dc:title>
  <dc:creator>ADMIN</dc:creator>
  <cp:lastModifiedBy>ADMIN</cp:lastModifiedBy>
  <cp:revision>1</cp:revision>
  <dcterms:created xsi:type="dcterms:W3CDTF">2025-11-04T14:02:51Z</dcterms:created>
  <dcterms:modified xsi:type="dcterms:W3CDTF">2025-11-04T14:02:51Z</dcterms:modified>
</cp:coreProperties>
</file>