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ico" Extension="ico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Default ContentType="application/octet-stream" Extension="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sldIdLst>
    <p:sldId r:id="rId6" id="256"/>
  </p:sldIdLst>
  <p:sldSz cx="9144000" type="screen4x3" cy="6858000"/>
  <p:notesSz cx="6858000" cy="9144000"/>
  <p:defaultTextStyle>
    <a:defPPr>
      <a:defRPr lang="en-US"/>
    </a:defPPr>
    <a:lvl1pPr hangingPunct="1" marL="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1pPr>
    <a:lvl2pPr hangingPunct="1" marL="457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2pPr>
    <a:lvl3pPr hangingPunct="1" marL="914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3pPr>
    <a:lvl4pPr hangingPunct="1" marL="1371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4pPr>
    <a:lvl5pPr hangingPunct="1" marL="18288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5pPr>
    <a:lvl6pPr hangingPunct="1" marL="22860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6pPr>
    <a:lvl7pPr hangingPunct="1" marL="27432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7pPr>
    <a:lvl8pPr hangingPunct="1" marL="32004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8pPr>
    <a:lvl9pPr hangingPunct="1" marL="3657600" rtl="0" algn="l" defTabSz="914400" latinLnBrk="0" eaLnBrk="1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normalViewPr horzBarState="maximized">
    <p:restoredLeft autoAdjust="0" sz="19958"/>
    <p:restoredTop sz="94660"/>
  </p:normalViewPr>
  <p:slideViewPr>
    <p:cSldViewPr snapToGrid="0">
      <p:cViewPr varScale="1">
        <p:scale>
          <a:sx d="100" n="75"/>
          <a:sy d="100" n="75"/>
        </p:scale>
        <p:origin x="66" y="28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Id="rId1" Type="http://schemas.openxmlformats.org/officeDocument/2006/relationships/slideMaster" Target="slideMasters/slideMaster1.xml"/>
  <Relationship Id="rId2" Type="http://schemas.openxmlformats.org/officeDocument/2006/relationships/tableStyles" Target="tableStyles.xml"/>
  <Relationship Id="rId3" Type="http://schemas.openxmlformats.org/officeDocument/2006/relationships/theme" Target="theme/theme1.xml"/>
  <Relationship Id="rId4" Type="http://schemas.openxmlformats.org/officeDocument/2006/relationships/viewProps" Target="viewProps.xml"/>
  <Relationship Id="rId5" Type="http://schemas.openxmlformats.org/officeDocument/2006/relationships/presProps" Target="presProps.xml"/>
  <Relationship Id="rId6" Type="http://schemas.openxmlformats.org/officeDocument/2006/relationships/slide" Target="slides/slide1.xml"/>
</Relationships>

</file>

<file path=ppt/slideLayouts/_rels/slideLayout1.xml.rels>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708C-2602-4C50-90B3-38403DD6A526}" type="datetimeFigureOut">
              <a:rPr lang="zh-CN" altLang="en-US" smtClean="0"/>
              <a:t>2016/11/23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20AC-CFD9-4F54-B258-06C9616827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EF"/>
        </a:solidFill>
        <a:effectLst/>
      </p:bgPr>
    </p:bg>
    <p:spTree>
      <p:nvGrpSpPr>
        <p:cNvPr id="300000100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roup288"/>
          <p:cNvGrpSpPr/>
          <p:nvPr/>
        </p:nvGrpSpPr>
        <p:grpSpPr>
          <a:xfrm>
            <a:off x="1604300" y="88806"/>
            <a:ext cx="5881568" cy="6619800"/>
            <a:chOff x="1604300" y="88806"/>
            <a:chExt cx="5881568" cy="6619800"/>
          </a:xfrm>
        </p:grpSpPr>
        <p:sp>
          <p:nvSpPr>
            <p:cNvPr id="103" name="MMConnector"/>
            <p:cNvSpPr/>
            <p:nvPr/>
          </p:nvSpPr>
          <p:spPr>
            <a:xfrm>
              <a:off x="4655964" y="480405"/>
              <a:ext cx="221760" cy="228800"/>
            </a:xfrm>
            <a:custGeom>
              <a:avLst/>
              <a:gdLst/>
              <a:pathLst>
                <a:path w="221760" h="228800">
                  <a:moveTo>
                    <a:pt x="-97299" y="-79910"/>
                  </a:moveTo>
                  <a:cubicBezTo>
                    <a:pt x="-93479" y="-64769"/>
                    <a:pt x="-89411" y="-49769"/>
                    <a:pt x="-84208" y="-35414"/>
                  </a:cubicBezTo>
                  <a:cubicBezTo>
                    <a:pt x="-77541" y="-17018"/>
                    <a:pt x="-69011" y="318"/>
                    <a:pt x="-56759" y="17720"/>
                  </a:cubicBezTo>
                  <a:cubicBezTo>
                    <a:pt x="-44507" y="35123"/>
                    <a:pt x="-28532" y="52591"/>
                    <a:pt x="-17773" y="62981"/>
                  </a:cubicBezTo>
                  <a:cubicBezTo>
                    <a:pt x="-7014" y="73371"/>
                    <a:pt x="-1470" y="76683"/>
                    <a:pt x="6092" y="81097"/>
                  </a:cubicBezTo>
                  <a:cubicBezTo>
                    <a:pt x="13653" y="85511"/>
                    <a:pt x="23231" y="91027"/>
                    <a:pt x="32545" y="95335"/>
                  </a:cubicBezTo>
                  <a:cubicBezTo>
                    <a:pt x="41859" y="99642"/>
                    <a:pt x="50908" y="102741"/>
                    <a:pt x="61034" y="105268"/>
                  </a:cubicBezTo>
                  <a:cubicBezTo>
                    <a:pt x="71161" y="107796"/>
                    <a:pt x="82365" y="109752"/>
                    <a:pt x="90852" y="110812"/>
                  </a:cubicBezTo>
                  <a:cubicBezTo>
                    <a:pt x="99340" y="111872"/>
                    <a:pt x="105110" y="112036"/>
                    <a:pt x="110880" y="112200"/>
                  </a:cubicBezTo>
                  <a:cubicBezTo>
                    <a:pt x="112463" y="112245"/>
                    <a:pt x="113520" y="113190"/>
                    <a:pt x="113520" y="114400"/>
                  </a:cubicBezTo>
                  <a:cubicBezTo>
                    <a:pt x="113520" y="115610"/>
                    <a:pt x="112464" y="116560"/>
                    <a:pt x="110880" y="116600"/>
                  </a:cubicBezTo>
                  <a:cubicBezTo>
                    <a:pt x="105003" y="116747"/>
                    <a:pt x="99125" y="116895"/>
                    <a:pt x="90378" y="116250"/>
                  </a:cubicBezTo>
                  <a:cubicBezTo>
                    <a:pt x="81631" y="115605"/>
                    <a:pt x="70015" y="114167"/>
                    <a:pt x="59422" y="112078"/>
                  </a:cubicBezTo>
                  <a:cubicBezTo>
                    <a:pt x="48830" y="109989"/>
                    <a:pt x="39260" y="107248"/>
                    <a:pt x="29309" y="103235"/>
                  </a:cubicBezTo>
                  <a:cubicBezTo>
                    <a:pt x="19357" y="99223"/>
                    <a:pt x="9022" y="93939"/>
                    <a:pt x="849" y="89704"/>
                  </a:cubicBezTo>
                  <a:cubicBezTo>
                    <a:pt x="-7325" y="85468"/>
                    <a:pt x="-13337" y="82282"/>
                    <a:pt x="-25243" y="71879"/>
                  </a:cubicBezTo>
                  <a:cubicBezTo>
                    <a:pt x="-37148" y="61476"/>
                    <a:pt x="-54948" y="43857"/>
                    <a:pt x="-68797" y="26151"/>
                  </a:cubicBezTo>
                  <a:cubicBezTo>
                    <a:pt x="-82647" y="8446"/>
                    <a:pt x="-92548" y="-9346"/>
                    <a:pt x="-100578" y="-28484"/>
                  </a:cubicBezTo>
                  <a:cubicBezTo>
                    <a:pt x="-106956" y="-43684"/>
                    <a:pt x="-112154" y="-59734"/>
                    <a:pt x="-117110" y="-75959"/>
                  </a:cubicBezTo>
                  <a:cubicBezTo>
                    <a:pt x="-119645" y="-84258"/>
                    <a:pt x="-121028" y="-92553"/>
                    <a:pt x="-121393" y="-101209"/>
                  </a:cubicBezTo>
                  <a:cubicBezTo>
                    <a:pt x="-121766" y="-110072"/>
                    <a:pt x="-123979" y="-120957"/>
                    <a:pt x="-116592" y="-125867"/>
                  </a:cubicBezTo>
                  <a:cubicBezTo>
                    <a:pt x="-114906" y="-126987"/>
                    <a:pt x="-112940" y="-127600"/>
                    <a:pt x="-110880" y="-127600"/>
                  </a:cubicBezTo>
                  <a:cubicBezTo>
                    <a:pt x="-108822" y="-127600"/>
                    <a:pt x="-106866" y="-126989"/>
                    <a:pt x="-105190" y="-125871"/>
                  </a:cubicBezTo>
                  <a:cubicBezTo>
                    <a:pt x="-97809" y="-120950"/>
                    <a:pt x="-100306" y="-110073"/>
                    <a:pt x="-100140" y="-101204"/>
                  </a:cubicBezTo>
                  <a:cubicBezTo>
                    <a:pt x="-100005" y="-94003"/>
                    <a:pt x="-99082" y="-86979"/>
                    <a:pt x="-97299" y="-79910"/>
                  </a:cubicBezTo>
                  <a:close/>
                </a:path>
              </a:pathLst>
            </a:custGeom>
            <a:solidFill>
              <a:srgbClr val="E16666"/>
            </a:solidFill>
            <a:ln w="4400" cap="rnd">
              <a:solidFill>
                <a:srgbClr val="E16666"/>
              </a:solidFill>
              <a:round/>
            </a:ln>
          </p:spPr>
        </p:sp>
        <p:sp>
          <p:nvSpPr>
            <p:cNvPr id="105" name="MMConnector"/>
            <p:cNvSpPr/>
            <p:nvPr/>
          </p:nvSpPr>
          <p:spPr>
            <a:xfrm>
              <a:off x="4953800" y="722955"/>
              <a:ext cx="65912" cy="89100"/>
            </a:xfrm>
            <a:custGeom>
              <a:avLst/>
              <a:gdLst/>
              <a:pathLst>
                <a:path w="65912" fill="none" h="89100">
                  <a:moveTo>
                    <a:pt x="-32956" y="-44550"/>
                  </a:moveTo>
                  <a:cubicBezTo>
                    <a:pt x="3420" y="-44550"/>
                    <a:pt x="-10176" y="44550"/>
                    <a:pt x="32956" y="445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07" name="MMConnector"/>
            <p:cNvSpPr/>
            <p:nvPr/>
          </p:nvSpPr>
          <p:spPr>
            <a:xfrm>
              <a:off x="5173712" y="8758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09" name="MMConnector"/>
            <p:cNvSpPr/>
            <p:nvPr/>
          </p:nvSpPr>
          <p:spPr>
            <a:xfrm>
              <a:off x="5173712" y="9787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11" name="MMConnector"/>
            <p:cNvSpPr/>
            <p:nvPr/>
          </p:nvSpPr>
          <p:spPr>
            <a:xfrm>
              <a:off x="4953800" y="996305"/>
              <a:ext cx="65912" cy="635800"/>
            </a:xfrm>
            <a:custGeom>
              <a:avLst/>
              <a:gdLst/>
              <a:pathLst>
                <a:path w="65912" fill="none" h="635800">
                  <a:moveTo>
                    <a:pt x="-32956" y="-317900"/>
                  </a:moveTo>
                  <a:cubicBezTo>
                    <a:pt x="13182" y="-317900"/>
                    <a:pt x="-32956" y="317900"/>
                    <a:pt x="32956" y="3179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13" name="MMConnector"/>
            <p:cNvSpPr/>
            <p:nvPr/>
          </p:nvSpPr>
          <p:spPr>
            <a:xfrm>
              <a:off x="5173712" y="14225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15" name="MMConnector"/>
            <p:cNvSpPr/>
            <p:nvPr/>
          </p:nvSpPr>
          <p:spPr>
            <a:xfrm>
              <a:off x="5173712" y="1507805"/>
              <a:ext cx="65912" cy="294800"/>
            </a:xfrm>
            <a:custGeom>
              <a:avLst/>
              <a:gdLst/>
              <a:pathLst>
                <a:path w="65912" fill="none" h="294800">
                  <a:moveTo>
                    <a:pt x="-32956" y="-147400"/>
                  </a:moveTo>
                  <a:cubicBezTo>
                    <a:pt x="13182" y="-147400"/>
                    <a:pt x="-32956" y="147400"/>
                    <a:pt x="32956" y="1474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17" name="MMConnector"/>
            <p:cNvSpPr/>
            <p:nvPr/>
          </p:nvSpPr>
          <p:spPr>
            <a:xfrm>
              <a:off x="4953800" y="1234455"/>
              <a:ext cx="65912" cy="1112100"/>
            </a:xfrm>
            <a:custGeom>
              <a:avLst/>
              <a:gdLst/>
              <a:pathLst>
                <a:path w="65912" fill="none" h="1112100">
                  <a:moveTo>
                    <a:pt x="-32956" y="-556050"/>
                  </a:moveTo>
                  <a:cubicBezTo>
                    <a:pt x="13182" y="-556050"/>
                    <a:pt x="-32956" y="556050"/>
                    <a:pt x="32956" y="5560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19" name="MMConnector"/>
            <p:cNvSpPr/>
            <p:nvPr/>
          </p:nvSpPr>
          <p:spPr>
            <a:xfrm>
              <a:off x="5173712" y="18988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21" name="MMConnector"/>
            <p:cNvSpPr/>
            <p:nvPr/>
          </p:nvSpPr>
          <p:spPr>
            <a:xfrm>
              <a:off x="5173712" y="20017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23" name="MMConnector"/>
            <p:cNvSpPr/>
            <p:nvPr/>
          </p:nvSpPr>
          <p:spPr>
            <a:xfrm>
              <a:off x="4655964" y="1421455"/>
              <a:ext cx="221760" cy="2110900"/>
            </a:xfrm>
            <a:custGeom>
              <a:avLst/>
              <a:gdLst/>
              <a:pathLst>
                <a:path w="221760" h="2110900">
                  <a:moveTo>
                    <a:pt x="-99727" y="-1018706"/>
                  </a:moveTo>
                  <a:cubicBezTo>
                    <a:pt x="-98723" y="-961539"/>
                    <a:pt x="-97702" y="-904371"/>
                    <a:pt x="-96457" y="-847208"/>
                  </a:cubicBezTo>
                  <a:cubicBezTo>
                    <a:pt x="-95117" y="-785645"/>
                    <a:pt x="-93516" y="-724086"/>
                    <a:pt x="-91728" y="-662531"/>
                  </a:cubicBezTo>
                  <a:cubicBezTo>
                    <a:pt x="-89939" y="-600977"/>
                    <a:pt x="-87963" y="-539426"/>
                    <a:pt x="-85767" y="-477888"/>
                  </a:cubicBezTo>
                  <a:cubicBezTo>
                    <a:pt x="-83571" y="-416350"/>
                    <a:pt x="-81154" y="-354824"/>
                    <a:pt x="-78494" y="-293291"/>
                  </a:cubicBezTo>
                  <a:cubicBezTo>
                    <a:pt x="-75833" y="-231759"/>
                    <a:pt x="-72928" y="-170219"/>
                    <a:pt x="-69746" y="-108762"/>
                  </a:cubicBezTo>
                  <a:cubicBezTo>
                    <a:pt x="-66564" y="-47305"/>
                    <a:pt x="-63105" y="14070"/>
                    <a:pt x="-59262" y="75671"/>
                  </a:cubicBezTo>
                  <a:cubicBezTo>
                    <a:pt x="-55419" y="137272"/>
                    <a:pt x="-51192" y="199099"/>
                    <a:pt x="-46622" y="259959"/>
                  </a:cubicBezTo>
                  <a:cubicBezTo>
                    <a:pt x="-42052" y="320820"/>
                    <a:pt x="-37140" y="380713"/>
                    <a:pt x="-31127" y="444012"/>
                  </a:cubicBezTo>
                  <a:cubicBezTo>
                    <a:pt x="-25115" y="507312"/>
                    <a:pt x="-18002" y="574018"/>
                    <a:pt x="-11485" y="627635"/>
                  </a:cubicBezTo>
                  <a:cubicBezTo>
                    <a:pt x="-4968" y="681253"/>
                    <a:pt x="953" y="721783"/>
                    <a:pt x="5205" y="749577"/>
                  </a:cubicBezTo>
                  <a:cubicBezTo>
                    <a:pt x="9457" y="777372"/>
                    <a:pt x="12040" y="792431"/>
                    <a:pt x="15222" y="810276"/>
                  </a:cubicBezTo>
                  <a:cubicBezTo>
                    <a:pt x="18404" y="828121"/>
                    <a:pt x="22184" y="848752"/>
                    <a:pt x="26897" y="870651"/>
                  </a:cubicBezTo>
                  <a:cubicBezTo>
                    <a:pt x="31609" y="892549"/>
                    <a:pt x="37254" y="915714"/>
                    <a:pt x="41057" y="930435"/>
                  </a:cubicBezTo>
                  <a:cubicBezTo>
                    <a:pt x="44861" y="945156"/>
                    <a:pt x="46823" y="951433"/>
                    <a:pt x="49567" y="959914"/>
                  </a:cubicBezTo>
                  <a:cubicBezTo>
                    <a:pt x="52312" y="968394"/>
                    <a:pt x="55839" y="979079"/>
                    <a:pt x="59569" y="988862"/>
                  </a:cubicBezTo>
                  <a:cubicBezTo>
                    <a:pt x="63298" y="998644"/>
                    <a:pt x="67230" y="1007525"/>
                    <a:pt x="71942" y="1016738"/>
                  </a:cubicBezTo>
                  <a:cubicBezTo>
                    <a:pt x="76655" y="1025951"/>
                    <a:pt x="82148" y="1035496"/>
                    <a:pt x="88768" y="1041636"/>
                  </a:cubicBezTo>
                  <a:cubicBezTo>
                    <a:pt x="95388" y="1047777"/>
                    <a:pt x="103134" y="1050513"/>
                    <a:pt x="110880" y="1053250"/>
                  </a:cubicBezTo>
                  <a:cubicBezTo>
                    <a:pt x="112374" y="1053778"/>
                    <a:pt x="113520" y="1054240"/>
                    <a:pt x="113520" y="1055450"/>
                  </a:cubicBezTo>
                  <a:cubicBezTo>
                    <a:pt x="113520" y="1056660"/>
                    <a:pt x="112376" y="1058170"/>
                    <a:pt x="110880" y="1057650"/>
                  </a:cubicBezTo>
                  <a:cubicBezTo>
                    <a:pt x="101816" y="1054499"/>
                    <a:pt x="92752" y="1051348"/>
                    <a:pt x="85417" y="1044835"/>
                  </a:cubicBezTo>
                  <a:cubicBezTo>
                    <a:pt x="78083" y="1038322"/>
                    <a:pt x="72478" y="1028447"/>
                    <a:pt x="67621" y="1019017"/>
                  </a:cubicBezTo>
                  <a:cubicBezTo>
                    <a:pt x="62764" y="1009587"/>
                    <a:pt x="58656" y="1000602"/>
                    <a:pt x="54781" y="990726"/>
                  </a:cubicBezTo>
                  <a:cubicBezTo>
                    <a:pt x="50906" y="980850"/>
                    <a:pt x="47266" y="970084"/>
                    <a:pt x="44429" y="961545"/>
                  </a:cubicBezTo>
                  <a:cubicBezTo>
                    <a:pt x="41593" y="953005"/>
                    <a:pt x="39560" y="946692"/>
                    <a:pt x="35612" y="931916"/>
                  </a:cubicBezTo>
                  <a:cubicBezTo>
                    <a:pt x="31663" y="917139"/>
                    <a:pt x="25799" y="893899"/>
                    <a:pt x="20887" y="871948"/>
                  </a:cubicBezTo>
                  <a:cubicBezTo>
                    <a:pt x="15974" y="849998"/>
                    <a:pt x="12013" y="829336"/>
                    <a:pt x="8675" y="811466"/>
                  </a:cubicBezTo>
                  <a:cubicBezTo>
                    <a:pt x="5338" y="793596"/>
                    <a:pt x="2624" y="778516"/>
                    <a:pt x="-1866" y="750695"/>
                  </a:cubicBezTo>
                  <a:cubicBezTo>
                    <a:pt x="-6356" y="722874"/>
                    <a:pt x="-12622" y="682310"/>
                    <a:pt x="-19590" y="628662"/>
                  </a:cubicBezTo>
                  <a:cubicBezTo>
                    <a:pt x="-26557" y="575013"/>
                    <a:pt x="-34228" y="508280"/>
                    <a:pt x="-40767" y="444958"/>
                  </a:cubicBezTo>
                  <a:cubicBezTo>
                    <a:pt x="-47306" y="381636"/>
                    <a:pt x="-52715" y="321726"/>
                    <a:pt x="-57788" y="260849"/>
                  </a:cubicBezTo>
                  <a:cubicBezTo>
                    <a:pt x="-62861" y="199973"/>
                    <a:pt x="-67599" y="138130"/>
                    <a:pt x="-71951" y="76513"/>
                  </a:cubicBezTo>
                  <a:cubicBezTo>
                    <a:pt x="-76303" y="14897"/>
                    <a:pt x="-80268" y="-46494"/>
                    <a:pt x="-83957" y="-107967"/>
                  </a:cubicBezTo>
                  <a:cubicBezTo>
                    <a:pt x="-87646" y="-169440"/>
                    <a:pt x="-91058" y="-230997"/>
                    <a:pt x="-94225" y="-292547"/>
                  </a:cubicBezTo>
                  <a:cubicBezTo>
                    <a:pt x="-97393" y="-354097"/>
                    <a:pt x="-100316" y="-415642"/>
                    <a:pt x="-103018" y="-477200"/>
                  </a:cubicBezTo>
                  <a:cubicBezTo>
                    <a:pt x="-105721" y="-538759"/>
                    <a:pt x="-108203" y="-600332"/>
                    <a:pt x="-110498" y="-661912"/>
                  </a:cubicBezTo>
                  <a:cubicBezTo>
                    <a:pt x="-112793" y="-723491"/>
                    <a:pt x="-114900" y="-785076"/>
                    <a:pt x="-116747" y="-846672"/>
                  </a:cubicBezTo>
                  <a:cubicBezTo>
                    <a:pt x="-118462" y="-903869"/>
                    <a:pt x="-119952" y="-961075"/>
                    <a:pt x="-121427" y="-1018281"/>
                  </a:cubicBezTo>
                  <a:cubicBezTo>
                    <a:pt x="-121635" y="-1026338"/>
                    <a:pt x="-121762" y="-1034222"/>
                    <a:pt x="-121815" y="-1042250"/>
                  </a:cubicBezTo>
                  <a:cubicBezTo>
                    <a:pt x="-121874" y="-1051120"/>
                    <a:pt x="-123875" y="-1061980"/>
                    <a:pt x="-116514" y="-1066931"/>
                  </a:cubicBezTo>
                  <a:cubicBezTo>
                    <a:pt x="-114862" y="-1068043"/>
                    <a:pt x="-112932" y="-1068650"/>
                    <a:pt x="-110880" y="-1068650"/>
                  </a:cubicBezTo>
                  <a:cubicBezTo>
                    <a:pt x="-108828" y="-1068650"/>
                    <a:pt x="-106900" y="-1068043"/>
                    <a:pt x="-105249" y="-1066931"/>
                  </a:cubicBezTo>
                  <a:cubicBezTo>
                    <a:pt x="-97890" y="-1061979"/>
                    <a:pt x="-99921" y="-1051120"/>
                    <a:pt x="-99921" y="-1042250"/>
                  </a:cubicBezTo>
                  <a:cubicBezTo>
                    <a:pt x="-99930" y="-1034370"/>
                    <a:pt x="-99866" y="-1026622"/>
                    <a:pt x="-99727" y="-1018706"/>
                  </a:cubicBezTo>
                  <a:close/>
                </a:path>
              </a:pathLst>
            </a:custGeom>
            <a:solidFill>
              <a:srgbClr val="53A1D4"/>
            </a:solidFill>
            <a:ln w="4400" cap="rnd">
              <a:solidFill>
                <a:srgbClr val="53A1D4"/>
              </a:solidFill>
              <a:round/>
            </a:ln>
          </p:spPr>
        </p:sp>
        <p:sp>
          <p:nvSpPr>
            <p:cNvPr id="125" name="MMConnector"/>
            <p:cNvSpPr/>
            <p:nvPr/>
          </p:nvSpPr>
          <p:spPr>
            <a:xfrm>
              <a:off x="4953800" y="2605055"/>
              <a:ext cx="65912" cy="89100"/>
            </a:xfrm>
            <a:custGeom>
              <a:avLst/>
              <a:gdLst/>
              <a:pathLst>
                <a:path w="65912" fill="none" h="89100">
                  <a:moveTo>
                    <a:pt x="-32956" y="-44550"/>
                  </a:moveTo>
                  <a:cubicBezTo>
                    <a:pt x="3420" y="-44550"/>
                    <a:pt x="-10176" y="44550"/>
                    <a:pt x="32956" y="445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27" name="MMConnector"/>
            <p:cNvSpPr/>
            <p:nvPr/>
          </p:nvSpPr>
          <p:spPr>
            <a:xfrm>
              <a:off x="5173712" y="27579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29" name="MMConnector"/>
            <p:cNvSpPr/>
            <p:nvPr/>
          </p:nvSpPr>
          <p:spPr>
            <a:xfrm>
              <a:off x="5173712" y="28608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31" name="MMConnector"/>
            <p:cNvSpPr/>
            <p:nvPr/>
          </p:nvSpPr>
          <p:spPr>
            <a:xfrm>
              <a:off x="4953800" y="2878405"/>
              <a:ext cx="65912" cy="635800"/>
            </a:xfrm>
            <a:custGeom>
              <a:avLst/>
              <a:gdLst/>
              <a:pathLst>
                <a:path w="65912" fill="none" h="635800">
                  <a:moveTo>
                    <a:pt x="-32956" y="-317900"/>
                  </a:moveTo>
                  <a:cubicBezTo>
                    <a:pt x="13182" y="-317900"/>
                    <a:pt x="-32956" y="317900"/>
                    <a:pt x="32956" y="3179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33" name="MMConnector"/>
            <p:cNvSpPr/>
            <p:nvPr/>
          </p:nvSpPr>
          <p:spPr>
            <a:xfrm>
              <a:off x="5173712" y="33046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35" name="MMConnector"/>
            <p:cNvSpPr/>
            <p:nvPr/>
          </p:nvSpPr>
          <p:spPr>
            <a:xfrm>
              <a:off x="5173712" y="34075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37" name="MMConnector"/>
            <p:cNvSpPr/>
            <p:nvPr/>
          </p:nvSpPr>
          <p:spPr>
            <a:xfrm>
              <a:off x="4953800" y="3151755"/>
              <a:ext cx="65912" cy="1182500"/>
            </a:xfrm>
            <a:custGeom>
              <a:avLst/>
              <a:gdLst/>
              <a:pathLst>
                <a:path w="65912" fill="none" h="1182500">
                  <a:moveTo>
                    <a:pt x="-32956" y="-591250"/>
                  </a:moveTo>
                  <a:cubicBezTo>
                    <a:pt x="13182" y="-591250"/>
                    <a:pt x="-32956" y="591250"/>
                    <a:pt x="32956" y="5912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39" name="MMConnector"/>
            <p:cNvSpPr/>
            <p:nvPr/>
          </p:nvSpPr>
          <p:spPr>
            <a:xfrm>
              <a:off x="5173712" y="38513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41" name="MMConnector"/>
            <p:cNvSpPr/>
            <p:nvPr/>
          </p:nvSpPr>
          <p:spPr>
            <a:xfrm>
              <a:off x="5173712" y="39542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43" name="MMConnector"/>
            <p:cNvSpPr/>
            <p:nvPr/>
          </p:nvSpPr>
          <p:spPr>
            <a:xfrm>
              <a:off x="4655964" y="2397705"/>
              <a:ext cx="221760" cy="4063400"/>
            </a:xfrm>
            <a:custGeom>
              <a:avLst/>
              <a:gdLst/>
              <a:pathLst>
                <a:path w="221760" h="4063400">
                  <a:moveTo>
                    <a:pt x="-99796" y="-1994851"/>
                  </a:moveTo>
                  <a:cubicBezTo>
                    <a:pt x="-98180" y="-1824762"/>
                    <a:pt x="-96551" y="-1654671"/>
                    <a:pt x="-94394" y="-1484532"/>
                  </a:cubicBezTo>
                  <a:cubicBezTo>
                    <a:pt x="-92181" y="-1309993"/>
                    <a:pt x="-89413" y="-1135403"/>
                    <a:pt x="-86233" y="-961043"/>
                  </a:cubicBezTo>
                  <a:cubicBezTo>
                    <a:pt x="-83052" y="-786682"/>
                    <a:pt x="-79459" y="-612551"/>
                    <a:pt x="-75253" y="-437604"/>
                  </a:cubicBezTo>
                  <a:cubicBezTo>
                    <a:pt x="-71047" y="-262658"/>
                    <a:pt x="-66228" y="-86896"/>
                    <a:pt x="-60884" y="85747"/>
                  </a:cubicBezTo>
                  <a:cubicBezTo>
                    <a:pt x="-55541" y="258391"/>
                    <a:pt x="-49673" y="427918"/>
                    <a:pt x="-41968" y="608944"/>
                  </a:cubicBezTo>
                  <a:cubicBezTo>
                    <a:pt x="-34264" y="789969"/>
                    <a:pt x="-24723" y="982494"/>
                    <a:pt x="-15986" y="1131810"/>
                  </a:cubicBezTo>
                  <a:cubicBezTo>
                    <a:pt x="-7249" y="1281125"/>
                    <a:pt x="685" y="1387231"/>
                    <a:pt x="7526" y="1469701"/>
                  </a:cubicBezTo>
                  <a:cubicBezTo>
                    <a:pt x="14368" y="1552171"/>
                    <a:pt x="20118" y="1611005"/>
                    <a:pt x="24584" y="1653633"/>
                  </a:cubicBezTo>
                  <a:cubicBezTo>
                    <a:pt x="29050" y="1696261"/>
                    <a:pt x="32231" y="1722684"/>
                    <a:pt x="35096" y="1745376"/>
                  </a:cubicBezTo>
                  <a:cubicBezTo>
                    <a:pt x="37960" y="1768068"/>
                    <a:pt x="40507" y="1787029"/>
                    <a:pt x="43258" y="1806380"/>
                  </a:cubicBezTo>
                  <a:cubicBezTo>
                    <a:pt x="46009" y="1825730"/>
                    <a:pt x="48964" y="1845469"/>
                    <a:pt x="52798" y="1867160"/>
                  </a:cubicBezTo>
                  <a:cubicBezTo>
                    <a:pt x="56633" y="1888850"/>
                    <a:pt x="61348" y="1912491"/>
                    <a:pt x="64544" y="1927499"/>
                  </a:cubicBezTo>
                  <a:cubicBezTo>
                    <a:pt x="67739" y="1942508"/>
                    <a:pt x="69416" y="1948884"/>
                    <a:pt x="71806" y="1957322"/>
                  </a:cubicBezTo>
                  <a:cubicBezTo>
                    <a:pt x="74197" y="1965759"/>
                    <a:pt x="77302" y="1976259"/>
                    <a:pt x="80736" y="1986602"/>
                  </a:cubicBezTo>
                  <a:cubicBezTo>
                    <a:pt x="84169" y="1996945"/>
                    <a:pt x="87930" y="2007133"/>
                    <a:pt x="93009" y="2014256"/>
                  </a:cubicBezTo>
                  <a:cubicBezTo>
                    <a:pt x="98088" y="2021380"/>
                    <a:pt x="104484" y="2025440"/>
                    <a:pt x="110880" y="2029500"/>
                  </a:cubicBezTo>
                  <a:cubicBezTo>
                    <a:pt x="112217" y="2030349"/>
                    <a:pt x="113520" y="2030490"/>
                    <a:pt x="113520" y="2031700"/>
                  </a:cubicBezTo>
                  <a:cubicBezTo>
                    <a:pt x="113520" y="2032910"/>
                    <a:pt x="112233" y="2034724"/>
                    <a:pt x="110880" y="2033900"/>
                  </a:cubicBezTo>
                  <a:cubicBezTo>
                    <a:pt x="102896" y="2029039"/>
                    <a:pt x="94912" y="2024179"/>
                    <a:pt x="89131" y="2016577"/>
                  </a:cubicBezTo>
                  <a:cubicBezTo>
                    <a:pt x="83351" y="2008975"/>
                    <a:pt x="79773" y="1998631"/>
                    <a:pt x="76352" y="1988157"/>
                  </a:cubicBezTo>
                  <a:cubicBezTo>
                    <a:pt x="72931" y="1977684"/>
                    <a:pt x="69667" y="1967081"/>
                    <a:pt x="67188" y="1958571"/>
                  </a:cubicBezTo>
                  <a:cubicBezTo>
                    <a:pt x="64709" y="1950061"/>
                    <a:pt x="63015" y="1943646"/>
                    <a:pt x="59747" y="1928579"/>
                  </a:cubicBezTo>
                  <a:cubicBezTo>
                    <a:pt x="56479" y="1913512"/>
                    <a:pt x="51636" y="1889793"/>
                    <a:pt x="47693" y="1868051"/>
                  </a:cubicBezTo>
                  <a:cubicBezTo>
                    <a:pt x="43750" y="1846308"/>
                    <a:pt x="40706" y="1826542"/>
                    <a:pt x="37867" y="1807167"/>
                  </a:cubicBezTo>
                  <a:cubicBezTo>
                    <a:pt x="35029" y="1787792"/>
                    <a:pt x="32395" y="1768809"/>
                    <a:pt x="29428" y="1746096"/>
                  </a:cubicBezTo>
                  <a:cubicBezTo>
                    <a:pt x="26462" y="1723383"/>
                    <a:pt x="23162" y="1696940"/>
                    <a:pt x="18508" y="1654288"/>
                  </a:cubicBezTo>
                  <a:cubicBezTo>
                    <a:pt x="13854" y="1611636"/>
                    <a:pt x="7845" y="1552776"/>
                    <a:pt x="644" y="1470282"/>
                  </a:cubicBezTo>
                  <a:cubicBezTo>
                    <a:pt x="-6558" y="1387788"/>
                    <a:pt x="-14953" y="1281660"/>
                    <a:pt x="-24337" y="1132325"/>
                  </a:cubicBezTo>
                  <a:cubicBezTo>
                    <a:pt x="-33721" y="982990"/>
                    <a:pt x="-44094" y="790449"/>
                    <a:pt x="-52581" y="609410"/>
                  </a:cubicBezTo>
                  <a:cubicBezTo>
                    <a:pt x="-61067" y="428370"/>
                    <a:pt x="-67667" y="258833"/>
                    <a:pt x="-73756" y="86178"/>
                  </a:cubicBezTo>
                  <a:cubicBezTo>
                    <a:pt x="-79844" y="-86477"/>
                    <a:pt x="-85421" y="-262250"/>
                    <a:pt x="-90382" y="-437209"/>
                  </a:cubicBezTo>
                  <a:cubicBezTo>
                    <a:pt x="-95342" y="-612168"/>
                    <a:pt x="-99687" y="-786313"/>
                    <a:pt x="-103619" y="-960689"/>
                  </a:cubicBezTo>
                  <a:cubicBezTo>
                    <a:pt x="-107552" y="-1135065"/>
                    <a:pt x="-111072" y="-1309672"/>
                    <a:pt x="-114037" y="-1484233"/>
                  </a:cubicBezTo>
                  <a:cubicBezTo>
                    <a:pt x="-116928" y="-1654394"/>
                    <a:pt x="-119290" y="-1824513"/>
                    <a:pt x="-121639" y="-1994630"/>
                  </a:cubicBezTo>
                  <a:cubicBezTo>
                    <a:pt x="-121688" y="-1998212"/>
                    <a:pt x="-121733" y="-2001760"/>
                    <a:pt x="-121769" y="-2005300"/>
                  </a:cubicBezTo>
                  <a:cubicBezTo>
                    <a:pt x="-121857" y="-2014170"/>
                    <a:pt x="-122650" y="-2022848"/>
                    <a:pt x="-121991" y="-2031693"/>
                  </a:cubicBezTo>
                  <a:cubicBezTo>
                    <a:pt x="-121642" y="-2036385"/>
                    <a:pt x="-120358" y="-2040591"/>
                    <a:pt x="-116509" y="-2043182"/>
                  </a:cubicBezTo>
                  <a:cubicBezTo>
                    <a:pt x="-114858" y="-2044293"/>
                    <a:pt x="-112931" y="-2044900"/>
                    <a:pt x="-110880" y="-2044900"/>
                  </a:cubicBezTo>
                  <a:cubicBezTo>
                    <a:pt x="-108829" y="-2044900"/>
                    <a:pt x="-106903" y="-2044293"/>
                    <a:pt x="-105253" y="-2043182"/>
                  </a:cubicBezTo>
                  <a:cubicBezTo>
                    <a:pt x="-97895" y="-2038228"/>
                    <a:pt x="-99897" y="-2027370"/>
                    <a:pt x="-99897" y="-2018500"/>
                  </a:cubicBezTo>
                  <a:cubicBezTo>
                    <a:pt x="-99894" y="-2010584"/>
                    <a:pt x="-99871" y="-2002802"/>
                    <a:pt x="-99796" y="-1994851"/>
                  </a:cubicBezTo>
                  <a:close/>
                </a:path>
              </a:pathLst>
            </a:custGeom>
            <a:solidFill>
              <a:srgbClr val="E16666"/>
            </a:solidFill>
            <a:ln w="4400" cap="rnd">
              <a:solidFill>
                <a:srgbClr val="E16666"/>
              </a:solidFill>
              <a:round/>
            </a:ln>
          </p:spPr>
        </p:sp>
        <p:sp>
          <p:nvSpPr>
            <p:cNvPr id="145" name="MMConnector"/>
            <p:cNvSpPr/>
            <p:nvPr/>
          </p:nvSpPr>
          <p:spPr>
            <a:xfrm>
              <a:off x="4953800" y="4557555"/>
              <a:ext cx="65912" cy="89100"/>
            </a:xfrm>
            <a:custGeom>
              <a:avLst/>
              <a:gdLst/>
              <a:pathLst>
                <a:path w="65912" fill="none" h="89100">
                  <a:moveTo>
                    <a:pt x="-32956" y="-44550"/>
                  </a:moveTo>
                  <a:cubicBezTo>
                    <a:pt x="3420" y="-44550"/>
                    <a:pt x="-10176" y="44550"/>
                    <a:pt x="32956" y="445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47" name="MMConnector"/>
            <p:cNvSpPr/>
            <p:nvPr/>
          </p:nvSpPr>
          <p:spPr>
            <a:xfrm>
              <a:off x="5173712" y="47104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49" name="MMConnector"/>
            <p:cNvSpPr/>
            <p:nvPr/>
          </p:nvSpPr>
          <p:spPr>
            <a:xfrm>
              <a:off x="5173712" y="48133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51" name="MMConnector"/>
            <p:cNvSpPr/>
            <p:nvPr/>
          </p:nvSpPr>
          <p:spPr>
            <a:xfrm>
              <a:off x="4953800" y="4830905"/>
              <a:ext cx="65912" cy="635800"/>
            </a:xfrm>
            <a:custGeom>
              <a:avLst/>
              <a:gdLst/>
              <a:pathLst>
                <a:path w="65912" fill="none" h="635800">
                  <a:moveTo>
                    <a:pt x="-32956" y="-317900"/>
                  </a:moveTo>
                  <a:cubicBezTo>
                    <a:pt x="13182" y="-317900"/>
                    <a:pt x="-32956" y="317900"/>
                    <a:pt x="32956" y="3179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53" name="MMConnector"/>
            <p:cNvSpPr/>
            <p:nvPr/>
          </p:nvSpPr>
          <p:spPr>
            <a:xfrm>
              <a:off x="5173712" y="52571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55" name="MMConnector"/>
            <p:cNvSpPr/>
            <p:nvPr/>
          </p:nvSpPr>
          <p:spPr>
            <a:xfrm>
              <a:off x="5173712" y="53600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57" name="MMConnector"/>
            <p:cNvSpPr/>
            <p:nvPr/>
          </p:nvSpPr>
          <p:spPr>
            <a:xfrm>
              <a:off x="4953800" y="5104255"/>
              <a:ext cx="65912" cy="1182500"/>
            </a:xfrm>
            <a:custGeom>
              <a:avLst/>
              <a:gdLst/>
              <a:pathLst>
                <a:path w="65912" fill="none" h="1182500">
                  <a:moveTo>
                    <a:pt x="-32956" y="-591250"/>
                  </a:moveTo>
                  <a:cubicBezTo>
                    <a:pt x="13182" y="-591250"/>
                    <a:pt x="-32956" y="591250"/>
                    <a:pt x="32956" y="5912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59" name="MMConnector"/>
            <p:cNvSpPr/>
            <p:nvPr/>
          </p:nvSpPr>
          <p:spPr>
            <a:xfrm>
              <a:off x="5173712" y="58038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61" name="MMConnector"/>
            <p:cNvSpPr/>
            <p:nvPr/>
          </p:nvSpPr>
          <p:spPr>
            <a:xfrm>
              <a:off x="5173712" y="59067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63" name="MMConnector"/>
            <p:cNvSpPr/>
            <p:nvPr/>
          </p:nvSpPr>
          <p:spPr>
            <a:xfrm>
              <a:off x="4953800" y="5377605"/>
              <a:ext cx="65912" cy="1729200"/>
            </a:xfrm>
            <a:custGeom>
              <a:avLst/>
              <a:gdLst/>
              <a:pathLst>
                <a:path w="65912" fill="none" h="1729200">
                  <a:moveTo>
                    <a:pt x="-32956" y="-864600"/>
                  </a:moveTo>
                  <a:cubicBezTo>
                    <a:pt x="13182" y="-864600"/>
                    <a:pt x="-32956" y="864600"/>
                    <a:pt x="32956" y="8646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65" name="MMConnector"/>
            <p:cNvSpPr/>
            <p:nvPr/>
          </p:nvSpPr>
          <p:spPr>
            <a:xfrm>
              <a:off x="5173712" y="63505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-32956" y="-62150"/>
                  </a:moveTo>
                  <a:cubicBezTo>
                    <a:pt x="6750" y="-62150"/>
                    <a:pt x="-17948" y="62150"/>
                    <a:pt x="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67" name="MMConnector"/>
            <p:cNvSpPr/>
            <p:nvPr/>
          </p:nvSpPr>
          <p:spPr>
            <a:xfrm>
              <a:off x="5173712" y="64534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-32956" y="-165000"/>
                  </a:moveTo>
                  <a:cubicBezTo>
                    <a:pt x="13182" y="-165000"/>
                    <a:pt x="-32956" y="165000"/>
                    <a:pt x="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69" name="MMConnector"/>
            <p:cNvSpPr/>
            <p:nvPr/>
          </p:nvSpPr>
          <p:spPr>
            <a:xfrm>
              <a:off x="4434204" y="1897755"/>
              <a:ext cx="221760" cy="3063500"/>
            </a:xfrm>
            <a:custGeom>
              <a:avLst/>
              <a:gdLst/>
              <a:pathLst>
                <a:path w="221760" h="3063500">
                  <a:moveTo>
                    <a:pt x="121564" y="-1494645"/>
                  </a:moveTo>
                  <a:cubicBezTo>
                    <a:pt x="119602" y="-1386103"/>
                    <a:pt x="117625" y="-1277562"/>
                    <a:pt x="115272" y="-1169044"/>
                  </a:cubicBezTo>
                  <a:cubicBezTo>
                    <a:pt x="112823" y="-1056127"/>
                    <a:pt x="109966" y="-943234"/>
                    <a:pt x="106798" y="-830294"/>
                  </a:cubicBezTo>
                  <a:cubicBezTo>
                    <a:pt x="103630" y="-717355"/>
                    <a:pt x="100152" y="-604370"/>
                    <a:pt x="96312" y="-491603"/>
                  </a:cubicBezTo>
                  <a:cubicBezTo>
                    <a:pt x="92473" y="-378836"/>
                    <a:pt x="88273" y="-266288"/>
                    <a:pt x="83546" y="-152987"/>
                  </a:cubicBezTo>
                  <a:cubicBezTo>
                    <a:pt x="78819" y="-39687"/>
                    <a:pt x="73566" y="74365"/>
                    <a:pt x="67985" y="185517"/>
                  </a:cubicBezTo>
                  <a:cubicBezTo>
                    <a:pt x="62404" y="296669"/>
                    <a:pt x="56496" y="404920"/>
                    <a:pt x="48691" y="523840"/>
                  </a:cubicBezTo>
                  <a:cubicBezTo>
                    <a:pt x="40886" y="642759"/>
                    <a:pt x="31184" y="772347"/>
                    <a:pt x="23775" y="861816"/>
                  </a:cubicBezTo>
                  <a:cubicBezTo>
                    <a:pt x="16365" y="951285"/>
                    <a:pt x="11248" y="1000635"/>
                    <a:pt x="6358" y="1045868"/>
                  </a:cubicBezTo>
                  <a:cubicBezTo>
                    <a:pt x="1468" y="1091101"/>
                    <a:pt x="-3194" y="1132216"/>
                    <a:pt x="-7719" y="1168331"/>
                  </a:cubicBezTo>
                  <a:cubicBezTo>
                    <a:pt x="-12245" y="1204446"/>
                    <a:pt x="-16634" y="1235561"/>
                    <a:pt x="-20280" y="1259946"/>
                  </a:cubicBezTo>
                  <a:cubicBezTo>
                    <a:pt x="-23926" y="1284331"/>
                    <a:pt x="-26827" y="1301985"/>
                    <a:pt x="-30081" y="1320829"/>
                  </a:cubicBezTo>
                  <a:cubicBezTo>
                    <a:pt x="-33335" y="1339673"/>
                    <a:pt x="-36940" y="1359706"/>
                    <a:pt x="-41617" y="1381436"/>
                  </a:cubicBezTo>
                  <a:cubicBezTo>
                    <a:pt x="-46294" y="1403166"/>
                    <a:pt x="-52042" y="1426592"/>
                    <a:pt x="-56019" y="1441489"/>
                  </a:cubicBezTo>
                  <a:cubicBezTo>
                    <a:pt x="-59996" y="1456387"/>
                    <a:pt x="-62202" y="1462756"/>
                    <a:pt x="-65114" y="1471065"/>
                  </a:cubicBezTo>
                  <a:cubicBezTo>
                    <a:pt x="-68026" y="1479375"/>
                    <a:pt x="-71645" y="1489624"/>
                    <a:pt x="-76664" y="1499894"/>
                  </a:cubicBezTo>
                  <a:cubicBezTo>
                    <a:pt x="-81682" y="1510164"/>
                    <a:pt x="-88099" y="1520453"/>
                    <a:pt x="-94035" y="1526133"/>
                  </a:cubicBezTo>
                  <a:cubicBezTo>
                    <a:pt x="-99970" y="1531812"/>
                    <a:pt x="-105425" y="1532881"/>
                    <a:pt x="-110880" y="1533950"/>
                  </a:cubicBezTo>
                  <a:cubicBezTo>
                    <a:pt x="-112434" y="1534255"/>
                    <a:pt x="-113520" y="1532960"/>
                    <a:pt x="-113520" y="1531750"/>
                  </a:cubicBezTo>
                  <a:cubicBezTo>
                    <a:pt x="-113520" y="1530540"/>
                    <a:pt x="-112442" y="1529811"/>
                    <a:pt x="-110880" y="1529550"/>
                  </a:cubicBezTo>
                  <a:cubicBezTo>
                    <a:pt x="-106627" y="1528839"/>
                    <a:pt x="-102375" y="1528127"/>
                    <a:pt x="-97153" y="1522883"/>
                  </a:cubicBezTo>
                  <a:cubicBezTo>
                    <a:pt x="-91930" y="1517638"/>
                    <a:pt x="-85738" y="1507861"/>
                    <a:pt x="-80890" y="1497885"/>
                  </a:cubicBezTo>
                  <a:cubicBezTo>
                    <a:pt x="-76041" y="1487910"/>
                    <a:pt x="-72536" y="1477736"/>
                    <a:pt x="-69710" y="1469501"/>
                  </a:cubicBezTo>
                  <a:cubicBezTo>
                    <a:pt x="-66883" y="1461266"/>
                    <a:pt x="-64735" y="1454970"/>
                    <a:pt x="-60869" y="1440156"/>
                  </a:cubicBezTo>
                  <a:cubicBezTo>
                    <a:pt x="-57003" y="1425342"/>
                    <a:pt x="-51420" y="1402010"/>
                    <a:pt x="-46886" y="1380344"/>
                  </a:cubicBezTo>
                  <a:cubicBezTo>
                    <a:pt x="-42353" y="1358679"/>
                    <a:pt x="-38870" y="1338680"/>
                    <a:pt x="-35731" y="1319865"/>
                  </a:cubicBezTo>
                  <a:cubicBezTo>
                    <a:pt x="-32592" y="1301051"/>
                    <a:pt x="-29798" y="1283421"/>
                    <a:pt x="-26298" y="1259062"/>
                  </a:cubicBezTo>
                  <a:cubicBezTo>
                    <a:pt x="-22798" y="1234703"/>
                    <a:pt x="-18592" y="1203615"/>
                    <a:pt x="-14278" y="1167523"/>
                  </a:cubicBezTo>
                  <a:cubicBezTo>
                    <a:pt x="-9964" y="1131432"/>
                    <a:pt x="-5542" y="1090337"/>
                    <a:pt x="-914" y="1045123"/>
                  </a:cubicBezTo>
                  <a:cubicBezTo>
                    <a:pt x="3713" y="999909"/>
                    <a:pt x="8545" y="950576"/>
                    <a:pt x="15440" y="861127"/>
                  </a:cubicBezTo>
                  <a:cubicBezTo>
                    <a:pt x="22335" y="771678"/>
                    <a:pt x="31294" y="642113"/>
                    <a:pt x="38418" y="523211"/>
                  </a:cubicBezTo>
                  <a:cubicBezTo>
                    <a:pt x="45542" y="404309"/>
                    <a:pt x="50831" y="296070"/>
                    <a:pt x="55777" y="184931"/>
                  </a:cubicBezTo>
                  <a:cubicBezTo>
                    <a:pt x="60723" y="73792"/>
                    <a:pt x="65325" y="-40247"/>
                    <a:pt x="69405" y="-153534"/>
                  </a:cubicBezTo>
                  <a:cubicBezTo>
                    <a:pt x="73485" y="-266820"/>
                    <a:pt x="77043" y="-379355"/>
                    <a:pt x="80239" y="-492106"/>
                  </a:cubicBezTo>
                  <a:cubicBezTo>
                    <a:pt x="83435" y="-604857"/>
                    <a:pt x="86269" y="-717825"/>
                    <a:pt x="88793" y="-830745"/>
                  </a:cubicBezTo>
                  <a:cubicBezTo>
                    <a:pt x="91317" y="-943666"/>
                    <a:pt x="93530" y="-1056538"/>
                    <a:pt x="95336" y="-1169429"/>
                  </a:cubicBezTo>
                  <a:cubicBezTo>
                    <a:pt x="97070" y="-1277920"/>
                    <a:pt x="98428" y="-1386429"/>
                    <a:pt x="99771" y="-1494938"/>
                  </a:cubicBezTo>
                  <a:cubicBezTo>
                    <a:pt x="99869" y="-1502877"/>
                    <a:pt x="99898" y="-1510646"/>
                    <a:pt x="99903" y="-1518550"/>
                  </a:cubicBezTo>
                  <a:cubicBezTo>
                    <a:pt x="99903" y="-1527420"/>
                    <a:pt x="97893" y="-1538278"/>
                    <a:pt x="105251" y="-1543232"/>
                  </a:cubicBezTo>
                  <a:cubicBezTo>
                    <a:pt x="106902" y="-1544343"/>
                    <a:pt x="108829" y="-1544950"/>
                    <a:pt x="110880" y="-1544950"/>
                  </a:cubicBezTo>
                  <a:cubicBezTo>
                    <a:pt x="112932" y="-1544950"/>
                    <a:pt x="114860" y="-1544343"/>
                    <a:pt x="116511" y="-1543232"/>
                  </a:cubicBezTo>
                  <a:cubicBezTo>
                    <a:pt x="123870" y="-1538279"/>
                    <a:pt x="121842" y="-1527420"/>
                    <a:pt x="121842" y="-1518550"/>
                  </a:cubicBezTo>
                  <a:cubicBezTo>
                    <a:pt x="121822" y="-1510545"/>
                    <a:pt x="121709" y="-1502682"/>
                    <a:pt x="121564" y="-1494645"/>
                  </a:cubicBezTo>
                  <a:close/>
                </a:path>
              </a:pathLst>
            </a:custGeom>
            <a:solidFill>
              <a:srgbClr val="53A1D4"/>
            </a:solidFill>
            <a:ln w="4400" cap="rnd">
              <a:solidFill>
                <a:srgbClr val="53A1D4"/>
              </a:solidFill>
              <a:round/>
            </a:ln>
          </p:spPr>
        </p:sp>
        <p:sp>
          <p:nvSpPr>
            <p:cNvPr id="171" name="MMConnector"/>
            <p:cNvSpPr/>
            <p:nvPr/>
          </p:nvSpPr>
          <p:spPr>
            <a:xfrm>
              <a:off x="4136368" y="3557655"/>
              <a:ext cx="65912" cy="89100"/>
            </a:xfrm>
            <a:custGeom>
              <a:avLst/>
              <a:gdLst/>
              <a:pathLst>
                <a:path w="65912" fill="none" h="89100">
                  <a:moveTo>
                    <a:pt x="32956" y="-44550"/>
                  </a:moveTo>
                  <a:cubicBezTo>
                    <a:pt x="-3420" y="-44550"/>
                    <a:pt x="10176" y="44550"/>
                    <a:pt x="-32956" y="445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73" name="MMConnector"/>
            <p:cNvSpPr/>
            <p:nvPr/>
          </p:nvSpPr>
          <p:spPr>
            <a:xfrm>
              <a:off x="3916456" y="37105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32956" y="-62150"/>
                  </a:moveTo>
                  <a:cubicBezTo>
                    <a:pt x="-6750" y="-62150"/>
                    <a:pt x="17948" y="62150"/>
                    <a:pt x="-32956" y="621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75" name="MMConnector"/>
            <p:cNvSpPr/>
            <p:nvPr/>
          </p:nvSpPr>
          <p:spPr>
            <a:xfrm>
              <a:off x="3916456" y="38134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32956" y="-165000"/>
                  </a:moveTo>
                  <a:cubicBezTo>
                    <a:pt x="-13182" y="-165000"/>
                    <a:pt x="32956" y="165000"/>
                    <a:pt x="-32956" y="1650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77" name="MMConnector"/>
            <p:cNvSpPr/>
            <p:nvPr/>
          </p:nvSpPr>
          <p:spPr>
            <a:xfrm>
              <a:off x="4136368" y="3831005"/>
              <a:ext cx="65912" cy="635800"/>
            </a:xfrm>
            <a:custGeom>
              <a:avLst/>
              <a:gdLst/>
              <a:pathLst>
                <a:path w="65912" fill="none" h="635800">
                  <a:moveTo>
                    <a:pt x="32956" y="-317900"/>
                  </a:moveTo>
                  <a:cubicBezTo>
                    <a:pt x="-13182" y="-317900"/>
                    <a:pt x="32956" y="317900"/>
                    <a:pt x="-32956" y="3179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79" name="MMConnector"/>
            <p:cNvSpPr/>
            <p:nvPr/>
          </p:nvSpPr>
          <p:spPr>
            <a:xfrm>
              <a:off x="3916456" y="4239655"/>
              <a:ext cx="65912" cy="89100"/>
            </a:xfrm>
            <a:custGeom>
              <a:avLst/>
              <a:gdLst/>
              <a:pathLst>
                <a:path w="65912" fill="none" h="89100">
                  <a:moveTo>
                    <a:pt x="32956" y="-44550"/>
                  </a:moveTo>
                  <a:cubicBezTo>
                    <a:pt x="-3420" y="-44550"/>
                    <a:pt x="10176" y="44550"/>
                    <a:pt x="-32956" y="445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81" name="MMConnector"/>
            <p:cNvSpPr/>
            <p:nvPr/>
          </p:nvSpPr>
          <p:spPr>
            <a:xfrm>
              <a:off x="3916456" y="4307305"/>
              <a:ext cx="65912" cy="224400"/>
            </a:xfrm>
            <a:custGeom>
              <a:avLst/>
              <a:gdLst/>
              <a:pathLst>
                <a:path w="65912" fill="none" h="224400">
                  <a:moveTo>
                    <a:pt x="32956" y="-112200"/>
                  </a:moveTo>
                  <a:cubicBezTo>
                    <a:pt x="-12644" y="-112200"/>
                    <a:pt x="31700" y="112200"/>
                    <a:pt x="-32956" y="1122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83" name="MMConnector"/>
            <p:cNvSpPr/>
            <p:nvPr/>
          </p:nvSpPr>
          <p:spPr>
            <a:xfrm>
              <a:off x="4136368" y="4033955"/>
              <a:ext cx="65912" cy="1041700"/>
            </a:xfrm>
            <a:custGeom>
              <a:avLst/>
              <a:gdLst/>
              <a:pathLst>
                <a:path w="65912" fill="none" h="1041700">
                  <a:moveTo>
                    <a:pt x="32956" y="-520850"/>
                  </a:moveTo>
                  <a:cubicBezTo>
                    <a:pt x="-13182" y="-520850"/>
                    <a:pt x="32956" y="520850"/>
                    <a:pt x="-32956" y="5208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85" name="MMConnector"/>
            <p:cNvSpPr/>
            <p:nvPr/>
          </p:nvSpPr>
          <p:spPr>
            <a:xfrm>
              <a:off x="3916456" y="46631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32956" y="-62150"/>
                  </a:moveTo>
                  <a:cubicBezTo>
                    <a:pt x="-6750" y="-62150"/>
                    <a:pt x="17948" y="62150"/>
                    <a:pt x="-32956" y="621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87" name="MMConnector"/>
            <p:cNvSpPr/>
            <p:nvPr/>
          </p:nvSpPr>
          <p:spPr>
            <a:xfrm>
              <a:off x="3916456" y="47660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32956" y="-165000"/>
                  </a:moveTo>
                  <a:cubicBezTo>
                    <a:pt x="-13182" y="-165000"/>
                    <a:pt x="32956" y="165000"/>
                    <a:pt x="-32956" y="1650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89" name="MMConnector"/>
            <p:cNvSpPr/>
            <p:nvPr/>
          </p:nvSpPr>
          <p:spPr>
            <a:xfrm>
              <a:off x="4136368" y="4307305"/>
              <a:ext cx="65912" cy="1588400"/>
            </a:xfrm>
            <a:custGeom>
              <a:avLst/>
              <a:gdLst/>
              <a:pathLst>
                <a:path w="65912" fill="none" h="1588400">
                  <a:moveTo>
                    <a:pt x="32956" y="-794200"/>
                  </a:moveTo>
                  <a:cubicBezTo>
                    <a:pt x="-13182" y="-794200"/>
                    <a:pt x="32956" y="794200"/>
                    <a:pt x="-32956" y="7942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91" name="MMConnector"/>
            <p:cNvSpPr/>
            <p:nvPr/>
          </p:nvSpPr>
          <p:spPr>
            <a:xfrm>
              <a:off x="3916456" y="52098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32956" y="-62150"/>
                  </a:moveTo>
                  <a:cubicBezTo>
                    <a:pt x="-6750" y="-62150"/>
                    <a:pt x="17948" y="62150"/>
                    <a:pt x="-32956" y="6215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93" name="MMConnector"/>
            <p:cNvSpPr/>
            <p:nvPr/>
          </p:nvSpPr>
          <p:spPr>
            <a:xfrm>
              <a:off x="3916456" y="53127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32956" y="-165000"/>
                  </a:moveTo>
                  <a:cubicBezTo>
                    <a:pt x="-13182" y="-165000"/>
                    <a:pt x="32956" y="165000"/>
                    <a:pt x="-32956" y="165000"/>
                  </a:cubicBezTo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</p:sp>
        <p:sp>
          <p:nvSpPr>
            <p:cNvPr id="195" name="MMConnector"/>
            <p:cNvSpPr/>
            <p:nvPr/>
          </p:nvSpPr>
          <p:spPr>
            <a:xfrm>
              <a:off x="4434204" y="480405"/>
              <a:ext cx="221760" cy="228800"/>
            </a:xfrm>
            <a:custGeom>
              <a:avLst/>
              <a:gdLst/>
              <a:pathLst>
                <a:path w="221760" h="228800">
                  <a:moveTo>
                    <a:pt x="117110" y="-75959"/>
                  </a:moveTo>
                  <a:cubicBezTo>
                    <a:pt x="112154" y="-59734"/>
                    <a:pt x="106956" y="-43684"/>
                    <a:pt x="100578" y="-28484"/>
                  </a:cubicBezTo>
                  <a:cubicBezTo>
                    <a:pt x="92548" y="-9346"/>
                    <a:pt x="82647" y="8446"/>
                    <a:pt x="68797" y="26151"/>
                  </a:cubicBezTo>
                  <a:cubicBezTo>
                    <a:pt x="54948" y="43857"/>
                    <a:pt x="37148" y="61476"/>
                    <a:pt x="25243" y="71879"/>
                  </a:cubicBezTo>
                  <a:cubicBezTo>
                    <a:pt x="13337" y="82282"/>
                    <a:pt x="7325" y="85468"/>
                    <a:pt x="-849" y="89704"/>
                  </a:cubicBezTo>
                  <a:cubicBezTo>
                    <a:pt x="-9022" y="93939"/>
                    <a:pt x="-19357" y="99223"/>
                    <a:pt x="-29309" y="103235"/>
                  </a:cubicBezTo>
                  <a:cubicBezTo>
                    <a:pt x="-39260" y="107248"/>
                    <a:pt x="-48830" y="109989"/>
                    <a:pt x="-59422" y="112078"/>
                  </a:cubicBezTo>
                  <a:cubicBezTo>
                    <a:pt x="-70015" y="114167"/>
                    <a:pt x="-81631" y="115605"/>
                    <a:pt x="-90378" y="116250"/>
                  </a:cubicBezTo>
                  <a:cubicBezTo>
                    <a:pt x="-99125" y="116895"/>
                    <a:pt x="-105003" y="116747"/>
                    <a:pt x="-110880" y="116600"/>
                  </a:cubicBezTo>
                  <a:cubicBezTo>
                    <a:pt x="-112464" y="116560"/>
                    <a:pt x="-113520" y="115610"/>
                    <a:pt x="-113520" y="114400"/>
                  </a:cubicBezTo>
                  <a:cubicBezTo>
                    <a:pt x="-113520" y="113190"/>
                    <a:pt x="-112463" y="112245"/>
                    <a:pt x="-110880" y="112200"/>
                  </a:cubicBezTo>
                  <a:cubicBezTo>
                    <a:pt x="-105110" y="112036"/>
                    <a:pt x="-99340" y="111872"/>
                    <a:pt x="-90852" y="110812"/>
                  </a:cubicBezTo>
                  <a:cubicBezTo>
                    <a:pt x="-82365" y="109752"/>
                    <a:pt x="-71161" y="107796"/>
                    <a:pt x="-61034" y="105268"/>
                  </a:cubicBezTo>
                  <a:cubicBezTo>
                    <a:pt x="-50908" y="102741"/>
                    <a:pt x="-41859" y="99642"/>
                    <a:pt x="-32545" y="95335"/>
                  </a:cubicBezTo>
                  <a:cubicBezTo>
                    <a:pt x="-23231" y="91027"/>
                    <a:pt x="-13653" y="85511"/>
                    <a:pt x="-6092" y="81097"/>
                  </a:cubicBezTo>
                  <a:cubicBezTo>
                    <a:pt x="1470" y="76683"/>
                    <a:pt x="7014" y="73371"/>
                    <a:pt x="17773" y="62981"/>
                  </a:cubicBezTo>
                  <a:cubicBezTo>
                    <a:pt x="28532" y="52591"/>
                    <a:pt x="44507" y="35123"/>
                    <a:pt x="56759" y="17720"/>
                  </a:cubicBezTo>
                  <a:cubicBezTo>
                    <a:pt x="69011" y="318"/>
                    <a:pt x="77541" y="-17018"/>
                    <a:pt x="84208" y="-35414"/>
                  </a:cubicBezTo>
                  <a:cubicBezTo>
                    <a:pt x="89411" y="-49769"/>
                    <a:pt x="93479" y="-64769"/>
                    <a:pt x="97299" y="-79910"/>
                  </a:cubicBezTo>
                  <a:cubicBezTo>
                    <a:pt x="99082" y="-86979"/>
                    <a:pt x="100005" y="-94003"/>
                    <a:pt x="100140" y="-101204"/>
                  </a:cubicBezTo>
                  <a:cubicBezTo>
                    <a:pt x="100306" y="-110073"/>
                    <a:pt x="97809" y="-120950"/>
                    <a:pt x="105190" y="-125871"/>
                  </a:cubicBezTo>
                  <a:cubicBezTo>
                    <a:pt x="106866" y="-126989"/>
                    <a:pt x="108822" y="-127600"/>
                    <a:pt x="110880" y="-127600"/>
                  </a:cubicBezTo>
                  <a:cubicBezTo>
                    <a:pt x="112940" y="-127600"/>
                    <a:pt x="114906" y="-126987"/>
                    <a:pt x="116592" y="-125867"/>
                  </a:cubicBezTo>
                  <a:cubicBezTo>
                    <a:pt x="123979" y="-120957"/>
                    <a:pt x="121766" y="-110072"/>
                    <a:pt x="121393" y="-101209"/>
                  </a:cubicBezTo>
                  <a:cubicBezTo>
                    <a:pt x="121028" y="-92553"/>
                    <a:pt x="119645" y="-84258"/>
                    <a:pt x="117110" y="-75959"/>
                  </a:cubicBezTo>
                  <a:close/>
                </a:path>
              </a:pathLst>
            </a:custGeom>
            <a:solidFill>
              <a:srgbClr val="E16666"/>
            </a:solidFill>
            <a:ln w="4400" cap="rnd">
              <a:solidFill>
                <a:srgbClr val="E16666"/>
              </a:solidFill>
              <a:round/>
            </a:ln>
          </p:spPr>
        </p:sp>
        <p:sp>
          <p:nvSpPr>
            <p:cNvPr id="197" name="MMConnector"/>
            <p:cNvSpPr/>
            <p:nvPr/>
          </p:nvSpPr>
          <p:spPr>
            <a:xfrm>
              <a:off x="4136368" y="722955"/>
              <a:ext cx="65912" cy="89100"/>
            </a:xfrm>
            <a:custGeom>
              <a:avLst/>
              <a:gdLst/>
              <a:pathLst>
                <a:path w="65912" fill="none" h="89100">
                  <a:moveTo>
                    <a:pt x="32956" y="-44550"/>
                  </a:moveTo>
                  <a:cubicBezTo>
                    <a:pt x="-3420" y="-44550"/>
                    <a:pt x="10176" y="44550"/>
                    <a:pt x="-32956" y="445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99" name="MMConnector"/>
            <p:cNvSpPr/>
            <p:nvPr/>
          </p:nvSpPr>
          <p:spPr>
            <a:xfrm>
              <a:off x="3916456" y="858255"/>
              <a:ext cx="65912" cy="89100"/>
            </a:xfrm>
            <a:custGeom>
              <a:avLst/>
              <a:gdLst/>
              <a:pathLst>
                <a:path w="65912" fill="none" h="89100">
                  <a:moveTo>
                    <a:pt x="32956" y="-44550"/>
                  </a:moveTo>
                  <a:cubicBezTo>
                    <a:pt x="-3420" y="-44550"/>
                    <a:pt x="10176" y="44550"/>
                    <a:pt x="-32956" y="445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01" name="MMConnector"/>
            <p:cNvSpPr/>
            <p:nvPr/>
          </p:nvSpPr>
          <p:spPr>
            <a:xfrm>
              <a:off x="3916456" y="925905"/>
              <a:ext cx="65912" cy="224400"/>
            </a:xfrm>
            <a:custGeom>
              <a:avLst/>
              <a:gdLst/>
              <a:pathLst>
                <a:path w="65912" fill="none" h="224400">
                  <a:moveTo>
                    <a:pt x="32956" y="-112200"/>
                  </a:moveTo>
                  <a:cubicBezTo>
                    <a:pt x="-12644" y="-112200"/>
                    <a:pt x="31700" y="112200"/>
                    <a:pt x="-32956" y="1122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03" name="MMConnector"/>
            <p:cNvSpPr/>
            <p:nvPr/>
          </p:nvSpPr>
          <p:spPr>
            <a:xfrm>
              <a:off x="4136368" y="925905"/>
              <a:ext cx="65912" cy="495000"/>
            </a:xfrm>
            <a:custGeom>
              <a:avLst/>
              <a:gdLst/>
              <a:pathLst>
                <a:path w="65912" fill="none" h="495000">
                  <a:moveTo>
                    <a:pt x="32956" y="-247500"/>
                  </a:moveTo>
                  <a:cubicBezTo>
                    <a:pt x="-13182" y="-247500"/>
                    <a:pt x="32956" y="247500"/>
                    <a:pt x="-32956" y="2475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05" name="MMConnector"/>
            <p:cNvSpPr/>
            <p:nvPr/>
          </p:nvSpPr>
          <p:spPr>
            <a:xfrm>
              <a:off x="3916456" y="12817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32956" y="-62150"/>
                  </a:moveTo>
                  <a:cubicBezTo>
                    <a:pt x="-6750" y="-62150"/>
                    <a:pt x="17948" y="62150"/>
                    <a:pt x="-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07" name="MMConnector"/>
            <p:cNvSpPr/>
            <p:nvPr/>
          </p:nvSpPr>
          <p:spPr>
            <a:xfrm>
              <a:off x="3916456" y="1367005"/>
              <a:ext cx="65912" cy="294800"/>
            </a:xfrm>
            <a:custGeom>
              <a:avLst/>
              <a:gdLst/>
              <a:pathLst>
                <a:path w="65912" fill="none" h="294800">
                  <a:moveTo>
                    <a:pt x="32956" y="-147400"/>
                  </a:moveTo>
                  <a:cubicBezTo>
                    <a:pt x="-13182" y="-147400"/>
                    <a:pt x="32956" y="147400"/>
                    <a:pt x="-32956" y="1474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09" name="MMConnector"/>
            <p:cNvSpPr/>
            <p:nvPr/>
          </p:nvSpPr>
          <p:spPr>
            <a:xfrm>
              <a:off x="4136368" y="1164055"/>
              <a:ext cx="65912" cy="971300"/>
            </a:xfrm>
            <a:custGeom>
              <a:avLst/>
              <a:gdLst/>
              <a:pathLst>
                <a:path w="65912" fill="none" h="971300">
                  <a:moveTo>
                    <a:pt x="32956" y="-485650"/>
                  </a:moveTo>
                  <a:cubicBezTo>
                    <a:pt x="-13182" y="-485650"/>
                    <a:pt x="32956" y="485650"/>
                    <a:pt x="-32956" y="4856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11" name="MMConnector"/>
            <p:cNvSpPr/>
            <p:nvPr/>
          </p:nvSpPr>
          <p:spPr>
            <a:xfrm>
              <a:off x="3916456" y="17580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32956" y="-62150"/>
                  </a:moveTo>
                  <a:cubicBezTo>
                    <a:pt x="-6750" y="-62150"/>
                    <a:pt x="17948" y="62150"/>
                    <a:pt x="-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13" name="MMConnector"/>
            <p:cNvSpPr/>
            <p:nvPr/>
          </p:nvSpPr>
          <p:spPr>
            <a:xfrm>
              <a:off x="3916456" y="18609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32956" y="-165000"/>
                  </a:moveTo>
                  <a:cubicBezTo>
                    <a:pt x="-13182" y="-165000"/>
                    <a:pt x="32956" y="165000"/>
                    <a:pt x="-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15" name="MMConnector"/>
            <p:cNvSpPr/>
            <p:nvPr/>
          </p:nvSpPr>
          <p:spPr>
            <a:xfrm>
              <a:off x="4136368" y="1437405"/>
              <a:ext cx="65912" cy="1518000"/>
            </a:xfrm>
            <a:custGeom>
              <a:avLst/>
              <a:gdLst/>
              <a:pathLst>
                <a:path w="65912" fill="none" h="1518000">
                  <a:moveTo>
                    <a:pt x="32956" y="-759000"/>
                  </a:moveTo>
                  <a:cubicBezTo>
                    <a:pt x="-13182" y="-759000"/>
                    <a:pt x="32956" y="759000"/>
                    <a:pt x="-32956" y="759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17" name="MMConnector"/>
            <p:cNvSpPr/>
            <p:nvPr/>
          </p:nvSpPr>
          <p:spPr>
            <a:xfrm>
              <a:off x="3916456" y="23047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32956" y="-62150"/>
                  </a:moveTo>
                  <a:cubicBezTo>
                    <a:pt x="-6750" y="-62150"/>
                    <a:pt x="17948" y="62150"/>
                    <a:pt x="-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19" name="MMConnector"/>
            <p:cNvSpPr/>
            <p:nvPr/>
          </p:nvSpPr>
          <p:spPr>
            <a:xfrm>
              <a:off x="3916456" y="24076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32956" y="-165000"/>
                  </a:moveTo>
                  <a:cubicBezTo>
                    <a:pt x="-13182" y="-165000"/>
                    <a:pt x="32956" y="165000"/>
                    <a:pt x="-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21" name="MMConnector"/>
            <p:cNvSpPr/>
            <p:nvPr/>
          </p:nvSpPr>
          <p:spPr>
            <a:xfrm>
              <a:off x="4136368" y="1710755"/>
              <a:ext cx="65912" cy="2064700"/>
            </a:xfrm>
            <a:custGeom>
              <a:avLst/>
              <a:gdLst/>
              <a:pathLst>
                <a:path w="65912" fill="none" h="2064700">
                  <a:moveTo>
                    <a:pt x="32956" y="-1032350"/>
                  </a:moveTo>
                  <a:cubicBezTo>
                    <a:pt x="-13182" y="-1032350"/>
                    <a:pt x="32956" y="1032350"/>
                    <a:pt x="-32956" y="10323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23" name="MMConnector"/>
            <p:cNvSpPr/>
            <p:nvPr/>
          </p:nvSpPr>
          <p:spPr>
            <a:xfrm>
              <a:off x="3916456" y="2851455"/>
              <a:ext cx="65912" cy="124300"/>
            </a:xfrm>
            <a:custGeom>
              <a:avLst/>
              <a:gdLst/>
              <a:pathLst>
                <a:path w="65912" fill="none" h="124300">
                  <a:moveTo>
                    <a:pt x="32956" y="-62150"/>
                  </a:moveTo>
                  <a:cubicBezTo>
                    <a:pt x="-6750" y="-62150"/>
                    <a:pt x="17948" y="62150"/>
                    <a:pt x="-32956" y="6215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225" name="MMConnector"/>
            <p:cNvSpPr/>
            <p:nvPr/>
          </p:nvSpPr>
          <p:spPr>
            <a:xfrm>
              <a:off x="3916456" y="2954305"/>
              <a:ext cx="65912" cy="330000"/>
            </a:xfrm>
            <a:custGeom>
              <a:avLst/>
              <a:gdLst/>
              <a:pathLst>
                <a:path w="65912" fill="none" h="330000">
                  <a:moveTo>
                    <a:pt x="32956" y="-165000"/>
                  </a:moveTo>
                  <a:cubicBezTo>
                    <a:pt x="-13182" y="-165000"/>
                    <a:pt x="32956" y="165000"/>
                    <a:pt x="-32956" y="165000"/>
                  </a:cubicBezTo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</p:sp>
        <p:sp>
          <p:nvSpPr>
            <p:cNvPr id="104" name="SubTopic"/>
            <p:cNvSpPr/>
            <p:nvPr/>
          </p:nvSpPr>
          <p:spPr>
            <a:xfrm>
              <a:off x="4986756" y="721305"/>
              <a:ext cx="1157200" cy="92400"/>
            </a:xfrm>
            <a:custGeom>
              <a:avLst/>
              <a:gdLst>
                <a:gd fmla="*/ 38720 w 1157200" name="rtl"/>
                <a:gd fmla="*/ 16720 h 92400" name="rtt"/>
                <a:gd fmla="*/ 1125520 w 1157200" name="rtr"/>
                <a:gd fmla="*/ 87120 h 92400" name="rtb"/>
              </a:gdLst>
              <a:ahLst/>
              <a:cxnLst/>
              <a:rect b="rtb" r="rtr" t="rtt" l="rtl"/>
              <a:pathLst>
                <a:path stroke="false" w="1157200" h="92400">
                  <a:moveTo>
                    <a:pt x="0" y="0"/>
                  </a:moveTo>
                  <a:lnTo>
                    <a:pt x="1157200" y="0"/>
                  </a:lnTo>
                  <a:lnTo>
                    <a:pt x="11572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Provide systematic decision-making basis</a:t>
              </a:r>
            </a:p>
          </p:txBody>
        </p:sp>
        <p:sp>
          <p:nvSpPr>
            <p:cNvPr id="106" name="SubTopic"/>
            <p:cNvSpPr/>
            <p:nvPr/>
          </p:nvSpPr>
          <p:spPr>
            <a:xfrm>
              <a:off x="5206668" y="8566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The decision matrix can quantify and compare various factors and provide an objective basis.</a:t>
              </a:r>
            </a:p>
          </p:txBody>
        </p:sp>
        <p:sp>
          <p:nvSpPr>
            <p:cNvPr id="108" name="SubTopic"/>
            <p:cNvSpPr/>
            <p:nvPr/>
          </p:nvSpPr>
          <p:spPr>
            <a:xfrm>
              <a:off x="5206668" y="10623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Through the setting of weights and scores, the importance, advantages and disadvantages of various options can be accurately evaluated.</a:t>
              </a:r>
            </a:p>
          </p:txBody>
        </p:sp>
        <p:sp>
          <p:nvSpPr>
            <p:cNvPr id="110" name="SubTopic"/>
            <p:cNvSpPr/>
            <p:nvPr/>
          </p:nvSpPr>
          <p:spPr>
            <a:xfrm>
              <a:off x="4986756" y="1268005"/>
              <a:ext cx="968000" cy="92400"/>
            </a:xfrm>
            <a:custGeom>
              <a:avLst/>
              <a:gdLst>
                <a:gd fmla="*/ 38720 w 968000" name="rtl"/>
                <a:gd fmla="*/ 16720 h 92400" name="rtt"/>
                <a:gd fmla="*/ 936320 w 968000" name="rtr"/>
                <a:gd fmla="*/ 87120 h 92400" name="rtb"/>
              </a:gdLst>
              <a:ahLst/>
              <a:cxnLst/>
              <a:rect b="rtb" r="rtr" t="rtt" l="rtl"/>
              <a:pathLst>
                <a:path stroke="false" w="968000" h="92400">
                  <a:moveTo>
                    <a:pt x="0" y="0"/>
                  </a:moveTo>
                  <a:lnTo>
                    <a:pt x="968000" y="0"/>
                  </a:lnTo>
                  <a:lnTo>
                    <a:pt x="9680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Improve decision-making efficiency</a:t>
              </a:r>
            </a:p>
          </p:txBody>
        </p:sp>
        <p:sp>
          <p:nvSpPr>
            <p:cNvPr id="112" name="SubTopic"/>
            <p:cNvSpPr/>
            <p:nvPr/>
          </p:nvSpPr>
          <p:spPr>
            <a:xfrm>
              <a:off x="5206668" y="14033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The decision matrix can help decision-makers quickly analyze various options and avoid blindness in subjective judgments.</a:t>
              </a:r>
            </a:p>
          </p:txBody>
        </p:sp>
        <p:sp>
          <p:nvSpPr>
            <p:cNvPr id="114" name="SubTopic"/>
            <p:cNvSpPr/>
            <p:nvPr/>
          </p:nvSpPr>
          <p:spPr>
            <a:xfrm>
              <a:off x="5206668" y="1609005"/>
              <a:ext cx="1601600" cy="92400"/>
            </a:xfrm>
            <a:custGeom>
              <a:avLst/>
              <a:gdLst>
                <a:gd fmla="*/ 38720 w 1601600" name="rtl"/>
                <a:gd fmla="*/ 16720 h 92400" name="rtt"/>
                <a:gd fmla="*/ 1569920 w 1601600" name="rtr"/>
                <a:gd fmla="*/ 87120 h 92400" name="rtb"/>
              </a:gdLst>
              <a:ahLst/>
              <a:cxnLst/>
              <a:rect b="rtb" r="rtr" t="rtt" l="rtl"/>
              <a:pathLst>
                <a:path stroke="false" w="1601600" h="92400">
                  <a:moveTo>
                    <a:pt x="0" y="0"/>
                  </a:moveTo>
                  <a:lnTo>
                    <a:pt x="1601600" y="0"/>
                  </a:lnTo>
                  <a:lnTo>
                    <a:pt x="16016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Can reduce risks and errors in the decision-making process</a:t>
              </a:r>
            </a:p>
          </p:txBody>
        </p:sp>
        <p:sp>
          <p:nvSpPr>
            <p:cNvPr id="116" name="SubTopic"/>
            <p:cNvSpPr/>
            <p:nvPr/>
          </p:nvSpPr>
          <p:spPr>
            <a:xfrm>
              <a:off x="4986756" y="1744305"/>
              <a:ext cx="1535600" cy="92400"/>
            </a:xfrm>
            <a:custGeom>
              <a:avLst/>
              <a:gdLst>
                <a:gd fmla="*/ 38720 w 1535600" name="rtl"/>
                <a:gd fmla="*/ 16720 h 92400" name="rtt"/>
                <a:gd fmla="*/ 1503920 w 1535600" name="rtr"/>
                <a:gd fmla="*/ 87120 h 92400" name="rtb"/>
              </a:gdLst>
              <a:ahLst/>
              <a:cxnLst/>
              <a:rect b="rtb" r="rtr" t="rtt" l="rtl"/>
              <a:pathLst>
                <a:path stroke="false" w="1535600" h="92400">
                  <a:moveTo>
                    <a:pt x="0" y="0"/>
                  </a:moveTo>
                  <a:lnTo>
                    <a:pt x="1535600" y="0"/>
                  </a:lnTo>
                  <a:lnTo>
                    <a:pt x="15356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Improve the scientificity and accuracy of decision-making</a:t>
              </a:r>
            </a:p>
          </p:txBody>
        </p:sp>
        <p:sp>
          <p:nvSpPr>
            <p:cNvPr id="118" name="SubTopic"/>
            <p:cNvSpPr/>
            <p:nvPr/>
          </p:nvSpPr>
          <p:spPr>
            <a:xfrm>
              <a:off x="5206668" y="18796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The decision matrix can clarify decision-making objectives and evaluation criteria, making decision-making more scientific.</a:t>
              </a:r>
            </a:p>
          </p:txBody>
        </p:sp>
        <p:sp>
          <p:nvSpPr>
            <p:cNvPr id="120" name="SubTopic"/>
            <p:cNvSpPr/>
            <p:nvPr/>
          </p:nvSpPr>
          <p:spPr>
            <a:xfrm>
              <a:off x="5206668" y="20853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Analyze the advantages and disadvantages of various options to ensure the accuracy and rationality of decisions</a:t>
              </a:r>
            </a:p>
          </p:txBody>
        </p:sp>
        <p:sp>
          <p:nvSpPr>
            <p:cNvPr id="124" name="SubTopic"/>
            <p:cNvSpPr/>
            <p:nvPr/>
          </p:nvSpPr>
          <p:spPr>
            <a:xfrm>
              <a:off x="4986756" y="2603405"/>
              <a:ext cx="770000" cy="92400"/>
            </a:xfrm>
            <a:custGeom>
              <a:avLst/>
              <a:gdLst>
                <a:gd fmla="*/ 38720 w 770000" name="rtl"/>
                <a:gd fmla="*/ 16720 h 92400" name="rtt"/>
                <a:gd fmla="*/ 738320 w 770000" name="rtr"/>
                <a:gd fmla="*/ 87120 h 92400" name="rtb"/>
              </a:gdLst>
              <a:ahLst/>
              <a:cxnLst/>
              <a:rect b="rtb" r="rtr" t="rtt" l="rtl"/>
              <a:pathLst>
                <a:path stroke="false" w="770000" h="92400">
                  <a:moveTo>
                    <a:pt x="0" y="0"/>
                  </a:moveTo>
                  <a:lnTo>
                    <a:pt x="770000" y="0"/>
                  </a:lnTo>
                  <a:lnTo>
                    <a:pt x="7700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Rely on data and accuracy</a:t>
              </a:r>
            </a:p>
          </p:txBody>
        </p:sp>
        <p:sp>
          <p:nvSpPr>
            <p:cNvPr id="126" name="SubTopic"/>
            <p:cNvSpPr/>
            <p:nvPr/>
          </p:nvSpPr>
          <p:spPr>
            <a:xfrm>
              <a:off x="5206668" y="27387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The decision matrix relies on input data and evaluation criteria. Inaccurate data will lead to inaccurate decision results.</a:t>
              </a:r>
            </a:p>
          </p:txBody>
        </p:sp>
        <p:sp>
          <p:nvSpPr>
            <p:cNvPr id="128" name="SubTopic"/>
            <p:cNvSpPr/>
            <p:nvPr/>
          </p:nvSpPr>
          <p:spPr>
            <a:xfrm>
              <a:off x="5206668" y="29444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For some problems that cannot be quantified or whose subjective factors are difficult to measure, the application of the decision matrix may be limited.</a:t>
              </a:r>
            </a:p>
          </p:txBody>
        </p:sp>
        <p:sp>
          <p:nvSpPr>
            <p:cNvPr id="130" name="SubTopic"/>
            <p:cNvSpPr/>
            <p:nvPr/>
          </p:nvSpPr>
          <p:spPr>
            <a:xfrm>
              <a:off x="4986756" y="3150105"/>
              <a:ext cx="858000" cy="92400"/>
            </a:xfrm>
            <a:custGeom>
              <a:avLst/>
              <a:gdLst>
                <a:gd fmla="*/ 38720 w 858000" name="rtl"/>
                <a:gd fmla="*/ 16720 h 92400" name="rtt"/>
                <a:gd fmla="*/ 826320 w 858000" name="rtr"/>
                <a:gd fmla="*/ 87120 h 92400" name="rtb"/>
              </a:gdLst>
              <a:ahLst/>
              <a:cxnLst/>
              <a:rect b="rtb" r="rtr" t="rtt" l="rtl"/>
              <a:pathLst>
                <a:path stroke="false" w="858000" h="92400">
                  <a:moveTo>
                    <a:pt x="0" y="0"/>
                  </a:moveTo>
                  <a:lnTo>
                    <a:pt x="858000" y="0"/>
                  </a:lnTo>
                  <a:lnTo>
                    <a:pt x="8580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There may be cognitive biases</a:t>
              </a:r>
            </a:p>
          </p:txBody>
        </p:sp>
        <p:sp>
          <p:nvSpPr>
            <p:cNvPr id="132" name="SubTopic"/>
            <p:cNvSpPr/>
            <p:nvPr/>
          </p:nvSpPr>
          <p:spPr>
            <a:xfrm>
              <a:off x="5206668" y="32854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Decision makers may be affected by subjective factors when setting weights and scores, leading to biased decision-making results.</a:t>
              </a:r>
            </a:p>
          </p:txBody>
        </p:sp>
        <p:sp>
          <p:nvSpPr>
            <p:cNvPr id="134" name="SubTopic"/>
            <p:cNvSpPr/>
            <p:nvPr/>
          </p:nvSpPr>
          <p:spPr>
            <a:xfrm>
              <a:off x="5206668" y="34911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Decision makers may pay too much attention to certain factors or ignore some important factors, affecting the objectivity of decision-making.</a:t>
              </a:r>
            </a:p>
          </p:txBody>
        </p:sp>
        <p:sp>
          <p:nvSpPr>
            <p:cNvPr id="136" name="SubTopic"/>
            <p:cNvSpPr/>
            <p:nvPr/>
          </p:nvSpPr>
          <p:spPr>
            <a:xfrm>
              <a:off x="4986756" y="3696805"/>
              <a:ext cx="1522400" cy="92400"/>
            </a:xfrm>
            <a:custGeom>
              <a:avLst/>
              <a:gdLst>
                <a:gd fmla="*/ 38720 w 1522400" name="rtl"/>
                <a:gd fmla="*/ 16720 h 92400" name="rtt"/>
                <a:gd fmla="*/ 1490720 w 1522400" name="rtr"/>
                <a:gd fmla="*/ 87120 h 92400" name="rtb"/>
              </a:gdLst>
              <a:ahLst/>
              <a:cxnLst/>
              <a:rect b="rtb" r="rtr" t="rtt" l="rtl"/>
              <a:pathLst>
                <a:path stroke="false" w="1522400" h="92400">
                  <a:moveTo>
                    <a:pt x="0" y="0"/>
                  </a:moveTo>
                  <a:lnTo>
                    <a:pt x="1522400" y="0"/>
                  </a:lnTo>
                  <a:lnTo>
                    <a:pt x="15224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Difficulty coping with complex decision-making problems</a:t>
              </a:r>
            </a:p>
          </p:txBody>
        </p:sp>
        <p:sp>
          <p:nvSpPr>
            <p:cNvPr id="138" name="SubTopic"/>
            <p:cNvSpPr/>
            <p:nvPr/>
          </p:nvSpPr>
          <p:spPr>
            <a:xfrm>
              <a:off x="5206668" y="38321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In decision-making problems involving multiple factors and more complex relationships, the application of decision matrices may become difficult.</a:t>
              </a:r>
            </a:p>
          </p:txBody>
        </p:sp>
        <p:sp>
          <p:nvSpPr>
            <p:cNvPr id="140" name="SubTopic"/>
            <p:cNvSpPr/>
            <p:nvPr/>
          </p:nvSpPr>
          <p:spPr>
            <a:xfrm>
              <a:off x="5206668" y="40378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Decision matrices may make the decision-making process too complex and time-consuming when faced with large-scale and high-dimensional data</a:t>
              </a:r>
            </a:p>
          </p:txBody>
        </p:sp>
        <p:sp>
          <p:nvSpPr>
            <p:cNvPr id="144" name="SubTopic"/>
            <p:cNvSpPr/>
            <p:nvPr/>
          </p:nvSpPr>
          <p:spPr>
            <a:xfrm>
              <a:off x="4986756" y="4555905"/>
              <a:ext cx="792000" cy="92400"/>
            </a:xfrm>
            <a:custGeom>
              <a:avLst/>
              <a:gdLst>
                <a:gd fmla="*/ 38720 w 792000" name="rtl"/>
                <a:gd fmla="*/ 16720 h 92400" name="rtt"/>
                <a:gd fmla="*/ 760320 w 792000" name="rtr"/>
                <a:gd fmla="*/ 87120 h 92400" name="rtb"/>
              </a:gdLst>
              <a:ahLst/>
              <a:cxnLst/>
              <a:rect b="rtb" r="rtr" t="rtt" l="rtl"/>
              <a:pathLst>
                <a:path stroke="false" w="792000" h="92400">
                  <a:moveTo>
                    <a:pt x="0" y="0"/>
                  </a:moveTo>
                  <a:lnTo>
                    <a:pt x="792000" y="0"/>
                  </a:lnTo>
                  <a:lnTo>
                    <a:pt x="7920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Product selection decisions</a:t>
              </a:r>
            </a:p>
          </p:txBody>
        </p:sp>
        <p:sp>
          <p:nvSpPr>
            <p:cNvPr id="146" name="SubTopic"/>
            <p:cNvSpPr/>
            <p:nvPr/>
          </p:nvSpPr>
          <p:spPr>
            <a:xfrm>
              <a:off x="5206668" y="46912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The characteristics and performance of different products can be compared through the decision matrix to select the most suitable product.</a:t>
              </a:r>
            </a:p>
          </p:txBody>
        </p:sp>
        <p:sp>
          <p:nvSpPr>
            <p:cNvPr id="148" name="SubTopic"/>
            <p:cNvSpPr/>
            <p:nvPr/>
          </p:nvSpPr>
          <p:spPr>
            <a:xfrm>
              <a:off x="5206668" y="48969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Can evaluate the advantages and disadvantages of different products in terms of price, quality, function, etc., and guide purchasing decisions</a:t>
              </a:r>
            </a:p>
          </p:txBody>
        </p:sp>
        <p:sp>
          <p:nvSpPr>
            <p:cNvPr id="150" name="SubTopic"/>
            <p:cNvSpPr/>
            <p:nvPr/>
          </p:nvSpPr>
          <p:spPr>
            <a:xfrm>
              <a:off x="4986756" y="5102605"/>
              <a:ext cx="734800" cy="92400"/>
            </a:xfrm>
            <a:custGeom>
              <a:avLst/>
              <a:gdLst>
                <a:gd fmla="*/ 38720 w 734800" name="rtl"/>
                <a:gd fmla="*/ 16720 h 92400" name="rtt"/>
                <a:gd fmla="*/ 703120 w 734800" name="rtr"/>
                <a:gd fmla="*/ 87120 h 92400" name="rtb"/>
              </a:gdLst>
              <a:ahLst/>
              <a:cxnLst/>
              <a:rect b="rtb" r="rtr" t="rtt" l="rtl"/>
              <a:pathLst>
                <a:path stroke="false" w="734800" h="92400">
                  <a:moveTo>
                    <a:pt x="0" y="0"/>
                  </a:moveTo>
                  <a:lnTo>
                    <a:pt x="734800" y="0"/>
                  </a:lnTo>
                  <a:lnTo>
                    <a:pt x="734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Project manager decision</a:t>
              </a:r>
            </a:p>
          </p:txBody>
        </p:sp>
        <p:sp>
          <p:nvSpPr>
            <p:cNvPr id="152" name="SubTopic"/>
            <p:cNvSpPr/>
            <p:nvPr/>
          </p:nvSpPr>
          <p:spPr>
            <a:xfrm>
              <a:off x="5206668" y="52379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Evaluate the feasibility, risks, resource requirements and other factors of the project through the decision matrix and make decisions</a:t>
              </a:r>
            </a:p>
          </p:txBody>
        </p:sp>
        <p:sp>
          <p:nvSpPr>
            <p:cNvPr id="154" name="SubTopic"/>
            <p:cNvSpPr/>
            <p:nvPr/>
          </p:nvSpPr>
          <p:spPr>
            <a:xfrm>
              <a:off x="5206668" y="54436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You can consider the cost, time limit, quality and other factors of different projects to choose the most suitable project</a:t>
              </a:r>
            </a:p>
          </p:txBody>
        </p:sp>
        <p:sp>
          <p:nvSpPr>
            <p:cNvPr id="156" name="SubTopic"/>
            <p:cNvSpPr/>
            <p:nvPr/>
          </p:nvSpPr>
          <p:spPr>
            <a:xfrm>
              <a:off x="4986756" y="5649305"/>
              <a:ext cx="1095600" cy="92400"/>
            </a:xfrm>
            <a:custGeom>
              <a:avLst/>
              <a:gdLst>
                <a:gd fmla="*/ 38720 w 1095600" name="rtl"/>
                <a:gd fmla="*/ 16720 h 92400" name="rtt"/>
                <a:gd fmla="*/ 1063920 w 1095600" name="rtr"/>
                <a:gd fmla="*/ 87120 h 92400" name="rtb"/>
              </a:gdLst>
              <a:ahLst/>
              <a:cxnLst/>
              <a:rect b="rtb" r="rtr" t="rtt" l="rtl"/>
              <a:pathLst>
                <a:path stroke="false" w="1095600" h="92400">
                  <a:moveTo>
                    <a:pt x="0" y="0"/>
                  </a:moveTo>
                  <a:lnTo>
                    <a:pt x="1095600" y="0"/>
                  </a:lnTo>
                  <a:lnTo>
                    <a:pt x="10956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Personnel selection and team formation</a:t>
              </a:r>
            </a:p>
          </p:txBody>
        </p:sp>
        <p:sp>
          <p:nvSpPr>
            <p:cNvPr id="158" name="SubTopic"/>
            <p:cNvSpPr/>
            <p:nvPr/>
          </p:nvSpPr>
          <p:spPr>
            <a:xfrm>
              <a:off x="5206668" y="57846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Evaluate the candidate's ability, experience, teamwork ability, etc. through a decision matrix to select the most suitable person</a:t>
              </a:r>
            </a:p>
          </p:txBody>
        </p:sp>
        <p:sp>
          <p:nvSpPr>
            <p:cNvPr id="160" name="SubTopic"/>
            <p:cNvSpPr/>
            <p:nvPr/>
          </p:nvSpPr>
          <p:spPr>
            <a:xfrm>
              <a:off x="5206668" y="59903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You can compare the advantages and disadvantages of different team combinations and find the most suitable team combination plan.</a:t>
              </a:r>
            </a:p>
          </p:txBody>
        </p:sp>
        <p:sp>
          <p:nvSpPr>
            <p:cNvPr id="162" name="SubTopic"/>
            <p:cNvSpPr/>
            <p:nvPr/>
          </p:nvSpPr>
          <p:spPr>
            <a:xfrm>
              <a:off x="4986756" y="6196005"/>
              <a:ext cx="589600" cy="92400"/>
            </a:xfrm>
            <a:custGeom>
              <a:avLst/>
              <a:gdLst>
                <a:gd fmla="*/ 38720 w 589600" name="rtl"/>
                <a:gd fmla="*/ 16720 h 92400" name="rtt"/>
                <a:gd fmla="*/ 557920 w 589600" name="rtr"/>
                <a:gd fmla="*/ 87120 h 92400" name="rtb"/>
              </a:gdLst>
              <a:ahLst/>
              <a:cxnLst/>
              <a:rect b="rtb" r="rtr" t="rtt" l="rtl"/>
              <a:pathLst>
                <a:path stroke="false" w="589600" h="92400">
                  <a:moveTo>
                    <a:pt x="0" y="0"/>
                  </a:moveTo>
                  <a:lnTo>
                    <a:pt x="589600" y="0"/>
                  </a:lnTo>
                  <a:lnTo>
                    <a:pt x="5896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Investment decision</a:t>
              </a:r>
            </a:p>
          </p:txBody>
        </p:sp>
        <p:sp>
          <p:nvSpPr>
            <p:cNvPr id="164" name="SubTopic"/>
            <p:cNvSpPr/>
            <p:nvPr/>
          </p:nvSpPr>
          <p:spPr>
            <a:xfrm>
              <a:off x="5206668" y="63313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The risk, return, payback period and other factors of different investment projects can be evaluated through the decision matrix to make investment decisions.</a:t>
              </a:r>
            </a:p>
          </p:txBody>
        </p:sp>
        <p:sp>
          <p:nvSpPr>
            <p:cNvPr id="166" name="SubTopic"/>
            <p:cNvSpPr/>
            <p:nvPr/>
          </p:nvSpPr>
          <p:spPr>
            <a:xfrm>
              <a:off x="5206668" y="65370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You can consider the prospects of different investment directions, market demand, competition and other factors to choose the best investment plan</a:t>
              </a:r>
            </a:p>
          </p:txBody>
        </p:sp>
        <p:sp>
          <p:nvSpPr>
            <p:cNvPr id="170" name="SubTopic"/>
            <p:cNvSpPr/>
            <p:nvPr/>
          </p:nvSpPr>
          <p:spPr>
            <a:xfrm>
              <a:off x="2488612" y="3556005"/>
              <a:ext cx="1614800" cy="92400"/>
            </a:xfrm>
            <a:custGeom>
              <a:avLst/>
              <a:gdLst>
                <a:gd fmla="*/ 38720 w 1614800" name="rtl"/>
                <a:gd fmla="*/ 16720 h 92400" name="rtt"/>
                <a:gd fmla="*/ 1583120 w 1614800" name="rtr"/>
                <a:gd fmla="*/ 87120 h 92400" name="rtb"/>
              </a:gdLst>
              <a:ahLst/>
              <a:cxnLst/>
              <a:rect b="rtb" r="rtr" t="rtt" l="rtl"/>
              <a:pathLst>
                <a:path stroke="false" w="1614800" h="92400">
                  <a:moveTo>
                    <a:pt x="0" y="0"/>
                  </a:moveTo>
                  <a:lnTo>
                    <a:pt x="1614800" y="0"/>
                  </a:lnTo>
                  <a:lnTo>
                    <a:pt x="1614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Determine decision-making objectives and evaluation criteria</a:t>
              </a:r>
            </a:p>
          </p:txBody>
        </p:sp>
        <p:sp>
          <p:nvSpPr>
            <p:cNvPr id="172" name="SubTopic"/>
            <p:cNvSpPr/>
            <p:nvPr/>
          </p:nvSpPr>
          <p:spPr>
            <a:xfrm>
              <a:off x="1613100" y="36913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Clarify the goals of the decision and the factors that need to be evaluated, as well as the weights and measurement indicators of each factor</a:t>
              </a:r>
            </a:p>
          </p:txBody>
        </p:sp>
        <p:sp>
          <p:nvSpPr>
            <p:cNvPr id="174" name="SubTopic"/>
            <p:cNvSpPr/>
            <p:nvPr/>
          </p:nvSpPr>
          <p:spPr>
            <a:xfrm>
              <a:off x="1613100" y="38970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Determine the importance, advantages and disadvantages of each factor for decision-making, and set corresponding weights and scoring standards</a:t>
              </a:r>
            </a:p>
          </p:txBody>
        </p:sp>
        <p:sp>
          <p:nvSpPr>
            <p:cNvPr id="176" name="SubTopic"/>
            <p:cNvSpPr/>
            <p:nvPr/>
          </p:nvSpPr>
          <p:spPr>
            <a:xfrm>
              <a:off x="3201412" y="4102705"/>
              <a:ext cx="902000" cy="92400"/>
            </a:xfrm>
            <a:custGeom>
              <a:avLst/>
              <a:gdLst>
                <a:gd fmla="*/ 38720 w 902000" name="rtl"/>
                <a:gd fmla="*/ 16720 h 92400" name="rtt"/>
                <a:gd fmla="*/ 870320 w 902000" name="rtr"/>
                <a:gd fmla="*/ 87120 h 92400" name="rtb"/>
              </a:gdLst>
              <a:ahLst/>
              <a:cxnLst/>
              <a:rect b="rtb" r="rtr" t="rtt" l="rtl"/>
              <a:pathLst>
                <a:path stroke="false" w="902000" h="92400">
                  <a:moveTo>
                    <a:pt x="0" y="0"/>
                  </a:moveTo>
                  <a:lnTo>
                    <a:pt x="902000" y="0"/>
                  </a:lnTo>
                  <a:lnTo>
                    <a:pt x="9020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Data collection and organization</a:t>
              </a:r>
            </a:p>
          </p:txBody>
        </p:sp>
        <p:sp>
          <p:nvSpPr>
            <p:cNvPr id="178" name="SubTopic"/>
            <p:cNvSpPr/>
            <p:nvPr/>
          </p:nvSpPr>
          <p:spPr>
            <a:xfrm>
              <a:off x="2044300" y="4238005"/>
              <a:ext cx="1839200" cy="92400"/>
            </a:xfrm>
            <a:custGeom>
              <a:avLst/>
              <a:gdLst>
                <a:gd fmla="*/ 38720 w 1839200" name="rtl"/>
                <a:gd fmla="*/ 16720 h 92400" name="rtt"/>
                <a:gd fmla="*/ 1807520 w 1839200" name="rtr"/>
                <a:gd fmla="*/ 87120 h 92400" name="rtb"/>
              </a:gdLst>
              <a:ahLst/>
              <a:cxnLst/>
              <a:rect b="rtb" r="rtr" t="rtt" l="rtl"/>
              <a:pathLst>
                <a:path stroke="false" w="1839200" h="92400">
                  <a:moveTo>
                    <a:pt x="0" y="0"/>
                  </a:moveTo>
                  <a:lnTo>
                    <a:pt x="1839200" y="0"/>
                  </a:lnTo>
                  <a:lnTo>
                    <a:pt x="18392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Collect relevant data and information to quantify and compare options</a:t>
              </a:r>
            </a:p>
          </p:txBody>
        </p:sp>
        <p:sp>
          <p:nvSpPr>
            <p:cNvPr id="180" name="SubTopic"/>
            <p:cNvSpPr/>
            <p:nvPr/>
          </p:nvSpPr>
          <p:spPr>
            <a:xfrm>
              <a:off x="1934300" y="4373305"/>
              <a:ext cx="1949200" cy="92400"/>
            </a:xfrm>
            <a:custGeom>
              <a:avLst/>
              <a:gdLst>
                <a:gd fmla="*/ 38720 w 1949200" name="rtl"/>
                <a:gd fmla="*/ 16720 h 92400" name="rtt"/>
                <a:gd fmla="*/ 1917520 w 1949200" name="rtr"/>
                <a:gd fmla="*/ 87120 h 92400" name="rtb"/>
              </a:gdLst>
              <a:ahLst/>
              <a:cxnLst/>
              <a:rect b="rtb" r="rtr" t="rtt" l="rtl"/>
              <a:pathLst>
                <a:path stroke="false" w="1949200" h="92400">
                  <a:moveTo>
                    <a:pt x="0" y="0"/>
                  </a:moveTo>
                  <a:lnTo>
                    <a:pt x="1949200" y="0"/>
                  </a:lnTo>
                  <a:lnTo>
                    <a:pt x="19492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Organize data according to evaluation criteria for use in decision matrices</a:t>
              </a:r>
            </a:p>
          </p:txBody>
        </p:sp>
        <p:sp>
          <p:nvSpPr>
            <p:cNvPr id="182" name="SubTopic"/>
            <p:cNvSpPr/>
            <p:nvPr/>
          </p:nvSpPr>
          <p:spPr>
            <a:xfrm>
              <a:off x="3434612" y="4508605"/>
              <a:ext cx="668800" cy="92400"/>
            </a:xfrm>
            <a:custGeom>
              <a:avLst/>
              <a:gdLst>
                <a:gd fmla="*/ 38720 w 668800" name="rtl"/>
                <a:gd fmla="*/ 16720 h 92400" name="rtt"/>
                <a:gd fmla="*/ 637120 w 668800" name="rtr"/>
                <a:gd fmla="*/ 87120 h 92400" name="rtb"/>
              </a:gdLst>
              <a:ahLst/>
              <a:cxnLst/>
              <a:rect b="rtb" r="rtr" t="rtt" l="rtl"/>
              <a:pathLst>
                <a:path stroke="false" w="668800" h="92400">
                  <a:moveTo>
                    <a:pt x="0" y="0"/>
                  </a:moveTo>
                  <a:lnTo>
                    <a:pt x="668800" y="0"/>
                  </a:lnTo>
                  <a:lnTo>
                    <a:pt x="668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Build a decision matrix</a:t>
              </a:r>
            </a:p>
          </p:txBody>
        </p:sp>
        <p:sp>
          <p:nvSpPr>
            <p:cNvPr id="184" name="SubTopic"/>
            <p:cNvSpPr/>
            <p:nvPr/>
          </p:nvSpPr>
          <p:spPr>
            <a:xfrm>
              <a:off x="1613100" y="46439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Construct a tabular model of a decision matrix based on evaluation criteria and weights on paper or in a spreadsheet</a:t>
              </a:r>
            </a:p>
          </p:txBody>
        </p:sp>
        <p:sp>
          <p:nvSpPr>
            <p:cNvPr id="186" name="SubTopic"/>
            <p:cNvSpPr/>
            <p:nvPr/>
          </p:nvSpPr>
          <p:spPr>
            <a:xfrm>
              <a:off x="1613100" y="48496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Fill in the table with data for each option and calculate the score based on the weight and rating</a:t>
              </a:r>
            </a:p>
          </p:txBody>
        </p:sp>
        <p:sp>
          <p:nvSpPr>
            <p:cNvPr id="188" name="SubTopic"/>
            <p:cNvSpPr/>
            <p:nvPr/>
          </p:nvSpPr>
          <p:spPr>
            <a:xfrm>
              <a:off x="3258612" y="5055305"/>
              <a:ext cx="844800" cy="92400"/>
            </a:xfrm>
            <a:custGeom>
              <a:avLst/>
              <a:gdLst>
                <a:gd fmla="*/ 38720 w 844800" name="rtl"/>
                <a:gd fmla="*/ 16720 h 92400" name="rtt"/>
                <a:gd fmla="*/ 813120 w 844800" name="rtr"/>
                <a:gd fmla="*/ 87120 h 92400" name="rtb"/>
              </a:gdLst>
              <a:ahLst/>
              <a:cxnLst/>
              <a:rect b="rtb" r="rtr" t="rtt" l="rtl"/>
              <a:pathLst>
                <a:path stroke="false" w="844800" h="92400">
                  <a:moveTo>
                    <a:pt x="0" y="0"/>
                  </a:moveTo>
                  <a:lnTo>
                    <a:pt x="844800" y="0"/>
                  </a:lnTo>
                  <a:lnTo>
                    <a:pt x="844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Analyze and compare options</a:t>
              </a:r>
            </a:p>
          </p:txBody>
        </p:sp>
        <p:sp>
          <p:nvSpPr>
            <p:cNvPr id="190" name="SubTopic"/>
            <p:cNvSpPr/>
            <p:nvPr/>
          </p:nvSpPr>
          <p:spPr>
            <a:xfrm>
              <a:off x="1613100" y="51906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Compare and analyze based on the scores of the decision matrix to find options with obvious advantages and disadvantages</a:t>
              </a:r>
            </a:p>
          </p:txBody>
        </p:sp>
        <p:sp>
          <p:nvSpPr>
            <p:cNvPr id="192" name="SubTopic"/>
            <p:cNvSpPr/>
            <p:nvPr/>
          </p:nvSpPr>
          <p:spPr>
            <a:xfrm>
              <a:off x="1613100" y="53963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Can be combined with other decision-making methods and judgments to comprehensively evaluate and compare options</a:t>
              </a:r>
            </a:p>
          </p:txBody>
        </p:sp>
        <p:sp>
          <p:nvSpPr>
            <p:cNvPr id="196" name="SubTopic"/>
            <p:cNvSpPr/>
            <p:nvPr/>
          </p:nvSpPr>
          <p:spPr>
            <a:xfrm>
              <a:off x="2889012" y="721305"/>
              <a:ext cx="1214400" cy="92400"/>
            </a:xfrm>
            <a:custGeom>
              <a:avLst/>
              <a:gdLst>
                <a:gd fmla="*/ 38720 w 1214400" name="rtl"/>
                <a:gd fmla="*/ 16720 h 92400" name="rtt"/>
                <a:gd fmla="*/ 1182720 w 1214400" name="rtr"/>
                <a:gd fmla="*/ 87120 h 92400" name="rtb"/>
              </a:gdLst>
              <a:ahLst/>
              <a:cxnLst/>
              <a:rect b="rtb" r="rtr" t="rtt" l="rtl"/>
              <a:pathLst>
                <a:path stroke="false" w="1214400" h="92400">
                  <a:moveTo>
                    <a:pt x="0" y="0"/>
                  </a:moveTo>
                  <a:lnTo>
                    <a:pt x="1214400" y="0"/>
                  </a:lnTo>
                  <a:lnTo>
                    <a:pt x="12144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Determine decision-making goals and scope</a:t>
              </a:r>
            </a:p>
          </p:txBody>
        </p:sp>
        <p:sp>
          <p:nvSpPr>
            <p:cNvPr id="198" name="SubTopic"/>
            <p:cNvSpPr/>
            <p:nvPr/>
          </p:nvSpPr>
          <p:spPr>
            <a:xfrm>
              <a:off x="1617500" y="856605"/>
              <a:ext cx="2266000" cy="92400"/>
            </a:xfrm>
            <a:custGeom>
              <a:avLst/>
              <a:gdLst>
                <a:gd fmla="*/ 38720 w 2266000" name="rtl"/>
                <a:gd fmla="*/ 16720 h 92400" name="rtt"/>
                <a:gd fmla="*/ 2234320 w 2266000" name="rtr"/>
                <a:gd fmla="*/ 87120 h 92400" name="rtb"/>
              </a:gdLst>
              <a:ahLst/>
              <a:cxnLst/>
              <a:rect b="rtb" r="rtr" t="rtt" l="rtl"/>
              <a:pathLst>
                <a:path stroke="false" w="2266000" h="92400">
                  <a:moveTo>
                    <a:pt x="0" y="0"/>
                  </a:moveTo>
                  <a:lnTo>
                    <a:pt x="2266000" y="0"/>
                  </a:lnTo>
                  <a:lnTo>
                    <a:pt x="22660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Determine the decisions to be made, factors to be considered, and acceptable ranges</a:t>
              </a:r>
            </a:p>
          </p:txBody>
        </p:sp>
        <p:sp>
          <p:nvSpPr>
            <p:cNvPr id="200" name="SubTopic"/>
            <p:cNvSpPr/>
            <p:nvPr/>
          </p:nvSpPr>
          <p:spPr>
            <a:xfrm>
              <a:off x="1806700" y="991905"/>
              <a:ext cx="2076800" cy="92400"/>
            </a:xfrm>
            <a:custGeom>
              <a:avLst/>
              <a:gdLst>
                <a:gd fmla="*/ 38720 w 2076800" name="rtl"/>
                <a:gd fmla="*/ 16720 h 92400" name="rtt"/>
                <a:gd fmla="*/ 2045120 w 2076800" name="rtr"/>
                <a:gd fmla="*/ 87120 h 92400" name="rtb"/>
              </a:gdLst>
              <a:ahLst/>
              <a:cxnLst/>
              <a:rect b="rtb" r="rtr" t="rtt" l="rtl"/>
              <a:pathLst>
                <a:path stroke="false" w="2076800" h="92400">
                  <a:moveTo>
                    <a:pt x="0" y="0"/>
                  </a:moveTo>
                  <a:lnTo>
                    <a:pt x="2076800" y="0"/>
                  </a:lnTo>
                  <a:lnTo>
                    <a:pt x="2076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Clarify the goals and concerns of the decision as a basis for subsequent steps</a:t>
              </a:r>
            </a:p>
          </p:txBody>
        </p:sp>
        <p:sp>
          <p:nvSpPr>
            <p:cNvPr id="202" name="SubTopic"/>
            <p:cNvSpPr/>
            <p:nvPr/>
          </p:nvSpPr>
          <p:spPr>
            <a:xfrm>
              <a:off x="3157412" y="1127205"/>
              <a:ext cx="946000" cy="92400"/>
            </a:xfrm>
            <a:custGeom>
              <a:avLst/>
              <a:gdLst>
                <a:gd fmla="*/ 38720 w 946000" name="rtl"/>
                <a:gd fmla="*/ 16720 h 92400" name="rtt"/>
                <a:gd fmla="*/ 914320 w 946000" name="rtr"/>
                <a:gd fmla="*/ 87120 h 92400" name="rtb"/>
              </a:gdLst>
              <a:ahLst/>
              <a:cxnLst/>
              <a:rect b="rtb" r="rtr" t="rtt" l="rtl"/>
              <a:pathLst>
                <a:path stroke="false" w="946000" h="92400">
                  <a:moveTo>
                    <a:pt x="0" y="0"/>
                  </a:moveTo>
                  <a:lnTo>
                    <a:pt x="946000" y="0"/>
                  </a:lnTo>
                  <a:lnTo>
                    <a:pt x="9460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Collect and organize relevant data</a:t>
              </a:r>
            </a:p>
          </p:txBody>
        </p:sp>
        <p:sp>
          <p:nvSpPr>
            <p:cNvPr id="204" name="SubTopic"/>
            <p:cNvSpPr/>
            <p:nvPr/>
          </p:nvSpPr>
          <p:spPr>
            <a:xfrm>
              <a:off x="1613100" y="12625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Collect and organize data and information related to decision-making, including relevant indicators and data for each option</a:t>
              </a:r>
            </a:p>
          </p:txBody>
        </p:sp>
        <p:sp>
          <p:nvSpPr>
            <p:cNvPr id="206" name="SubTopic"/>
            <p:cNvSpPr/>
            <p:nvPr/>
          </p:nvSpPr>
          <p:spPr>
            <a:xfrm>
              <a:off x="1674700" y="1468205"/>
              <a:ext cx="2208800" cy="92400"/>
            </a:xfrm>
            <a:custGeom>
              <a:avLst/>
              <a:gdLst>
                <a:gd fmla="*/ 38720 w 2208800" name="rtl"/>
                <a:gd fmla="*/ 16720 h 92400" name="rtt"/>
                <a:gd fmla="*/ 2177120 w 2208800" name="rtr"/>
                <a:gd fmla="*/ 87120 h 92400" name="rtb"/>
              </a:gdLst>
              <a:ahLst/>
              <a:cxnLst/>
              <a:rect b="rtb" r="rtr" t="rtt" l="rtl"/>
              <a:pathLst>
                <a:path stroke="false" w="2208800" h="92400">
                  <a:moveTo>
                    <a:pt x="0" y="0"/>
                  </a:moveTo>
                  <a:lnTo>
                    <a:pt x="2208800" y="0"/>
                  </a:lnTo>
                  <a:lnTo>
                    <a:pt x="2208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Organize data to make it suitable for construction and analysis of decision matrices</a:t>
              </a:r>
            </a:p>
          </p:txBody>
        </p:sp>
        <p:sp>
          <p:nvSpPr>
            <p:cNvPr id="208" name="SubTopic"/>
            <p:cNvSpPr/>
            <p:nvPr/>
          </p:nvSpPr>
          <p:spPr>
            <a:xfrm>
              <a:off x="3434612" y="1603505"/>
              <a:ext cx="668800" cy="92400"/>
            </a:xfrm>
            <a:custGeom>
              <a:avLst/>
              <a:gdLst>
                <a:gd fmla="*/ 38720 w 668800" name="rtl"/>
                <a:gd fmla="*/ 16720 h 92400" name="rtt"/>
                <a:gd fmla="*/ 637120 w 668800" name="rtr"/>
                <a:gd fmla="*/ 87120 h 92400" name="rtb"/>
              </a:gdLst>
              <a:ahLst/>
              <a:cxnLst/>
              <a:rect b="rtb" r="rtr" t="rtt" l="rtl"/>
              <a:pathLst>
                <a:path stroke="false" w="668800" h="92400">
                  <a:moveTo>
                    <a:pt x="0" y="0"/>
                  </a:moveTo>
                  <a:lnTo>
                    <a:pt x="668800" y="0"/>
                  </a:lnTo>
                  <a:lnTo>
                    <a:pt x="668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Build a decision matrix</a:t>
              </a:r>
            </a:p>
          </p:txBody>
        </p:sp>
        <p:sp>
          <p:nvSpPr>
            <p:cNvPr id="210" name="SubTopic"/>
            <p:cNvSpPr/>
            <p:nvPr/>
          </p:nvSpPr>
          <p:spPr>
            <a:xfrm>
              <a:off x="1613100" y="17388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Construct a tabular model of the decision matrix based on the decision objectives and evaluation factors</a:t>
              </a:r>
            </a:p>
          </p:txBody>
        </p:sp>
        <p:sp>
          <p:nvSpPr>
            <p:cNvPr id="212" name="SubTopic"/>
            <p:cNvSpPr/>
            <p:nvPr/>
          </p:nvSpPr>
          <p:spPr>
            <a:xfrm>
              <a:off x="1613100" y="19445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Fill in the relevant data into the table and calculate the score based on the weighting and scoring criteria</a:t>
              </a:r>
            </a:p>
          </p:txBody>
        </p:sp>
        <p:sp>
          <p:nvSpPr>
            <p:cNvPr id="214" name="SubTopic"/>
            <p:cNvSpPr/>
            <p:nvPr/>
          </p:nvSpPr>
          <p:spPr>
            <a:xfrm>
              <a:off x="3258612" y="2150205"/>
              <a:ext cx="844800" cy="92400"/>
            </a:xfrm>
            <a:custGeom>
              <a:avLst/>
              <a:gdLst>
                <a:gd fmla="*/ 38720 w 844800" name="rtl"/>
                <a:gd fmla="*/ 16720 h 92400" name="rtt"/>
                <a:gd fmla="*/ 813120 w 844800" name="rtr"/>
                <a:gd fmla="*/ 87120 h 92400" name="rtb"/>
              </a:gdLst>
              <a:ahLst/>
              <a:cxnLst/>
              <a:rect b="rtb" r="rtr" t="rtt" l="rtl"/>
              <a:pathLst>
                <a:path stroke="false" w="844800" h="92400">
                  <a:moveTo>
                    <a:pt x="0" y="0"/>
                  </a:moveTo>
                  <a:lnTo>
                    <a:pt x="844800" y="0"/>
                  </a:lnTo>
                  <a:lnTo>
                    <a:pt x="8448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Analyze and compare options</a:t>
              </a:r>
            </a:p>
          </p:txBody>
        </p:sp>
        <p:sp>
          <p:nvSpPr>
            <p:cNvPr id="216" name="SubTopic"/>
            <p:cNvSpPr/>
            <p:nvPr/>
          </p:nvSpPr>
          <p:spPr>
            <a:xfrm>
              <a:off x="1613100" y="22855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Compare and analyze based on the scores of the decision matrix to find options with higher scores or that meet the requirements</a:t>
              </a:r>
            </a:p>
          </p:txBody>
        </p:sp>
        <p:sp>
          <p:nvSpPr>
            <p:cNvPr id="218" name="SubTopic"/>
            <p:cNvSpPr/>
            <p:nvPr/>
          </p:nvSpPr>
          <p:spPr>
            <a:xfrm>
              <a:off x="1613100" y="24912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Comprehensive evaluation and comparison of options based on actual situation and other factors</a:t>
              </a:r>
            </a:p>
          </p:txBody>
        </p:sp>
        <p:sp>
          <p:nvSpPr>
            <p:cNvPr id="220" name="SubTopic"/>
            <p:cNvSpPr/>
            <p:nvPr/>
          </p:nvSpPr>
          <p:spPr>
            <a:xfrm>
              <a:off x="3095812" y="2696905"/>
              <a:ext cx="1007600" cy="92400"/>
            </a:xfrm>
            <a:custGeom>
              <a:avLst/>
              <a:gdLst>
                <a:gd fmla="*/ 38720 w 1007600" name="rtl"/>
                <a:gd fmla="*/ 16720 h 92400" name="rtt"/>
                <a:gd fmla="*/ 975920 w 1007600" name="rtr"/>
                <a:gd fmla="*/ 87120 h 92400" name="rtb"/>
              </a:gdLst>
              <a:ahLst/>
              <a:cxnLst/>
              <a:rect b="rtb" r="rtr" t="rtt" l="rtl"/>
              <a:pathLst>
                <a:path stroke="false" w="1007600" h="92400">
                  <a:moveTo>
                    <a:pt x="0" y="0"/>
                  </a:moveTo>
                  <a:lnTo>
                    <a:pt x="1007600" y="0"/>
                  </a:lnTo>
                  <a:lnTo>
                    <a:pt x="1007600" y="92400"/>
                  </a:lnTo>
                  <a:lnTo>
                    <a:pt x="0" y="924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Make decisions and track execution</a:t>
              </a:r>
            </a:p>
          </p:txBody>
        </p:sp>
        <p:sp>
          <p:nvSpPr>
            <p:cNvPr id="222" name="SubTopic"/>
            <p:cNvSpPr/>
            <p:nvPr/>
          </p:nvSpPr>
          <p:spPr>
            <a:xfrm>
              <a:off x="1613100" y="28322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Based on the results of analysis and comparison, make final decisions and formulate corresponding execution plans</a:t>
              </a:r>
            </a:p>
          </p:txBody>
        </p:sp>
        <p:sp>
          <p:nvSpPr>
            <p:cNvPr id="224" name="SubTopic"/>
            <p:cNvSpPr/>
            <p:nvPr/>
          </p:nvSpPr>
          <p:spPr>
            <a:xfrm>
              <a:off x="1613100" y="3037905"/>
              <a:ext cx="2270400" cy="162800"/>
            </a:xfrm>
            <a:custGeom>
              <a:avLst/>
              <a:gdLst>
                <a:gd fmla="*/ 38720 w 2270400" name="rtl"/>
                <a:gd fmla="*/ 16720 h 162800" name="rtt"/>
                <a:gd fmla="*/ 2238720 w 2270400" name="rtr"/>
                <a:gd fmla="*/ 157520 h 162800" name="rtb"/>
              </a:gdLst>
              <a:ahLst/>
              <a:cxnLst/>
              <a:rect b="rtb" r="rtr" t="rtt" l="rtl"/>
              <a:pathLst>
                <a:path stroke="false" w="2270400" h="162800">
                  <a:moveTo>
                    <a:pt x="0" y="0"/>
                  </a:moveTo>
                  <a:lnTo>
                    <a:pt x="2270400" y="0"/>
                  </a:lnTo>
                  <a:lnTo>
                    <a:pt x="2270400" y="162800"/>
                  </a:lnTo>
                  <a:lnTo>
                    <a:pt x="0" y="16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square"/>
            <a:lstStyle/>
            <a:p>
              <a:pPr algn="ctr">
                <a:lnSpc>
                  <a:spcPct val="100000"/>
                </a:lnSpc>
              </a:pPr>
              <a:r>
                <a:rPr sz="450">
                  <a:solidFill>
                    <a:srgbClr val="303030"/>
                  </a:solidFill>
                  <a:latin typeface="Arial"/>
                </a:rPr>
                <a:t>During the execution process, continue to track and monitor decision-making results, and make necessary adjustments and optimizations</a:t>
              </a:r>
            </a:p>
          </p:txBody>
        </p:sp>
        <p:sp>
          <p:nvSpPr>
            <p:cNvPr id="102" name="MainTopic"/>
            <p:cNvSpPr/>
            <p:nvPr/>
          </p:nvSpPr>
          <p:spPr>
            <a:xfrm>
              <a:off x="4766844" y="511205"/>
              <a:ext cx="589600" cy="167200"/>
            </a:xfrm>
            <a:custGeom>
              <a:avLst/>
              <a:gdLst>
                <a:gd fmla="*/ 78320 w 589600" name="rtl"/>
                <a:gd fmla="*/ 38720 h 167200" name="rtt"/>
                <a:gd fmla="*/ 522720 w 589600" name="rtr"/>
                <a:gd fmla="*/ 139920 h 167200" name="rtb"/>
              </a:gdLst>
              <a:ahLst/>
              <a:cxnLst/>
              <a:rect b="rtb" r="rtr" t="rtt" l="rtl"/>
              <a:pathLst>
                <a:path stroke="false" w="589600" h="167200">
                  <a:moveTo>
                    <a:pt x="0" y="0"/>
                  </a:moveTo>
                  <a:lnTo>
                    <a:pt x="589600" y="0"/>
                  </a:lnTo>
                  <a:lnTo>
                    <a:pt x="5896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30">
                  <a:solidFill>
                    <a:srgbClr val="303030"/>
                  </a:solidFill>
                  <a:latin typeface="Arial"/>
                </a:rPr>
                <a:t>advantage</a:t>
              </a:r>
            </a:p>
          </p:txBody>
        </p:sp>
        <p:sp>
          <p:nvSpPr>
            <p:cNvPr id="122" name="MainTopic"/>
            <p:cNvSpPr/>
            <p:nvPr/>
          </p:nvSpPr>
          <p:spPr>
            <a:xfrm>
              <a:off x="4766844" y="2393305"/>
              <a:ext cx="682000" cy="167200"/>
            </a:xfrm>
            <a:custGeom>
              <a:avLst/>
              <a:gdLst>
                <a:gd fmla="*/ 78320 w 682000" name="rtl"/>
                <a:gd fmla="*/ 38720 h 167200" name="rtt"/>
                <a:gd fmla="*/ 615120 w 682000" name="rtr"/>
                <a:gd fmla="*/ 139920 h 167200" name="rtb"/>
              </a:gdLst>
              <a:ahLst/>
              <a:cxnLst/>
              <a:rect b="rtb" r="rtr" t="rtt" l="rtl"/>
              <a:pathLst>
                <a:path stroke="false" w="682000" h="167200">
                  <a:moveTo>
                    <a:pt x="0" y="0"/>
                  </a:moveTo>
                  <a:lnTo>
                    <a:pt x="682000" y="0"/>
                  </a:lnTo>
                  <a:lnTo>
                    <a:pt x="6820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30">
                  <a:solidFill>
                    <a:srgbClr val="303030"/>
                  </a:solidFill>
                  <a:latin typeface="Arial"/>
                </a:rPr>
                <a:t>shortcoming</a:t>
              </a:r>
            </a:p>
          </p:txBody>
        </p:sp>
        <p:sp>
          <p:nvSpPr>
            <p:cNvPr id="142" name="MainTopic"/>
            <p:cNvSpPr/>
            <p:nvPr/>
          </p:nvSpPr>
          <p:spPr>
            <a:xfrm>
              <a:off x="4766844" y="4345805"/>
              <a:ext cx="1047200" cy="167200"/>
            </a:xfrm>
            <a:custGeom>
              <a:avLst/>
              <a:gdLst>
                <a:gd fmla="*/ 78320 w 1047200" name="rtl"/>
                <a:gd fmla="*/ 38720 h 167200" name="rtt"/>
                <a:gd fmla="*/ 980320 w 1047200" name="rtr"/>
                <a:gd fmla="*/ 139920 h 167200" name="rtb"/>
              </a:gdLst>
              <a:ahLst/>
              <a:cxnLst/>
              <a:rect b="rtb" r="rtr" t="rtt" l="rtl"/>
              <a:pathLst>
                <a:path stroke="false" w="1047200" h="167200">
                  <a:moveTo>
                    <a:pt x="0" y="0"/>
                  </a:moveTo>
                  <a:lnTo>
                    <a:pt x="1047200" y="0"/>
                  </a:lnTo>
                  <a:lnTo>
                    <a:pt x="10472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30">
                  <a:solidFill>
                    <a:srgbClr val="303030"/>
                  </a:solidFill>
                  <a:latin typeface="Arial"/>
                </a:rPr>
                <a:t>Application scenarios</a:t>
              </a:r>
            </a:p>
          </p:txBody>
        </p:sp>
        <p:sp>
          <p:nvSpPr>
            <p:cNvPr id="168" name="MainTopic"/>
            <p:cNvSpPr/>
            <p:nvPr/>
          </p:nvSpPr>
          <p:spPr>
            <a:xfrm>
              <a:off x="3619324" y="3345905"/>
              <a:ext cx="704000" cy="167200"/>
            </a:xfrm>
            <a:custGeom>
              <a:avLst/>
              <a:gdLst>
                <a:gd fmla="*/ 78320 w 704000" name="rtl"/>
                <a:gd fmla="*/ 38720 h 167200" name="rtt"/>
                <a:gd fmla="*/ 637120 w 704000" name="rtr"/>
                <a:gd fmla="*/ 139920 h 167200" name="rtb"/>
              </a:gdLst>
              <a:ahLst/>
              <a:cxnLst/>
              <a:rect b="rtb" r="rtr" t="rtt" l="rtl"/>
              <a:pathLst>
                <a:path stroke="false" w="704000" h="167200">
                  <a:moveTo>
                    <a:pt x="0" y="0"/>
                  </a:moveTo>
                  <a:lnTo>
                    <a:pt x="704000" y="0"/>
                  </a:lnTo>
                  <a:lnTo>
                    <a:pt x="7040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53A1D4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30">
                  <a:solidFill>
                    <a:srgbClr val="303030"/>
                  </a:solidFill>
                  <a:latin typeface="Arial"/>
                </a:rPr>
                <a:t>Build method</a:t>
              </a:r>
            </a:p>
          </p:txBody>
        </p:sp>
        <p:sp>
          <p:nvSpPr>
            <p:cNvPr id="194" name="MainTopic"/>
            <p:cNvSpPr/>
            <p:nvPr/>
          </p:nvSpPr>
          <p:spPr>
            <a:xfrm>
              <a:off x="3518124" y="511205"/>
              <a:ext cx="805200" cy="167200"/>
            </a:xfrm>
            <a:custGeom>
              <a:avLst/>
              <a:gdLst>
                <a:gd fmla="*/ 78320 w 805200" name="rtl"/>
                <a:gd fmla="*/ 38720 h 167200" name="rtt"/>
                <a:gd fmla="*/ 738320 w 805200" name="rtr"/>
                <a:gd fmla="*/ 139920 h 167200" name="rtb"/>
              </a:gdLst>
              <a:ahLst/>
              <a:cxnLst/>
              <a:rect b="rtb" r="rtr" t="rtt" l="rtl"/>
              <a:pathLst>
                <a:path stroke="false" w="805200" h="167200">
                  <a:moveTo>
                    <a:pt x="0" y="0"/>
                  </a:moveTo>
                  <a:lnTo>
                    <a:pt x="805200" y="0"/>
                  </a:lnTo>
                  <a:lnTo>
                    <a:pt x="805200" y="167200"/>
                  </a:lnTo>
                  <a:lnTo>
                    <a:pt x="0" y="1672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00" cap="rnd">
              <a:solidFill>
                <a:srgbClr val="E16666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630">
                  <a:solidFill>
                    <a:srgbClr val="303030"/>
                  </a:solidFill>
                  <a:latin typeface="Arial"/>
                </a:rPr>
                <a:t>Steps for usage</a:t>
              </a:r>
            </a:p>
          </p:txBody>
        </p:sp>
        <p:sp>
          <p:nvSpPr>
            <p:cNvPr id="101" name="MainIdea"/>
            <p:cNvSpPr/>
            <p:nvPr/>
          </p:nvSpPr>
          <p:spPr>
            <a:xfrm>
              <a:off x="4063284" y="97605"/>
              <a:ext cx="963600" cy="268400"/>
            </a:xfrm>
            <a:custGeom>
              <a:avLst/>
              <a:gdLst>
                <a:gd fmla="*/ 87120 w 963600" name="rtl"/>
                <a:gd fmla="*/ 69520 h 268400" name="rtt"/>
                <a:gd fmla="*/ 879120 w 963600" name="rtr"/>
                <a:gd fmla="*/ 201520 h 268400" name="rtb"/>
              </a:gdLst>
              <a:ahLst/>
              <a:cxnLst/>
              <a:rect b="rtb" r="rtr" t="rtt" l="rtl"/>
              <a:pathLst>
                <a:path w="963600" h="268400">
                  <a:moveTo>
                    <a:pt x="0" y="0"/>
                  </a:moveTo>
                  <a:lnTo>
                    <a:pt x="963600" y="0"/>
                  </a:lnTo>
                  <a:lnTo>
                    <a:pt x="963600" y="268400"/>
                  </a:lnTo>
                  <a:lnTo>
                    <a:pt x="0" y="268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86D0"/>
            </a:solidFill>
            <a:ln w="8800" cap="rnd">
              <a:solidFill>
                <a:srgbClr val="2686D0"/>
              </a:solidFill>
              <a:round/>
            </a:ln>
          </p:spPr>
          <p:txBody>
            <a:bodyPr lIns="0" rIns="0" anchor="ctr" rtlCol="0" tIns="0" bIns="11000" wrap="none"/>
            <a:lstStyle/>
            <a:p>
              <a:pPr algn="ctr">
                <a:lnSpc>
                  <a:spcPct val="100000"/>
                </a:lnSpc>
              </a:pPr>
              <a:r>
                <a:rPr b="1" sz="810">
                  <a:solidFill>
                    <a:srgbClr val="FFFFFF"/>
                  </a:solidFill>
                  <a:latin typeface="Arial"/>
                </a:rPr>
                <a:t>decision matrix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terms="http://purl.org/dc/terms/" xmlns:cp="http://schemas.openxmlformats.org/package/2006/metadata/core-properties" xmlns:dcmitype="http://purl.org/dc/dcmitype/" xmlns:xsi="http://www.w3.org/2001/XMLSchema-instance" xmlns:dc="http://purl.org/dc/elements/1.1/">
  <dc:title>PowerPoint Presentation</dc:title>
  <dc:creator>ADMIN</dc:creator>
  <cp:lastModifiedBy>ADMIN</cp:lastModifiedBy>
  <cp:revision>1</cp:revision>
  <dcterms:created xsi:type="dcterms:W3CDTF">2025-11-04T14:02:25Z</dcterms:created>
  <dcterms:modified xsi:type="dcterms:W3CDTF">2025-11-04T14:02:25Z</dcterms:modified>
</cp:coreProperties>
</file>