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image/ico" Extension="ico"/>
  <Default ContentType="image/bmp" Extension="bmp"/>
  <Default ContentType="image/gif" Extension="gif"/>
  <Default ContentType="image/tiff" Extension="tiff"/>
  <Default ContentType="image/wmf" Extension="wmf"/>
  <Default ContentType="image/emf" Extension="emf"/>
  <Default ContentType="application/vnd.openxmlformats-package.relationships+xml" Extension="rels"/>
  <Default ContentType="application/xml" Extension="xml"/>
  <Default ContentType="application/octet-stream" Extension="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
  <Relationship Id="rId3" Type="http://schemas.openxmlformats.org/package/2006/relationships/metadata/core-properties" Target="docProps/core.xml"/>
  <Relationship Id="rId2" Type="http://schemas.openxmlformats.org/package/2006/relationships/metadata/thumbnail" Target="docProps/thumbnail.jpeg"/>
  <Relationship Id="rId1" Type="http://schemas.openxmlformats.org/officeDocument/2006/relationships/officeDocument" Target="ppt/presentation.xml"/>
  <Relationship Id="rId4" Type="http://schemas.openxmlformats.org/officeDocument/2006/relationships/extended-properties" Target="docProps/app.xml"/>
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r:id="rId1" id="2147483648"/>
  </p:sldMasterIdLst>
  <p:sldIdLst>
    <p:sldId r:id="rId6" id="256"/>
  </p:sldIdLst>
  <p:sldSz cx="9144000" type="screen4x3" cy="6858000"/>
  <p:notesSz cx="6858000" cy="9144000"/>
  <p:defaultTextStyle>
    <a:defPPr>
      <a:defRPr lang="en-US"/>
    </a:defPPr>
    <a:lvl1pPr hangingPunct="1" marL="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1pPr>
    <a:lvl2pPr hangingPunct="1" marL="4572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2pPr>
    <a:lvl3pPr hangingPunct="1" marL="9144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3pPr>
    <a:lvl4pPr hangingPunct="1" marL="13716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4pPr>
    <a:lvl5pPr hangingPunct="1" marL="18288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5pPr>
    <a:lvl6pPr hangingPunct="1" marL="22860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6pPr>
    <a:lvl7pPr hangingPunct="1" marL="27432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7pPr>
    <a:lvl8pPr hangingPunct="1" marL="32004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8pPr>
    <a:lvl9pPr hangingPunct="1" marL="36576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r="http://schemas.openxmlformats.org/officeDocument/2006/relationships" xmlns:a="http://schemas.openxmlformats.org/drawingml/2006/main" xmlns:p="http://schemas.openxmlformats.org/presentationml/2006/main">
  <p:normalViewPr horzBarState="maximized">
    <p:restoredLeft autoAdjust="0" sz="19958"/>
    <p:restoredTop sz="94660"/>
  </p:normalViewPr>
  <p:slideViewPr>
    <p:cSldViewPr snapToGrid="0">
      <p:cViewPr varScale="1">
        <p:scale>
          <a:sx d="100" n="75"/>
          <a:sy d="100" n="75"/>
        </p:scale>
        <p:origin x="66" y="288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Id="rId1" Type="http://schemas.openxmlformats.org/officeDocument/2006/relationships/slideMaster" Target="slideMasters/slideMaster1.xml"/>
  <Relationship Id="rId2" Type="http://schemas.openxmlformats.org/officeDocument/2006/relationships/tableStyles" Target="tableStyles.xml"/>
  <Relationship Id="rId3" Type="http://schemas.openxmlformats.org/officeDocument/2006/relationships/theme" Target="theme/theme1.xml"/>
  <Relationship Id="rId4" Type="http://schemas.openxmlformats.org/officeDocument/2006/relationships/viewProps" Target="viewProps.xml"/>
  <Relationship Id="rId5" Type="http://schemas.openxmlformats.org/officeDocument/2006/relationships/presProps" Target="presProps.xml"/>
  <Relationship Id="rId6" Type="http://schemas.openxmlformats.org/officeDocument/2006/relationships/slide" Target="slides/slide1.xml"/>
</Relationships>

</file>

<file path=ppt/slideLayouts/_rels/slideLayout1.xml.rels>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/>
</Relationships>

</file>

<file path=ppt/slideLayouts/slideLayout1.xml><?xml version="1.0" encoding="utf-8"?>
<p:sldLayout xmlns:r="http://schemas.openxmlformats.org/officeDocument/2006/relationships" xmlns:a="http://schemas.openxmlformats.org/drawingml/2006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2708C-2602-4C50-90B3-38403DD6A526}" type="datetimeFigureOut">
              <a:rPr lang="zh-CN" altLang="en-US" smtClean="0"/>
              <a:t>2016/11/23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E20AC-CFD9-4F54-B258-06C96168275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1.png"/>
  <Relationship Id="rId3" Type="http://schemas.openxmlformats.org/officeDocument/2006/relationships/image" Target="../media/image2.png"/>
  <Relationship Id="rId4" Type="http://schemas.openxmlformats.org/officeDocument/2006/relationships/image" Target="../media/image3.png"/>
  <Relationship Id="rId5" Type="http://schemas.openxmlformats.org/officeDocument/2006/relationships/image" Target="../media/image4.png"/>
  <Relationship Id="rId6" Type="http://schemas.openxmlformats.org/officeDocument/2006/relationships/image" Target="../media/image5.png"/>
  <Relationship Id="rId7" Type="http://schemas.openxmlformats.org/officeDocument/2006/relationships/image" Target="../media/image6.png"/>
  <Relationship Id="rId8" Type="http://schemas.openxmlformats.org/officeDocument/2006/relationships/image" Target="../media/image7.png"/>
  <Relationship Id="rId9" Type="http://schemas.openxmlformats.org/officeDocument/2006/relationships/image" Target="../media/image8.png"/>
  <Relationship Id="rId10" Type="http://schemas.openxmlformats.org/officeDocument/2006/relationships/image" Target="../media/image9.png"/>
  <Relationship Id="rId11" Type="http://schemas.openxmlformats.org/officeDocument/2006/relationships/image" Target="../media/image10.png"/>
  <Relationship Id="rId12" Type="http://schemas.openxmlformats.org/officeDocument/2006/relationships/image" Target="../media/image11.png"/>
  <Relationship Id="rId13" Type="http://schemas.openxmlformats.org/officeDocument/2006/relationships/image" Target="../media/image12.png"/>
  <Relationship Id="rId14" Type="http://schemas.openxmlformats.org/officeDocument/2006/relationships/image" Target="../media/image13.png"/>
  <Relationship Id="rId15" Type="http://schemas.openxmlformats.org/officeDocument/2006/relationships/image" Target="../media/image14.png"/>
  <Relationship Id="rId16" Type="http://schemas.openxmlformats.org/officeDocument/2006/relationships/image" Target="../media/image15.png"/>
  <Relationship Id="rId17" Type="http://schemas.openxmlformats.org/officeDocument/2006/relationships/image" Target="../media/image16.png"/>
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D2CF"/>
        </a:solidFill>
        <a:effectLst/>
      </p:bgPr>
    </p:bg>
    <p:spTree>
      <p:nvGrpSpPr>
        <p:cNvPr id="300000100" name="Page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8" name="Group288"/>
          <p:cNvGrpSpPr/>
          <p:nvPr/>
        </p:nvGrpSpPr>
        <p:grpSpPr>
          <a:xfrm>
            <a:off x="40194" y="1370461"/>
            <a:ext cx="9020029" cy="4097282"/>
            <a:chOff x="40194" y="1370461"/>
            <a:chExt cx="9020029" cy="4097282"/>
          </a:xfrm>
        </p:grpSpPr>
        <p:sp>
          <p:nvSpPr>
            <p:cNvPr id="331" name="Summary"/>
            <p:cNvSpPr/>
            <p:nvPr/>
          </p:nvSpPr>
          <p:spPr>
            <a:xfrm>
              <a:off x="1552576" y="3189944"/>
              <a:ext cx="24000" cy="551000"/>
            </a:xfrm>
            <a:custGeom>
              <a:avLst/>
              <a:gdLst/>
              <a:ahLst/>
              <a:cxnLst/>
              <a:pathLst>
                <a:path w="24000" fill="none" h="551000">
                  <a:moveTo>
                    <a:pt x="23831" y="0"/>
                  </a:moveTo>
                  <a:cubicBezTo>
                    <a:pt x="12066" y="0"/>
                    <a:pt x="12249" y="34804"/>
                    <a:pt x="12249" y="34804"/>
                  </a:cubicBezTo>
                  <a:lnTo>
                    <a:pt x="12249" y="245740"/>
                  </a:lnTo>
                  <a:cubicBezTo>
                    <a:pt x="12249" y="245740"/>
                    <a:pt x="10281" y="275500"/>
                    <a:pt x="0" y="275500"/>
                  </a:cubicBezTo>
                  <a:cubicBezTo>
                    <a:pt x="10281" y="276784"/>
                    <a:pt x="12249" y="305260"/>
                    <a:pt x="12249" y="305260"/>
                  </a:cubicBezTo>
                  <a:lnTo>
                    <a:pt x="12249" y="516195"/>
                  </a:lnTo>
                  <a:cubicBezTo>
                    <a:pt x="12249" y="516195"/>
                    <a:pt x="12476" y="551000"/>
                    <a:pt x="24000" y="551000"/>
                  </a:cubicBezTo>
                </a:path>
              </a:pathLst>
            </a:custGeom>
            <a:solidFill>
              <a:srgbClr val="6960B0"/>
            </a:solidFill>
            <a:ln w="4000" cap="rnd">
              <a:solidFill>
                <a:srgbClr val="6960B0"/>
              </a:solidFill>
              <a:round/>
            </a:ln>
          </p:spPr>
        </p:sp>
        <p:pic>
          <p:nvPicPr>
            <p:cNvPr id="185" name="Image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63445" y="3527908"/>
              <a:ext cx="148000" cy="126000"/>
            </a:xfrm>
            <a:prstGeom prst="rect">
              <a:avLst/>
            </a:prstGeom>
          </p:spPr>
        </p:pic>
        <p:pic>
          <p:nvPicPr>
            <p:cNvPr id="194" name="Ima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63445" y="3527908"/>
              <a:ext cx="86000" cy="76000"/>
            </a:xfrm>
            <a:prstGeom prst="rect">
              <a:avLst/>
            </a:prstGeom>
          </p:spPr>
        </p:pic>
        <p:pic>
          <p:nvPicPr>
            <p:cNvPr id="195" name="Ima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34234" y="3711797"/>
              <a:ext cx="94000" cy="80000"/>
            </a:xfrm>
            <a:prstGeom prst="rect">
              <a:avLst/>
            </a:prstGeom>
          </p:spPr>
        </p:pic>
        <p:pic>
          <p:nvPicPr>
            <p:cNvPr id="197" name="Image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17445" y="3573908"/>
              <a:ext cx="94000" cy="80000"/>
            </a:xfrm>
            <a:prstGeom prst="rect">
              <a:avLst/>
            </a:prstGeom>
          </p:spPr>
        </p:pic>
        <p:pic>
          <p:nvPicPr>
            <p:cNvPr id="198" name="Image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55445" y="3573908"/>
              <a:ext cx="94000" cy="80000"/>
            </a:xfrm>
            <a:prstGeom prst="rect">
              <a:avLst/>
            </a:prstGeom>
          </p:spPr>
        </p:pic>
        <p:pic>
          <p:nvPicPr>
            <p:cNvPr id="199" name="Image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440556" y="3527908"/>
              <a:ext cx="94000" cy="80000"/>
            </a:xfrm>
            <a:prstGeom prst="rect">
              <a:avLst/>
            </a:prstGeom>
          </p:spPr>
        </p:pic>
        <p:sp>
          <p:nvSpPr>
            <p:cNvPr id="103" name="MMConnector"/>
            <p:cNvSpPr/>
            <p:nvPr/>
          </p:nvSpPr>
          <p:spPr>
            <a:xfrm>
              <a:off x="5481214" y="3152318"/>
              <a:ext cx="414559" cy="818958"/>
            </a:xfrm>
            <a:custGeom>
              <a:avLst/>
              <a:gdLst/>
              <a:pathLst>
                <a:path w="414559" fill="none" h="818958">
                  <a:moveTo>
                    <a:pt x="-114579" y="379479"/>
                  </a:moveTo>
                  <a:cubicBezTo>
                    <a:pt x="-93306" y="92930"/>
                    <a:pt x="67256" y="-439479"/>
                    <a:pt x="299980" y="-439479"/>
                  </a:cubicBezTo>
                </a:path>
              </a:pathLst>
            </a:custGeom>
            <a:noFill/>
            <a:ln w="6000" cap="rnd">
              <a:solidFill>
                <a:srgbClr val="454545"/>
              </a:solidFill>
              <a:round/>
            </a:ln>
          </p:spPr>
        </p:sp>
        <p:sp>
          <p:nvSpPr>
            <p:cNvPr id="105" name="MMConnector"/>
            <p:cNvSpPr/>
            <p:nvPr/>
          </p:nvSpPr>
          <p:spPr>
            <a:xfrm>
              <a:off x="5396014" y="3557818"/>
              <a:ext cx="16963" cy="7958"/>
            </a:xfrm>
            <a:custGeom>
              <a:avLst/>
              <a:gdLst/>
              <a:pathLst>
                <a:path w="16963" fill="none" h="7958">
                  <a:moveTo>
                    <a:pt x="197817" y="-26021"/>
                  </a:moveTo>
                  <a:cubicBezTo>
                    <a:pt x="202856" y="-30920"/>
                    <a:pt x="208555" y="-33979"/>
                    <a:pt x="214780" y="-33979"/>
                  </a:cubicBezTo>
                </a:path>
              </a:pathLst>
            </a:custGeom>
            <a:noFill/>
            <a:ln w="6000" cap="rnd">
              <a:solidFill>
                <a:srgbClr val="454545"/>
              </a:solidFill>
              <a:round/>
            </a:ln>
          </p:spPr>
        </p:sp>
        <p:sp>
          <p:nvSpPr>
            <p:cNvPr id="107" name="MMConnector"/>
            <p:cNvSpPr/>
            <p:nvPr/>
          </p:nvSpPr>
          <p:spPr>
            <a:xfrm>
              <a:off x="5313182" y="4449770"/>
              <a:ext cx="96025" cy="1655945"/>
            </a:xfrm>
            <a:custGeom>
              <a:avLst/>
              <a:gdLst/>
              <a:pathLst>
                <a:path w="96025" fill="none" h="1655945">
                  <a:moveTo>
                    <a:pt x="35923" y="-797973"/>
                  </a:moveTo>
                  <a:cubicBezTo>
                    <a:pt x="38645" y="-255762"/>
                    <a:pt x="76378" y="857973"/>
                    <a:pt x="131948" y="857973"/>
                  </a:cubicBezTo>
                </a:path>
              </a:pathLst>
            </a:custGeom>
            <a:noFill/>
            <a:ln w="6000" cap="rnd">
              <a:solidFill>
                <a:srgbClr val="454545"/>
              </a:solidFill>
              <a:round/>
            </a:ln>
          </p:spPr>
        </p:sp>
        <p:sp>
          <p:nvSpPr>
            <p:cNvPr id="109" name="MMConnector"/>
            <p:cNvSpPr/>
            <p:nvPr/>
          </p:nvSpPr>
          <p:spPr>
            <a:xfrm>
              <a:off x="5633113" y="3801818"/>
              <a:ext cx="671459" cy="360042"/>
            </a:xfrm>
            <a:custGeom>
              <a:avLst/>
              <a:gdLst/>
              <a:pathLst>
                <a:path w="671459" fill="none" h="360042">
                  <a:moveTo>
                    <a:pt x="-219579" y="-150021"/>
                  </a:moveTo>
                  <a:cubicBezTo>
                    <a:pt x="-156915" y="-9029"/>
                    <a:pt x="96336" y="210021"/>
                    <a:pt x="451880" y="210021"/>
                  </a:cubicBezTo>
                </a:path>
              </a:pathLst>
            </a:custGeom>
            <a:noFill/>
            <a:ln w="6000" cap="rnd">
              <a:solidFill>
                <a:srgbClr val="454545"/>
              </a:solidFill>
              <a:round/>
            </a:ln>
          </p:spPr>
        </p:sp>
        <p:sp>
          <p:nvSpPr>
            <p:cNvPr id="116" name="MMConnector"/>
            <p:cNvSpPr/>
            <p:nvPr/>
          </p:nvSpPr>
          <p:spPr>
            <a:xfrm>
              <a:off x="6497434" y="2712839"/>
              <a:ext cx="68480" cy="2000"/>
            </a:xfrm>
            <a:custGeom>
              <a:avLst/>
              <a:gdLst/>
              <a:pathLst>
                <a:path w="68480" fill="none" h="2000">
                  <a:moveTo>
                    <a:pt x="-34240" y="0"/>
                  </a:moveTo>
                  <a:lnTo>
                    <a:pt x="-12240" y="0"/>
                  </a:lnTo>
                  <a:cubicBezTo>
                    <a:pt x="2384" y="0"/>
                    <a:pt x="2384" y="0"/>
                    <a:pt x="34240" y="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118" name="MMConnector"/>
            <p:cNvSpPr/>
            <p:nvPr/>
          </p:nvSpPr>
          <p:spPr>
            <a:xfrm>
              <a:off x="7745503" y="2712839"/>
              <a:ext cx="68480" cy="2000"/>
            </a:xfrm>
            <a:custGeom>
              <a:avLst/>
              <a:gdLst/>
              <a:pathLst>
                <a:path w="68480" fill="none" h="2000">
                  <a:moveTo>
                    <a:pt x="-34240" y="0"/>
                  </a:moveTo>
                  <a:lnTo>
                    <a:pt x="-12240" y="0"/>
                  </a:lnTo>
                  <a:cubicBezTo>
                    <a:pt x="2384" y="0"/>
                    <a:pt x="2384" y="0"/>
                    <a:pt x="34240" y="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120" name="MMConnector"/>
            <p:cNvSpPr/>
            <p:nvPr/>
          </p:nvSpPr>
          <p:spPr>
            <a:xfrm>
              <a:off x="7951983" y="2601839"/>
              <a:ext cx="68480" cy="222000"/>
            </a:xfrm>
            <a:custGeom>
              <a:avLst/>
              <a:gdLst/>
              <a:pathLst>
                <a:path w="68480" fill="none" h="222000">
                  <a:moveTo>
                    <a:pt x="-34240" y="111000"/>
                  </a:moveTo>
                  <a:lnTo>
                    <a:pt x="-12240" y="111000"/>
                  </a:lnTo>
                  <a:cubicBezTo>
                    <a:pt x="2384" y="-111000"/>
                    <a:pt x="2384" y="-111000"/>
                    <a:pt x="34240" y="-11100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122" name="MMConnector"/>
            <p:cNvSpPr/>
            <p:nvPr/>
          </p:nvSpPr>
          <p:spPr>
            <a:xfrm>
              <a:off x="7951983" y="2633839"/>
              <a:ext cx="68480" cy="158000"/>
            </a:xfrm>
            <a:custGeom>
              <a:avLst/>
              <a:gdLst/>
              <a:pathLst>
                <a:path w="68480" fill="none" h="158000">
                  <a:moveTo>
                    <a:pt x="-34240" y="79000"/>
                  </a:moveTo>
                  <a:lnTo>
                    <a:pt x="-12240" y="79000"/>
                  </a:lnTo>
                  <a:cubicBezTo>
                    <a:pt x="2384" y="-79000"/>
                    <a:pt x="2384" y="-79000"/>
                    <a:pt x="34240" y="-7900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124" name="MMConnector"/>
            <p:cNvSpPr/>
            <p:nvPr/>
          </p:nvSpPr>
          <p:spPr>
            <a:xfrm>
              <a:off x="7951983" y="2677839"/>
              <a:ext cx="68480" cy="70000"/>
            </a:xfrm>
            <a:custGeom>
              <a:avLst/>
              <a:gdLst/>
              <a:pathLst>
                <a:path w="68480" fill="none" h="70000">
                  <a:moveTo>
                    <a:pt x="-34240" y="35000"/>
                  </a:moveTo>
                  <a:lnTo>
                    <a:pt x="-12240" y="35000"/>
                  </a:lnTo>
                  <a:cubicBezTo>
                    <a:pt x="2384" y="-35000"/>
                    <a:pt x="2384" y="-35000"/>
                    <a:pt x="34240" y="-3500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173" name="MMConnector"/>
            <p:cNvSpPr/>
            <p:nvPr/>
          </p:nvSpPr>
          <p:spPr>
            <a:xfrm>
              <a:off x="6249034" y="3523839"/>
              <a:ext cx="68480" cy="2000"/>
            </a:xfrm>
            <a:custGeom>
              <a:avLst/>
              <a:gdLst/>
              <a:pathLst>
                <a:path w="68480" fill="none" h="2000">
                  <a:moveTo>
                    <a:pt x="-34240" y="0"/>
                  </a:moveTo>
                  <a:lnTo>
                    <a:pt x="-12240" y="0"/>
                  </a:lnTo>
                  <a:cubicBezTo>
                    <a:pt x="2384" y="0"/>
                    <a:pt x="2384" y="0"/>
                    <a:pt x="34240" y="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175" name="MMConnector"/>
            <p:cNvSpPr/>
            <p:nvPr/>
          </p:nvSpPr>
          <p:spPr>
            <a:xfrm>
              <a:off x="5545967" y="4208276"/>
              <a:ext cx="553763" cy="1172958"/>
            </a:xfrm>
            <a:custGeom>
              <a:avLst/>
              <a:gdLst/>
              <a:pathLst>
                <a:path w="553763" fill="none" h="1172958">
                  <a:moveTo>
                    <a:pt x="-189030" y="-556479"/>
                  </a:moveTo>
                  <a:cubicBezTo>
                    <a:pt x="-167878" y="-161146"/>
                    <a:pt x="48381" y="616479"/>
                    <a:pt x="364734" y="616479"/>
                  </a:cubicBezTo>
                </a:path>
              </a:pathLst>
            </a:custGeom>
            <a:noFill/>
            <a:ln w="6000" cap="rnd">
              <a:solidFill>
                <a:srgbClr val="454545"/>
              </a:solidFill>
              <a:round/>
            </a:ln>
          </p:spPr>
        </p:sp>
        <p:sp>
          <p:nvSpPr>
            <p:cNvPr id="177" name="MMConnector"/>
            <p:cNvSpPr/>
            <p:nvPr/>
          </p:nvSpPr>
          <p:spPr>
            <a:xfrm>
              <a:off x="6413514" y="3523839"/>
              <a:ext cx="68480" cy="2000"/>
            </a:xfrm>
            <a:custGeom>
              <a:avLst/>
              <a:gdLst/>
              <a:pathLst>
                <a:path w="68480" fill="none" h="2000">
                  <a:moveTo>
                    <a:pt x="-34240" y="0"/>
                  </a:moveTo>
                  <a:lnTo>
                    <a:pt x="-12240" y="0"/>
                  </a:lnTo>
                  <a:cubicBezTo>
                    <a:pt x="2384" y="0"/>
                    <a:pt x="2384" y="0"/>
                    <a:pt x="34240" y="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184" name="MMConnector"/>
            <p:cNvSpPr/>
            <p:nvPr/>
          </p:nvSpPr>
          <p:spPr>
            <a:xfrm>
              <a:off x="4539182" y="3776871"/>
              <a:ext cx="1029006" cy="310147"/>
            </a:xfrm>
            <a:custGeom>
              <a:avLst/>
              <a:gdLst/>
              <a:pathLst>
                <a:path w="1029006" fill="none" h="310147">
                  <a:moveTo>
                    <a:pt x="386955" y="-125073"/>
                  </a:moveTo>
                  <a:cubicBezTo>
                    <a:pt x="281348" y="-718"/>
                    <a:pt x="-104483" y="185073"/>
                    <a:pt x="-642052" y="185073"/>
                  </a:cubicBezTo>
                </a:path>
              </a:pathLst>
            </a:custGeom>
            <a:noFill/>
            <a:ln w="6000" cap="rnd">
              <a:solidFill>
                <a:srgbClr val="454545"/>
              </a:solidFill>
              <a:round/>
            </a:ln>
          </p:spPr>
        </p:sp>
        <p:sp>
          <p:nvSpPr>
            <p:cNvPr id="187" name="MMConnector"/>
            <p:cNvSpPr/>
            <p:nvPr/>
          </p:nvSpPr>
          <p:spPr>
            <a:xfrm>
              <a:off x="4706890" y="5229743"/>
              <a:ext cx="68480" cy="156000"/>
            </a:xfrm>
            <a:custGeom>
              <a:avLst/>
              <a:gdLst/>
              <a:pathLst>
                <a:path w="68480" fill="none" h="156000">
                  <a:moveTo>
                    <a:pt x="34240" y="78000"/>
                  </a:moveTo>
                  <a:lnTo>
                    <a:pt x="12240" y="78000"/>
                  </a:lnTo>
                  <a:cubicBezTo>
                    <a:pt x="-2384" y="-78000"/>
                    <a:pt x="-2384" y="-78000"/>
                    <a:pt x="-34240" y="-7800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189" name="MMConnector"/>
            <p:cNvSpPr/>
            <p:nvPr/>
          </p:nvSpPr>
          <p:spPr>
            <a:xfrm>
              <a:off x="4706890" y="5307743"/>
              <a:ext cx="68480" cy="2000"/>
            </a:xfrm>
            <a:custGeom>
              <a:avLst/>
              <a:gdLst/>
              <a:pathLst>
                <a:path w="68480" fill="none" h="2000">
                  <a:moveTo>
                    <a:pt x="34240" y="0"/>
                  </a:moveTo>
                  <a:lnTo>
                    <a:pt x="12240" y="0"/>
                  </a:lnTo>
                  <a:cubicBezTo>
                    <a:pt x="-2384" y="0"/>
                    <a:pt x="-2384" y="0"/>
                    <a:pt x="-34240" y="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191" name="MMConnector"/>
            <p:cNvSpPr/>
            <p:nvPr/>
          </p:nvSpPr>
          <p:spPr>
            <a:xfrm>
              <a:off x="4706890" y="5385743"/>
              <a:ext cx="68480" cy="156000"/>
            </a:xfrm>
            <a:custGeom>
              <a:avLst/>
              <a:gdLst/>
              <a:pathLst>
                <a:path w="68480" fill="none" h="156000">
                  <a:moveTo>
                    <a:pt x="34240" y="-78000"/>
                  </a:moveTo>
                  <a:lnTo>
                    <a:pt x="12240" y="-78000"/>
                  </a:lnTo>
                  <a:cubicBezTo>
                    <a:pt x="-2384" y="78000"/>
                    <a:pt x="-2384" y="78000"/>
                    <a:pt x="-34240" y="7800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193" name="MMConnector"/>
            <p:cNvSpPr/>
            <p:nvPr/>
          </p:nvSpPr>
          <p:spPr>
            <a:xfrm>
              <a:off x="4874682" y="3213871"/>
              <a:ext cx="421768" cy="695853"/>
            </a:xfrm>
            <a:custGeom>
              <a:avLst/>
              <a:gdLst/>
              <a:pathLst>
                <a:path w="421768" fill="none" h="695853">
                  <a:moveTo>
                    <a:pt x="115216" y="317927"/>
                  </a:moveTo>
                  <a:cubicBezTo>
                    <a:pt x="90625" y="69662"/>
                    <a:pt x="-72010" y="-377927"/>
                    <a:pt x="-306552" y="-377927"/>
                  </a:cubicBezTo>
                </a:path>
              </a:pathLst>
            </a:custGeom>
            <a:noFill/>
            <a:ln w="6000" cap="rnd">
              <a:solidFill>
                <a:srgbClr val="454545"/>
              </a:solidFill>
              <a:round/>
            </a:ln>
          </p:spPr>
        </p:sp>
        <p:sp>
          <p:nvSpPr>
            <p:cNvPr id="203" name="MMConnector"/>
            <p:cNvSpPr/>
            <p:nvPr/>
          </p:nvSpPr>
          <p:spPr>
            <a:xfrm>
              <a:off x="5385550" y="4338776"/>
              <a:ext cx="238026" cy="1433958"/>
            </a:xfrm>
            <a:custGeom>
              <a:avLst/>
              <a:gdLst/>
              <a:pathLst>
                <a:path w="238026" fill="none" h="1433958">
                  <a:moveTo>
                    <a:pt x="-33709" y="-686979"/>
                  </a:moveTo>
                  <a:cubicBezTo>
                    <a:pt x="-26056" y="-212134"/>
                    <a:pt x="67253" y="746979"/>
                    <a:pt x="204316" y="746979"/>
                  </a:cubicBezTo>
                </a:path>
              </a:pathLst>
            </a:custGeom>
            <a:noFill/>
            <a:ln w="6000" cap="rnd">
              <a:solidFill>
                <a:srgbClr val="454545"/>
              </a:solidFill>
              <a:round/>
            </a:ln>
          </p:spPr>
        </p:sp>
        <p:sp>
          <p:nvSpPr>
            <p:cNvPr id="229" name="MMConnector"/>
            <p:cNvSpPr/>
            <p:nvPr/>
          </p:nvSpPr>
          <p:spPr>
            <a:xfrm>
              <a:off x="6533233" y="4057839"/>
              <a:ext cx="68480" cy="92000"/>
            </a:xfrm>
            <a:custGeom>
              <a:avLst/>
              <a:gdLst/>
              <a:pathLst>
                <a:path w="68480" fill="none" h="92000">
                  <a:moveTo>
                    <a:pt x="-34240" y="-46000"/>
                  </a:moveTo>
                  <a:lnTo>
                    <a:pt x="-12240" y="-46000"/>
                  </a:lnTo>
                  <a:cubicBezTo>
                    <a:pt x="2384" y="46000"/>
                    <a:pt x="2384" y="46000"/>
                    <a:pt x="34240" y="4600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230" name="MMConnector"/>
            <p:cNvSpPr/>
            <p:nvPr/>
          </p:nvSpPr>
          <p:spPr>
            <a:xfrm>
              <a:off x="6533233" y="3965839"/>
              <a:ext cx="68480" cy="92000"/>
            </a:xfrm>
            <a:custGeom>
              <a:avLst/>
              <a:gdLst/>
              <a:pathLst>
                <a:path w="68480" fill="none" h="92000">
                  <a:moveTo>
                    <a:pt x="-34240" y="46000"/>
                  </a:moveTo>
                  <a:lnTo>
                    <a:pt x="-12240" y="46000"/>
                  </a:lnTo>
                  <a:cubicBezTo>
                    <a:pt x="2384" y="-46000"/>
                    <a:pt x="2384" y="-46000"/>
                    <a:pt x="34240" y="-4600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231" name="MMConnector"/>
            <p:cNvSpPr/>
            <p:nvPr/>
          </p:nvSpPr>
          <p:spPr>
            <a:xfrm>
              <a:off x="6533233" y="4133839"/>
              <a:ext cx="68480" cy="244000"/>
            </a:xfrm>
            <a:custGeom>
              <a:avLst/>
              <a:gdLst/>
              <a:pathLst>
                <a:path w="68480" fill="none" h="244000">
                  <a:moveTo>
                    <a:pt x="-34240" y="-122000"/>
                  </a:moveTo>
                  <a:lnTo>
                    <a:pt x="-12240" y="-122000"/>
                  </a:lnTo>
                  <a:cubicBezTo>
                    <a:pt x="2384" y="122000"/>
                    <a:pt x="2384" y="122000"/>
                    <a:pt x="34240" y="12200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235" name="MMConnector"/>
            <p:cNvSpPr/>
            <p:nvPr/>
          </p:nvSpPr>
          <p:spPr>
            <a:xfrm>
              <a:off x="6533233" y="3889839"/>
              <a:ext cx="68480" cy="244000"/>
            </a:xfrm>
            <a:custGeom>
              <a:avLst/>
              <a:gdLst/>
              <a:pathLst>
                <a:path w="68480" fill="none" h="244000">
                  <a:moveTo>
                    <a:pt x="-34240" y="122000"/>
                  </a:moveTo>
                  <a:lnTo>
                    <a:pt x="-12240" y="122000"/>
                  </a:lnTo>
                  <a:cubicBezTo>
                    <a:pt x="2384" y="-122000"/>
                    <a:pt x="2384" y="-122000"/>
                    <a:pt x="34240" y="-12200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238" name="MMConnector"/>
            <p:cNvSpPr/>
            <p:nvPr/>
          </p:nvSpPr>
          <p:spPr>
            <a:xfrm>
              <a:off x="7951983" y="2725839"/>
              <a:ext cx="68480" cy="26000"/>
            </a:xfrm>
            <a:custGeom>
              <a:avLst/>
              <a:gdLst/>
              <a:pathLst>
                <a:path w="68480" fill="none" h="26000">
                  <a:moveTo>
                    <a:pt x="-34240" y="-13000"/>
                  </a:moveTo>
                  <a:lnTo>
                    <a:pt x="-12240" y="-13000"/>
                  </a:lnTo>
                  <a:cubicBezTo>
                    <a:pt x="2384" y="13000"/>
                    <a:pt x="2384" y="13000"/>
                    <a:pt x="34240" y="1300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243" name="MMConnector"/>
            <p:cNvSpPr/>
            <p:nvPr/>
          </p:nvSpPr>
          <p:spPr>
            <a:xfrm>
              <a:off x="7951983" y="2791839"/>
              <a:ext cx="68480" cy="158000"/>
            </a:xfrm>
            <a:custGeom>
              <a:avLst/>
              <a:gdLst/>
              <a:pathLst>
                <a:path w="68480" fill="none" h="158000">
                  <a:moveTo>
                    <a:pt x="-34240" y="-79000"/>
                  </a:moveTo>
                  <a:lnTo>
                    <a:pt x="-12240" y="-79000"/>
                  </a:lnTo>
                  <a:cubicBezTo>
                    <a:pt x="2384" y="79000"/>
                    <a:pt x="2384" y="79000"/>
                    <a:pt x="34240" y="7900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245" name="MMConnector"/>
            <p:cNvSpPr/>
            <p:nvPr/>
          </p:nvSpPr>
          <p:spPr>
            <a:xfrm>
              <a:off x="7951983" y="2823839"/>
              <a:ext cx="68480" cy="222000"/>
            </a:xfrm>
            <a:custGeom>
              <a:avLst/>
              <a:gdLst/>
              <a:pathLst>
                <a:path w="68480" fill="none" h="222000">
                  <a:moveTo>
                    <a:pt x="-34240" y="-111000"/>
                  </a:moveTo>
                  <a:lnTo>
                    <a:pt x="-12240" y="-111000"/>
                  </a:lnTo>
                  <a:cubicBezTo>
                    <a:pt x="2384" y="111000"/>
                    <a:pt x="2384" y="111000"/>
                    <a:pt x="34240" y="11100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252" name="MMConnector"/>
            <p:cNvSpPr/>
            <p:nvPr/>
          </p:nvSpPr>
          <p:spPr>
            <a:xfrm>
              <a:off x="6260106" y="5057755"/>
              <a:ext cx="68480" cy="56000"/>
            </a:xfrm>
            <a:custGeom>
              <a:avLst/>
              <a:gdLst/>
              <a:pathLst>
                <a:path w="68480" fill="none" h="56000">
                  <a:moveTo>
                    <a:pt x="-34240" y="28000"/>
                  </a:moveTo>
                  <a:lnTo>
                    <a:pt x="-12240" y="28000"/>
                  </a:lnTo>
                  <a:cubicBezTo>
                    <a:pt x="2384" y="-28000"/>
                    <a:pt x="2384" y="-28000"/>
                    <a:pt x="34240" y="-2800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271" name="MMConnector"/>
            <p:cNvSpPr/>
            <p:nvPr/>
          </p:nvSpPr>
          <p:spPr>
            <a:xfrm>
              <a:off x="5009468" y="4226770"/>
              <a:ext cx="169688" cy="1209945"/>
            </a:xfrm>
            <a:custGeom>
              <a:avLst/>
              <a:gdLst/>
              <a:pathLst>
                <a:path w="169688" fill="none" h="1209945">
                  <a:moveTo>
                    <a:pt x="-2077" y="-574973"/>
                  </a:moveTo>
                  <a:cubicBezTo>
                    <a:pt x="-8391" y="-168345"/>
                    <a:pt x="-74699" y="634973"/>
                    <a:pt x="-171766" y="634973"/>
                  </a:cubicBezTo>
                </a:path>
              </a:pathLst>
            </a:custGeom>
            <a:noFill/>
            <a:ln w="6000" cap="rnd">
              <a:solidFill>
                <a:srgbClr val="454545"/>
              </a:solidFill>
              <a:round/>
            </a:ln>
          </p:spPr>
        </p:sp>
        <p:sp>
          <p:nvSpPr>
            <p:cNvPr id="275" name="MMConnector"/>
            <p:cNvSpPr/>
            <p:nvPr/>
          </p:nvSpPr>
          <p:spPr>
            <a:xfrm>
              <a:off x="6260106" y="5113755"/>
              <a:ext cx="68480" cy="56000"/>
            </a:xfrm>
            <a:custGeom>
              <a:avLst/>
              <a:gdLst/>
              <a:pathLst>
                <a:path w="68480" fill="none" h="56000">
                  <a:moveTo>
                    <a:pt x="-34240" y="-28000"/>
                  </a:moveTo>
                  <a:lnTo>
                    <a:pt x="-12240" y="-28000"/>
                  </a:lnTo>
                  <a:cubicBezTo>
                    <a:pt x="2384" y="28000"/>
                    <a:pt x="2384" y="28000"/>
                    <a:pt x="34240" y="2800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279" name="MMConnector"/>
            <p:cNvSpPr/>
            <p:nvPr/>
          </p:nvSpPr>
          <p:spPr>
            <a:xfrm>
              <a:off x="4534410" y="5151743"/>
              <a:ext cx="68480" cy="2000"/>
            </a:xfrm>
            <a:custGeom>
              <a:avLst/>
              <a:gdLst/>
              <a:pathLst>
                <a:path w="68480" fill="none" h="2000">
                  <a:moveTo>
                    <a:pt x="34240" y="0"/>
                  </a:moveTo>
                  <a:lnTo>
                    <a:pt x="12240" y="0"/>
                  </a:lnTo>
                  <a:cubicBezTo>
                    <a:pt x="-2384" y="0"/>
                    <a:pt x="-2384" y="0"/>
                    <a:pt x="-34240" y="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281" name="MMConnector"/>
            <p:cNvSpPr/>
            <p:nvPr/>
          </p:nvSpPr>
          <p:spPr>
            <a:xfrm>
              <a:off x="4468410" y="5307743"/>
              <a:ext cx="68480" cy="2000"/>
            </a:xfrm>
            <a:custGeom>
              <a:avLst/>
              <a:gdLst/>
              <a:pathLst>
                <a:path w="68480" fill="none" h="2000">
                  <a:moveTo>
                    <a:pt x="34240" y="0"/>
                  </a:moveTo>
                  <a:lnTo>
                    <a:pt x="12240" y="0"/>
                  </a:lnTo>
                  <a:cubicBezTo>
                    <a:pt x="-2384" y="0"/>
                    <a:pt x="-2384" y="0"/>
                    <a:pt x="-34240" y="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283" name="MMConnector"/>
            <p:cNvSpPr/>
            <p:nvPr/>
          </p:nvSpPr>
          <p:spPr>
            <a:xfrm>
              <a:off x="4432410" y="5463743"/>
              <a:ext cx="68480" cy="2000"/>
            </a:xfrm>
            <a:custGeom>
              <a:avLst/>
              <a:gdLst/>
              <a:pathLst>
                <a:path w="68480" fill="none" h="2000">
                  <a:moveTo>
                    <a:pt x="34240" y="0"/>
                  </a:moveTo>
                  <a:lnTo>
                    <a:pt x="12240" y="0"/>
                  </a:lnTo>
                  <a:cubicBezTo>
                    <a:pt x="-2384" y="0"/>
                    <a:pt x="-2384" y="0"/>
                    <a:pt x="-34240" y="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292" name="MMConnector"/>
            <p:cNvSpPr/>
            <p:nvPr/>
          </p:nvSpPr>
          <p:spPr>
            <a:xfrm>
              <a:off x="6588586" y="5029755"/>
              <a:ext cx="68480" cy="2000"/>
            </a:xfrm>
            <a:custGeom>
              <a:avLst/>
              <a:gdLst/>
              <a:pathLst>
                <a:path w="68480" fill="none" h="2000">
                  <a:moveTo>
                    <a:pt x="-34240" y="0"/>
                  </a:moveTo>
                  <a:lnTo>
                    <a:pt x="-12240" y="0"/>
                  </a:lnTo>
                  <a:cubicBezTo>
                    <a:pt x="2384" y="0"/>
                    <a:pt x="2384" y="0"/>
                    <a:pt x="34240" y="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294" name="MMConnector"/>
            <p:cNvSpPr/>
            <p:nvPr/>
          </p:nvSpPr>
          <p:spPr>
            <a:xfrm>
              <a:off x="6628586" y="5141755"/>
              <a:ext cx="68480" cy="2000"/>
            </a:xfrm>
            <a:custGeom>
              <a:avLst/>
              <a:gdLst/>
              <a:pathLst>
                <a:path w="68480" fill="none" h="2000">
                  <a:moveTo>
                    <a:pt x="-34240" y="0"/>
                  </a:moveTo>
                  <a:lnTo>
                    <a:pt x="-12240" y="0"/>
                  </a:lnTo>
                  <a:cubicBezTo>
                    <a:pt x="2384" y="0"/>
                    <a:pt x="2384" y="0"/>
                    <a:pt x="34240" y="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299" name="MMConnector"/>
            <p:cNvSpPr/>
            <p:nvPr/>
          </p:nvSpPr>
          <p:spPr>
            <a:xfrm>
              <a:off x="3733462" y="4861743"/>
              <a:ext cx="68480" cy="2000"/>
            </a:xfrm>
            <a:custGeom>
              <a:avLst/>
              <a:gdLst/>
              <a:pathLst>
                <a:path w="68480" fill="none" h="2000">
                  <a:moveTo>
                    <a:pt x="34240" y="0"/>
                  </a:moveTo>
                  <a:lnTo>
                    <a:pt x="12240" y="0"/>
                  </a:lnTo>
                  <a:cubicBezTo>
                    <a:pt x="-2384" y="0"/>
                    <a:pt x="-2384" y="0"/>
                    <a:pt x="-34240" y="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302" name="MMConnector"/>
            <p:cNvSpPr/>
            <p:nvPr/>
          </p:nvSpPr>
          <p:spPr>
            <a:xfrm>
              <a:off x="6320426" y="4824755"/>
              <a:ext cx="68480" cy="2000"/>
            </a:xfrm>
            <a:custGeom>
              <a:avLst/>
              <a:gdLst/>
              <a:pathLst>
                <a:path w="68480" fill="none" h="2000">
                  <a:moveTo>
                    <a:pt x="-34240" y="0"/>
                  </a:moveTo>
                  <a:lnTo>
                    <a:pt x="-12240" y="0"/>
                  </a:lnTo>
                  <a:cubicBezTo>
                    <a:pt x="2384" y="0"/>
                    <a:pt x="2384" y="0"/>
                    <a:pt x="34240" y="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305" name="MMConnector"/>
            <p:cNvSpPr/>
            <p:nvPr/>
          </p:nvSpPr>
          <p:spPr>
            <a:xfrm>
              <a:off x="3376891" y="3933944"/>
              <a:ext cx="68480" cy="56000"/>
            </a:xfrm>
            <a:custGeom>
              <a:avLst/>
              <a:gdLst/>
              <a:pathLst>
                <a:path w="68480" fill="none" h="56000">
                  <a:moveTo>
                    <a:pt x="34240" y="28000"/>
                  </a:moveTo>
                  <a:lnTo>
                    <a:pt x="12240" y="28000"/>
                  </a:lnTo>
                  <a:cubicBezTo>
                    <a:pt x="-2384" y="-28000"/>
                    <a:pt x="-2384" y="-28000"/>
                    <a:pt x="-34240" y="-2800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307" name="MMConnector"/>
            <p:cNvSpPr/>
            <p:nvPr/>
          </p:nvSpPr>
          <p:spPr>
            <a:xfrm>
              <a:off x="3376891" y="3989944"/>
              <a:ext cx="68480" cy="56000"/>
            </a:xfrm>
            <a:custGeom>
              <a:avLst/>
              <a:gdLst/>
              <a:pathLst>
                <a:path w="68480" fill="none" h="56000">
                  <a:moveTo>
                    <a:pt x="34240" y="-28000"/>
                  </a:moveTo>
                  <a:lnTo>
                    <a:pt x="12240" y="-28000"/>
                  </a:lnTo>
                  <a:cubicBezTo>
                    <a:pt x="-2384" y="28000"/>
                    <a:pt x="-2384" y="28000"/>
                    <a:pt x="-34240" y="2800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309" name="MMConnector"/>
            <p:cNvSpPr/>
            <p:nvPr/>
          </p:nvSpPr>
          <p:spPr>
            <a:xfrm>
              <a:off x="3080411" y="3905944"/>
              <a:ext cx="68480" cy="2000"/>
            </a:xfrm>
            <a:custGeom>
              <a:avLst/>
              <a:gdLst/>
              <a:pathLst>
                <a:path w="68480" fill="none" h="2000">
                  <a:moveTo>
                    <a:pt x="34240" y="0"/>
                  </a:moveTo>
                  <a:lnTo>
                    <a:pt x="12240" y="0"/>
                  </a:lnTo>
                  <a:cubicBezTo>
                    <a:pt x="-2384" y="0"/>
                    <a:pt x="-2384" y="0"/>
                    <a:pt x="-34240" y="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311" name="MMConnector"/>
            <p:cNvSpPr/>
            <p:nvPr/>
          </p:nvSpPr>
          <p:spPr>
            <a:xfrm>
              <a:off x="3018411" y="4017944"/>
              <a:ext cx="68480" cy="2000"/>
            </a:xfrm>
            <a:custGeom>
              <a:avLst/>
              <a:gdLst/>
              <a:pathLst>
                <a:path w="68480" fill="none" h="2000">
                  <a:moveTo>
                    <a:pt x="34240" y="0"/>
                  </a:moveTo>
                  <a:lnTo>
                    <a:pt x="12240" y="0"/>
                  </a:lnTo>
                  <a:cubicBezTo>
                    <a:pt x="-2384" y="0"/>
                    <a:pt x="-2384" y="0"/>
                    <a:pt x="-34240" y="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313" name="MMConnector"/>
            <p:cNvSpPr/>
            <p:nvPr/>
          </p:nvSpPr>
          <p:spPr>
            <a:xfrm>
              <a:off x="4768625" y="3616371"/>
              <a:ext cx="436570" cy="49147"/>
            </a:xfrm>
            <a:custGeom>
              <a:avLst/>
              <a:gdLst/>
              <a:pathLst>
                <a:path w="436570" fill="none" h="49147">
                  <a:moveTo>
                    <a:pt x="23961" y="-24573"/>
                  </a:moveTo>
                  <a:cubicBezTo>
                    <a:pt x="23961" y="-9829"/>
                    <a:pt x="-150667" y="24573"/>
                    <a:pt x="-412609" y="24573"/>
                  </a:cubicBezTo>
                </a:path>
              </a:pathLst>
            </a:custGeom>
            <a:noFill/>
            <a:ln w="6000" cap="rnd">
              <a:solidFill>
                <a:srgbClr val="AAE1C9"/>
              </a:solidFill>
              <a:round/>
            </a:ln>
          </p:spPr>
        </p:sp>
        <p:sp>
          <p:nvSpPr>
            <p:cNvPr id="315" name="MMConnector"/>
            <p:cNvSpPr/>
            <p:nvPr/>
          </p:nvSpPr>
          <p:spPr>
            <a:xfrm>
              <a:off x="3885776" y="3640944"/>
              <a:ext cx="68480" cy="2000"/>
            </a:xfrm>
            <a:custGeom>
              <a:avLst/>
              <a:gdLst/>
              <a:pathLst>
                <a:path w="68480" fill="none" h="2000">
                  <a:moveTo>
                    <a:pt x="34240" y="0"/>
                  </a:moveTo>
                  <a:lnTo>
                    <a:pt x="12240" y="0"/>
                  </a:lnTo>
                  <a:cubicBezTo>
                    <a:pt x="-2384" y="0"/>
                    <a:pt x="-2384" y="0"/>
                    <a:pt x="-34240" y="0"/>
                  </a:cubicBezTo>
                </a:path>
              </a:pathLst>
            </a:custGeom>
            <a:noFill/>
            <a:ln w="2000" cap="rnd">
              <a:solidFill>
                <a:srgbClr val="AAE1C9"/>
              </a:solidFill>
              <a:round/>
            </a:ln>
          </p:spPr>
        </p:sp>
        <p:sp>
          <p:nvSpPr>
            <p:cNvPr id="322" name="MMConnector"/>
            <p:cNvSpPr/>
            <p:nvPr/>
          </p:nvSpPr>
          <p:spPr>
            <a:xfrm>
              <a:off x="2789296" y="3590944"/>
              <a:ext cx="68480" cy="100000"/>
            </a:xfrm>
            <a:custGeom>
              <a:avLst/>
              <a:gdLst/>
              <a:pathLst>
                <a:path w="68480" fill="none" h="100000">
                  <a:moveTo>
                    <a:pt x="34240" y="50000"/>
                  </a:moveTo>
                  <a:lnTo>
                    <a:pt x="12240" y="50000"/>
                  </a:lnTo>
                  <a:cubicBezTo>
                    <a:pt x="-2384" y="-50000"/>
                    <a:pt x="-2384" y="-50000"/>
                    <a:pt x="-34240" y="-50000"/>
                  </a:cubicBezTo>
                </a:path>
              </a:pathLst>
            </a:custGeom>
            <a:noFill/>
            <a:ln w="2000" cap="rnd">
              <a:solidFill>
                <a:srgbClr val="AAE1C9"/>
              </a:solidFill>
              <a:round/>
            </a:ln>
          </p:spPr>
        </p:sp>
        <p:sp>
          <p:nvSpPr>
            <p:cNvPr id="326" name="MMConnector"/>
            <p:cNvSpPr/>
            <p:nvPr/>
          </p:nvSpPr>
          <p:spPr>
            <a:xfrm>
              <a:off x="2789296" y="3690944"/>
              <a:ext cx="68480" cy="100000"/>
            </a:xfrm>
            <a:custGeom>
              <a:avLst/>
              <a:gdLst/>
              <a:pathLst>
                <a:path w="68480" fill="none" h="100000">
                  <a:moveTo>
                    <a:pt x="34240" y="-50000"/>
                  </a:moveTo>
                  <a:lnTo>
                    <a:pt x="12240" y="-50000"/>
                  </a:lnTo>
                  <a:cubicBezTo>
                    <a:pt x="-2384" y="50000"/>
                    <a:pt x="-2384" y="50000"/>
                    <a:pt x="-34240" y="50000"/>
                  </a:cubicBezTo>
                </a:path>
              </a:pathLst>
            </a:custGeom>
            <a:noFill/>
            <a:ln w="2000" cap="rnd">
              <a:solidFill>
                <a:srgbClr val="AAE1C9"/>
              </a:solidFill>
              <a:round/>
            </a:ln>
          </p:spPr>
        </p:sp>
        <p:sp>
          <p:nvSpPr>
            <p:cNvPr id="328" name="MMConnector"/>
            <p:cNvSpPr/>
            <p:nvPr/>
          </p:nvSpPr>
          <p:spPr>
            <a:xfrm>
              <a:off x="2254816" y="3540944"/>
              <a:ext cx="68480" cy="2000"/>
            </a:xfrm>
            <a:custGeom>
              <a:avLst/>
              <a:gdLst/>
              <a:pathLst>
                <a:path w="68480" fill="none" h="2000">
                  <a:moveTo>
                    <a:pt x="34240" y="0"/>
                  </a:moveTo>
                  <a:lnTo>
                    <a:pt x="12240" y="0"/>
                  </a:lnTo>
                  <a:cubicBezTo>
                    <a:pt x="-2384" y="0"/>
                    <a:pt x="-2384" y="0"/>
                    <a:pt x="-34240" y="0"/>
                  </a:cubicBezTo>
                </a:path>
              </a:pathLst>
            </a:custGeom>
            <a:noFill/>
            <a:ln w="2000" cap="rnd">
              <a:solidFill>
                <a:srgbClr val="AAE1C9"/>
              </a:solidFill>
              <a:round/>
            </a:ln>
          </p:spPr>
        </p:sp>
        <p:sp>
          <p:nvSpPr>
            <p:cNvPr id="330" name="MMConnector"/>
            <p:cNvSpPr/>
            <p:nvPr/>
          </p:nvSpPr>
          <p:spPr>
            <a:xfrm>
              <a:off x="2036816" y="3740944"/>
              <a:ext cx="68480" cy="2000"/>
            </a:xfrm>
            <a:custGeom>
              <a:avLst/>
              <a:gdLst/>
              <a:pathLst>
                <a:path w="68480" fill="none" h="2000">
                  <a:moveTo>
                    <a:pt x="34240" y="0"/>
                  </a:moveTo>
                  <a:lnTo>
                    <a:pt x="12240" y="0"/>
                  </a:lnTo>
                  <a:cubicBezTo>
                    <a:pt x="-2384" y="0"/>
                    <a:pt x="-2384" y="0"/>
                    <a:pt x="-34240" y="0"/>
                  </a:cubicBezTo>
                </a:path>
              </a:pathLst>
            </a:custGeom>
            <a:noFill/>
            <a:ln w="2000" cap="rnd">
              <a:solidFill>
                <a:srgbClr val="AAE1C9"/>
              </a:solidFill>
              <a:round/>
            </a:ln>
          </p:spPr>
        </p:sp>
        <p:sp>
          <p:nvSpPr>
            <p:cNvPr id="340" name="MMConnector"/>
            <p:cNvSpPr/>
            <p:nvPr/>
          </p:nvSpPr>
          <p:spPr>
            <a:xfrm>
              <a:off x="652434" y="3072940"/>
              <a:ext cx="68480" cy="2000"/>
            </a:xfrm>
            <a:custGeom>
              <a:avLst/>
              <a:gdLst/>
              <a:pathLst>
                <a:path w="68480" fill="none" h="2000">
                  <a:moveTo>
                    <a:pt x="34240" y="0"/>
                  </a:moveTo>
                  <a:lnTo>
                    <a:pt x="12240" y="0"/>
                  </a:lnTo>
                  <a:cubicBezTo>
                    <a:pt x="-2384" y="0"/>
                    <a:pt x="-2384" y="0"/>
                    <a:pt x="-34240" y="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342" name="MMConnector"/>
            <p:cNvSpPr/>
            <p:nvPr/>
          </p:nvSpPr>
          <p:spPr>
            <a:xfrm>
              <a:off x="4005890" y="2835944"/>
              <a:ext cx="68480" cy="2000"/>
            </a:xfrm>
            <a:custGeom>
              <a:avLst/>
              <a:gdLst/>
              <a:pathLst>
                <a:path w="68480" fill="none" h="2000">
                  <a:moveTo>
                    <a:pt x="34240" y="0"/>
                  </a:moveTo>
                  <a:lnTo>
                    <a:pt x="12240" y="0"/>
                  </a:lnTo>
                  <a:cubicBezTo>
                    <a:pt x="-2384" y="0"/>
                    <a:pt x="-2384" y="0"/>
                    <a:pt x="-34240" y="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346" name="MMConnector"/>
            <p:cNvSpPr/>
            <p:nvPr/>
          </p:nvSpPr>
          <p:spPr>
            <a:xfrm>
              <a:off x="2909410" y="2691944"/>
              <a:ext cx="68480" cy="288000"/>
            </a:xfrm>
            <a:custGeom>
              <a:avLst/>
              <a:gdLst/>
              <a:pathLst>
                <a:path w="68480" fill="none" h="288000">
                  <a:moveTo>
                    <a:pt x="34240" y="144000"/>
                  </a:moveTo>
                  <a:lnTo>
                    <a:pt x="12240" y="144000"/>
                  </a:lnTo>
                  <a:cubicBezTo>
                    <a:pt x="-2384" y="-144000"/>
                    <a:pt x="-2384" y="-144000"/>
                    <a:pt x="-34240" y="-14400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348" name="MMConnector"/>
            <p:cNvSpPr/>
            <p:nvPr/>
          </p:nvSpPr>
          <p:spPr>
            <a:xfrm>
              <a:off x="2909410" y="2979944"/>
              <a:ext cx="68480" cy="288000"/>
            </a:xfrm>
            <a:custGeom>
              <a:avLst/>
              <a:gdLst/>
              <a:pathLst>
                <a:path w="68480" fill="none" h="288000">
                  <a:moveTo>
                    <a:pt x="34240" y="-144000"/>
                  </a:moveTo>
                  <a:lnTo>
                    <a:pt x="12240" y="-144000"/>
                  </a:lnTo>
                  <a:cubicBezTo>
                    <a:pt x="-2384" y="144000"/>
                    <a:pt x="-2384" y="144000"/>
                    <a:pt x="-34240" y="14400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350" name="MMConnector"/>
            <p:cNvSpPr/>
            <p:nvPr/>
          </p:nvSpPr>
          <p:spPr>
            <a:xfrm>
              <a:off x="2909410" y="2879944"/>
              <a:ext cx="68480" cy="88000"/>
            </a:xfrm>
            <a:custGeom>
              <a:avLst/>
              <a:gdLst/>
              <a:pathLst>
                <a:path w="68480" fill="none" h="88000">
                  <a:moveTo>
                    <a:pt x="34240" y="-44000"/>
                  </a:moveTo>
                  <a:lnTo>
                    <a:pt x="12240" y="-44000"/>
                  </a:lnTo>
                  <a:cubicBezTo>
                    <a:pt x="-2384" y="44000"/>
                    <a:pt x="-2384" y="44000"/>
                    <a:pt x="-34240" y="4400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353" name="MMConnector"/>
            <p:cNvSpPr/>
            <p:nvPr/>
          </p:nvSpPr>
          <p:spPr>
            <a:xfrm>
              <a:off x="5134072" y="2799371"/>
              <a:ext cx="74574" cy="1524853"/>
            </a:xfrm>
            <a:custGeom>
              <a:avLst/>
              <a:gdLst/>
              <a:pathLst>
                <a:path w="74574" fill="none" h="1524853">
                  <a:moveTo>
                    <a:pt x="-121736" y="732427"/>
                  </a:moveTo>
                  <a:cubicBezTo>
                    <a:pt x="-119464" y="229975"/>
                    <a:pt x="-90198" y="-792427"/>
                    <a:pt x="-47162" y="-792427"/>
                  </a:cubicBezTo>
                </a:path>
              </a:pathLst>
            </a:custGeom>
            <a:noFill/>
            <a:ln w="6000" cap="rnd">
              <a:solidFill>
                <a:srgbClr val="454545"/>
              </a:solidFill>
              <a:round/>
            </a:ln>
          </p:spPr>
        </p:sp>
        <p:sp>
          <p:nvSpPr>
            <p:cNvPr id="355" name="MMConnector"/>
            <p:cNvSpPr/>
            <p:nvPr/>
          </p:nvSpPr>
          <p:spPr>
            <a:xfrm>
              <a:off x="4178670" y="1928944"/>
              <a:ext cx="68480" cy="156000"/>
            </a:xfrm>
            <a:custGeom>
              <a:avLst/>
              <a:gdLst/>
              <a:pathLst>
                <a:path w="68480" fill="none" h="156000">
                  <a:moveTo>
                    <a:pt x="34240" y="78000"/>
                  </a:moveTo>
                  <a:lnTo>
                    <a:pt x="12240" y="78000"/>
                  </a:lnTo>
                  <a:cubicBezTo>
                    <a:pt x="-2384" y="-78000"/>
                    <a:pt x="-2384" y="-78000"/>
                    <a:pt x="-34240" y="-7800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357" name="MMConnector"/>
            <p:cNvSpPr/>
            <p:nvPr/>
          </p:nvSpPr>
          <p:spPr>
            <a:xfrm>
              <a:off x="4178670" y="2000944"/>
              <a:ext cx="68480" cy="12000"/>
            </a:xfrm>
            <a:custGeom>
              <a:avLst/>
              <a:gdLst/>
              <a:pathLst>
                <a:path w="68480" fill="none" h="12000">
                  <a:moveTo>
                    <a:pt x="34240" y="6000"/>
                  </a:moveTo>
                  <a:lnTo>
                    <a:pt x="12240" y="6000"/>
                  </a:lnTo>
                  <a:cubicBezTo>
                    <a:pt x="-2384" y="-6000"/>
                    <a:pt x="-2384" y="-6000"/>
                    <a:pt x="-34240" y="-600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361" name="MMConnector"/>
            <p:cNvSpPr/>
            <p:nvPr/>
          </p:nvSpPr>
          <p:spPr>
            <a:xfrm>
              <a:off x="4178670" y="2084944"/>
              <a:ext cx="68480" cy="156000"/>
            </a:xfrm>
            <a:custGeom>
              <a:avLst/>
              <a:gdLst/>
              <a:pathLst>
                <a:path w="68480" fill="none" h="156000">
                  <a:moveTo>
                    <a:pt x="34240" y="-78000"/>
                  </a:moveTo>
                  <a:lnTo>
                    <a:pt x="12240" y="-78000"/>
                  </a:lnTo>
                  <a:cubicBezTo>
                    <a:pt x="-2384" y="78000"/>
                    <a:pt x="-2384" y="78000"/>
                    <a:pt x="-34240" y="7800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364" name="MMConnector"/>
            <p:cNvSpPr/>
            <p:nvPr/>
          </p:nvSpPr>
          <p:spPr>
            <a:xfrm>
              <a:off x="5207967" y="2697629"/>
              <a:ext cx="113426" cy="1728337"/>
            </a:xfrm>
            <a:custGeom>
              <a:avLst/>
              <a:gdLst/>
              <a:pathLst>
                <a:path w="113426" fill="none" h="1728337">
                  <a:moveTo>
                    <a:pt x="140159" y="834168"/>
                  </a:moveTo>
                  <a:cubicBezTo>
                    <a:pt x="137063" y="270026"/>
                    <a:pt x="92463" y="-894168"/>
                    <a:pt x="26733" y="-894168"/>
                  </a:cubicBezTo>
                </a:path>
              </a:pathLst>
            </a:custGeom>
            <a:noFill/>
            <a:ln w="6000" cap="rnd">
              <a:solidFill>
                <a:srgbClr val="454545"/>
              </a:solidFill>
              <a:round/>
            </a:ln>
          </p:spPr>
        </p:sp>
        <p:sp>
          <p:nvSpPr>
            <p:cNvPr id="366" name="MMConnector"/>
            <p:cNvSpPr/>
            <p:nvPr/>
          </p:nvSpPr>
          <p:spPr>
            <a:xfrm>
              <a:off x="6338940" y="1665461"/>
              <a:ext cx="68480" cy="276000"/>
            </a:xfrm>
            <a:custGeom>
              <a:avLst/>
              <a:gdLst/>
              <a:pathLst>
                <a:path w="68480" fill="none" h="276000">
                  <a:moveTo>
                    <a:pt x="-34240" y="138000"/>
                  </a:moveTo>
                  <a:lnTo>
                    <a:pt x="-12240" y="138000"/>
                  </a:lnTo>
                  <a:cubicBezTo>
                    <a:pt x="2384" y="-138000"/>
                    <a:pt x="2384" y="-138000"/>
                    <a:pt x="34240" y="-13800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368" name="MMConnector"/>
            <p:cNvSpPr/>
            <p:nvPr/>
          </p:nvSpPr>
          <p:spPr>
            <a:xfrm>
              <a:off x="6338940" y="1749461"/>
              <a:ext cx="68480" cy="108000"/>
            </a:xfrm>
            <a:custGeom>
              <a:avLst/>
              <a:gdLst/>
              <a:pathLst>
                <a:path w="68480" fill="none" h="108000">
                  <a:moveTo>
                    <a:pt x="-34240" y="54000"/>
                  </a:moveTo>
                  <a:lnTo>
                    <a:pt x="-12240" y="54000"/>
                  </a:lnTo>
                  <a:cubicBezTo>
                    <a:pt x="2384" y="-54000"/>
                    <a:pt x="2384" y="-54000"/>
                    <a:pt x="34240" y="-5400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370" name="MMConnector"/>
            <p:cNvSpPr/>
            <p:nvPr/>
          </p:nvSpPr>
          <p:spPr>
            <a:xfrm>
              <a:off x="6338940" y="1833461"/>
              <a:ext cx="68480" cy="60000"/>
            </a:xfrm>
            <a:custGeom>
              <a:avLst/>
              <a:gdLst/>
              <a:pathLst>
                <a:path w="68480" fill="none" h="60000">
                  <a:moveTo>
                    <a:pt x="-34240" y="-30000"/>
                  </a:moveTo>
                  <a:lnTo>
                    <a:pt x="-12240" y="-30000"/>
                  </a:lnTo>
                  <a:cubicBezTo>
                    <a:pt x="2384" y="30000"/>
                    <a:pt x="2384" y="30000"/>
                    <a:pt x="34240" y="3000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sp>
          <p:nvSpPr>
            <p:cNvPr id="372" name="MMConnector"/>
            <p:cNvSpPr/>
            <p:nvPr/>
          </p:nvSpPr>
          <p:spPr>
            <a:xfrm>
              <a:off x="6338940" y="1941461"/>
              <a:ext cx="68480" cy="276000"/>
            </a:xfrm>
            <a:custGeom>
              <a:avLst/>
              <a:gdLst/>
              <a:pathLst>
                <a:path w="68480" fill="none" h="276000">
                  <a:moveTo>
                    <a:pt x="-34240" y="-138000"/>
                  </a:moveTo>
                  <a:lnTo>
                    <a:pt x="-12240" y="-138000"/>
                  </a:lnTo>
                  <a:cubicBezTo>
                    <a:pt x="2384" y="138000"/>
                    <a:pt x="2384" y="138000"/>
                    <a:pt x="34240" y="138000"/>
                  </a:cubicBezTo>
                </a:path>
              </a:pathLst>
            </a:custGeom>
            <a:noFill/>
            <a:ln w="2000" cap="rnd">
              <a:solidFill>
                <a:srgbClr val="454545"/>
              </a:solidFill>
              <a:round/>
            </a:ln>
          </p:spPr>
        </p:sp>
        <p:grpSp>
          <p:nvGrpSpPr>
            <p:cNvPr id="289" name="Group 289"/>
            <p:cNvGrpSpPr/>
            <p:nvPr/>
          </p:nvGrpSpPr>
          <p:grpSpPr>
            <a:xfrm>
              <a:off x="4565290" y="3664797"/>
              <a:ext cx="1153760" cy="114000"/>
              <a:chOff x="4565290" y="3664797"/>
              <a:chExt cx="1153760" cy="114000"/>
            </a:xfrm>
          </p:grpSpPr>
          <p:sp>
            <p:nvSpPr>
              <p:cNvPr id="110" name="Floating"/>
              <p:cNvSpPr/>
              <p:nvPr/>
            </p:nvSpPr>
            <p:spPr>
              <a:xfrm>
                <a:off x="4565290" y="3664797"/>
                <a:ext cx="1153760" cy="114000"/>
              </a:xfrm>
              <a:custGeom>
                <a:avLst/>
                <a:gdLst/>
                <a:ahLst/>
                <a:cxnLst/>
                <a:pathLst>
                  <a:path w="1153760" h="114000">
                    <a:moveTo>
                      <a:pt x="28500" y="0"/>
                    </a:moveTo>
                    <a:lnTo>
                      <a:pt x="1125260" y="0"/>
                    </a:lnTo>
                    <a:lnTo>
                      <a:pt x="1153760" y="57000"/>
                    </a:lnTo>
                    <a:lnTo>
                      <a:pt x="1125260" y="114000"/>
                    </a:lnTo>
                    <a:lnTo>
                      <a:pt x="28500" y="114000"/>
                    </a:lnTo>
                    <a:lnTo>
                      <a:pt x="0" y="57000"/>
                    </a:lnTo>
                    <a:lnTo>
                      <a:pt x="28500" y="0"/>
                    </a:lnTo>
                    <a:close/>
                  </a:path>
                </a:pathLst>
              </a:custGeom>
              <a:solidFill>
                <a:srgbClr val="6960B0"/>
              </a:solidFill>
              <a:ln w="4000" cap="rnd">
                <a:solidFill>
                  <a:srgbClr val="6960B0"/>
                </a:solidFill>
                <a:round/>
              </a:ln>
            </p:spPr>
          </p:sp>
          <p:pic>
            <p:nvPicPr>
              <p:cNvPr id="111" name="Mark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621170" y="3701997"/>
                <a:ext cx="40000" cy="40000"/>
              </a:xfrm>
              <a:prstGeom prst="rect">
                <a:avLst/>
              </a:prstGeom>
            </p:spPr>
          </p:pic>
          <p:sp>
            <p:nvSpPr>
              <p:cNvPr id="290" name="Text 290"/>
              <p:cNvSpPr txBox="1"/>
              <p:nvPr/>
            </p:nvSpPr>
            <p:spPr>
              <a:xfrm>
                <a:off x="4667170" y="3682797"/>
                <a:ext cx="1000000" cy="80000"/>
              </a:xfrm>
              <a:prstGeom prst="rect">
                <a:avLst/>
              </a:prstGeom>
              <a:noFill/>
            </p:spPr>
            <p:txBody>
              <a:bodyPr lIns="0" rIns="0" anchor="ctr" rtlCol="0" tIns="0" bIns="11000" wrap="square"/>
              <a:lstStyle/>
              <a:p>
                <a:pPr algn="ctr">
                  <a:lnSpc>
                    <a:spcPct val="100000"/>
                  </a:lnSpc>
                </a:pPr>
                <a:r>
                  <a:rPr sz="252">
                    <a:solidFill>
                      <a:srgbClr val="FFFFFF"/>
                    </a:solidFill>
                    <a:latin typeface="Times New Roman"/>
                  </a:rPr>
                  <a:t>What is Decision Making : Decision Making is a process, not a simple act of choosing among alternatives.</a:t>
                </a:r>
              </a:p>
            </p:txBody>
          </p:sp>
        </p:grpSp>
        <p:sp>
          <p:nvSpPr>
            <p:cNvPr id="335" name="Floating"/>
            <p:cNvSpPr/>
            <p:nvPr/>
          </p:nvSpPr>
          <p:spPr>
            <a:xfrm>
              <a:off x="686674" y="3028940"/>
              <a:ext cx="718000" cy="88000"/>
            </a:xfrm>
            <a:custGeom>
              <a:avLst/>
              <a:gdLst>
                <a:gd fmla="*/ 35600 w 718000" name="rtl"/>
                <a:gd fmla="*/ 18000 h 88000" name="rtt"/>
                <a:gd fmla="*/ 683600 w 718000" name="rtr"/>
                <a:gd fmla="*/ 72000 h 88000" name="rtb"/>
              </a:gdLst>
              <a:ahLst/>
              <a:cxnLst/>
              <a:rect b="rtb" r="rtr" t="rtt" l="rtl"/>
              <a:pathLst>
                <a:path w="718000" h="88000">
                  <a:moveTo>
                    <a:pt x="8000" y="0"/>
                  </a:moveTo>
                  <a:lnTo>
                    <a:pt x="710000" y="0"/>
                  </a:lnTo>
                  <a:cubicBezTo>
                    <a:pt x="715376" y="0"/>
                    <a:pt x="718000" y="2624"/>
                    <a:pt x="718000" y="8000"/>
                  </a:cubicBezTo>
                  <a:lnTo>
                    <a:pt x="718000" y="80000"/>
                  </a:lnTo>
                  <a:cubicBezTo>
                    <a:pt x="718000" y="85376"/>
                    <a:pt x="715376" y="88000"/>
                    <a:pt x="710000" y="88000"/>
                  </a:cubicBezTo>
                  <a:lnTo>
                    <a:pt x="8000" y="88000"/>
                  </a:lnTo>
                  <a:cubicBezTo>
                    <a:pt x="2624" y="88000"/>
                    <a:pt x="0" y="85376"/>
                    <a:pt x="0" y="80000"/>
                  </a:cubicBezTo>
                  <a:lnTo>
                    <a:pt x="0" y="8000"/>
                  </a:lnTo>
                  <a:cubicBezTo>
                    <a:pt x="0" y="2624"/>
                    <a:pt x="2624" y="0"/>
                    <a:pt x="8000" y="0"/>
                  </a:cubicBezTo>
                  <a:close/>
                </a:path>
              </a:pathLst>
            </a:custGeom>
            <a:solidFill>
              <a:srgbClr val="6960B0"/>
            </a:solidFill>
            <a:ln w="4000" cap="rnd">
              <a:solidFill>
                <a:srgbClr val="6960B0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357">
                  <a:solidFill>
                    <a:srgbClr val="FFFFFF"/>
                  </a:solidFill>
                  <a:latin typeface="Times New Roman"/>
                </a:rPr>
                <a:t>When Are Groups Most Effective?</a:t>
              </a:r>
            </a:p>
          </p:txBody>
        </p:sp>
        <p:grpSp>
          <p:nvGrpSpPr>
            <p:cNvPr id="291" name="Group 291"/>
            <p:cNvGrpSpPr/>
            <p:nvPr/>
          </p:nvGrpSpPr>
          <p:grpSpPr>
            <a:xfrm>
              <a:off x="6531674" y="2513039"/>
              <a:ext cx="1179589" cy="199800"/>
              <a:chOff x="6531674" y="2513039"/>
              <a:chExt cx="1179589" cy="199800"/>
            </a:xfrm>
          </p:grpSpPr>
          <p:sp>
            <p:nvSpPr>
              <p:cNvPr id="113" name="SubTopic"/>
              <p:cNvSpPr/>
              <p:nvPr/>
            </p:nvSpPr>
            <p:spPr>
              <a:xfrm>
                <a:off x="6531674" y="2513039"/>
                <a:ext cx="1179589" cy="199800"/>
              </a:xfrm>
              <a:custGeom>
                <a:avLst/>
                <a:gdLst/>
                <a:ahLst/>
                <a:cxnLst/>
                <a:pathLst>
                  <a:path stroke="false" w="1179589" h="199800">
                    <a:moveTo>
                      <a:pt x="0" y="0"/>
                    </a:moveTo>
                    <a:lnTo>
                      <a:pt x="1179589" y="0"/>
                    </a:lnTo>
                    <a:lnTo>
                      <a:pt x="1179589" y="199800"/>
                    </a:lnTo>
                    <a:lnTo>
                      <a:pt x="0" y="199800"/>
                    </a:lnTo>
                    <a:lnTo>
                      <a:pt x="0" y="0"/>
                    </a:lnTo>
                    <a:close/>
                  </a:path>
                  <a:path w="1179589" fill="none" h="199800">
                    <a:moveTo>
                      <a:pt x="0" y="199800"/>
                    </a:moveTo>
                    <a:lnTo>
                      <a:pt x="1179589" y="199800"/>
                    </a:lnTo>
                  </a:path>
                </a:pathLst>
              </a:custGeom>
              <a:solidFill>
                <a:srgbClr val="FFFFFF"/>
              </a:solidFill>
              <a:ln w="2000" cap="rnd">
                <a:solidFill>
                  <a:srgbClr val="454545"/>
                </a:solidFill>
                <a:round/>
              </a:ln>
            </p:spPr>
          </p:sp>
          <p:pic>
            <p:nvPicPr>
              <p:cNvPr id="115" name="Image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45674" y="2518539"/>
                <a:ext cx="1151589" cy="188800"/>
              </a:xfrm>
              <a:prstGeom prst="rect">
                <a:avLst/>
              </a:prstGeom>
            </p:spPr>
          </p:pic>
        </p:grpSp>
        <p:sp>
          <p:nvSpPr>
            <p:cNvPr id="117" name="SubTopic"/>
            <p:cNvSpPr/>
            <p:nvPr/>
          </p:nvSpPr>
          <p:spPr>
            <a:xfrm>
              <a:off x="7779743" y="2669839"/>
              <a:ext cx="138000" cy="43000"/>
            </a:xfrm>
            <a:custGeom>
              <a:avLst/>
              <a:gdLst>
                <a:gd fmla="*/ 14000 w 138000" name="rtl"/>
                <a:gd fmla="*/ 6300 h 43000" name="rtt"/>
                <a:gd fmla="*/ 124000 w 138000" name="rtr"/>
                <a:gd fmla="*/ 38300 h 43000" name="rtb"/>
              </a:gdLst>
              <a:ahLst/>
              <a:cxnLst/>
              <a:rect b="rtb" r="rtr" t="rtt" l="rtl"/>
              <a:pathLst>
                <a:path stroke="false" w="138000" h="43000">
                  <a:moveTo>
                    <a:pt x="0" y="0"/>
                  </a:moveTo>
                  <a:lnTo>
                    <a:pt x="138000" y="0"/>
                  </a:lnTo>
                  <a:lnTo>
                    <a:pt x="138000" y="43000"/>
                  </a:lnTo>
                  <a:lnTo>
                    <a:pt x="0" y="43000"/>
                  </a:lnTo>
                  <a:lnTo>
                    <a:pt x="0" y="0"/>
                  </a:lnTo>
                  <a:close/>
                </a:path>
                <a:path w="138000" fill="none" h="43000">
                  <a:moveTo>
                    <a:pt x="0" y="43000"/>
                  </a:moveTo>
                  <a:lnTo>
                    <a:pt x="138000" y="43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Meaning </a:t>
              </a:r>
            </a:p>
          </p:txBody>
        </p:sp>
        <p:grpSp>
          <p:nvGrpSpPr>
            <p:cNvPr id="292" name="Group 292"/>
            <p:cNvGrpSpPr/>
            <p:nvPr/>
          </p:nvGrpSpPr>
          <p:grpSpPr>
            <a:xfrm>
              <a:off x="7986223" y="2439839"/>
              <a:ext cx="948000" cy="51000"/>
              <a:chOff x="7986223" y="2439839"/>
              <a:chExt cx="948000" cy="51000"/>
            </a:xfrm>
          </p:grpSpPr>
          <p:sp>
            <p:nvSpPr>
              <p:cNvPr id="119" name="SubTopic"/>
              <p:cNvSpPr/>
              <p:nvPr/>
            </p:nvSpPr>
            <p:spPr>
              <a:xfrm>
                <a:off x="7986223" y="2439839"/>
                <a:ext cx="948000" cy="51000"/>
              </a:xfrm>
              <a:custGeom>
                <a:avLst/>
                <a:gdLst/>
                <a:ahLst/>
                <a:cxnLst/>
                <a:pathLst>
                  <a:path stroke="false" w="948000" h="51000">
                    <a:moveTo>
                      <a:pt x="0" y="0"/>
                    </a:moveTo>
                    <a:lnTo>
                      <a:pt x="948000" y="0"/>
                    </a:lnTo>
                    <a:lnTo>
                      <a:pt x="948000" y="51000"/>
                    </a:lnTo>
                    <a:lnTo>
                      <a:pt x="0" y="51000"/>
                    </a:lnTo>
                    <a:lnTo>
                      <a:pt x="0" y="0"/>
                    </a:lnTo>
                    <a:close/>
                  </a:path>
                  <a:path w="948000" fill="none" h="51000">
                    <a:moveTo>
                      <a:pt x="0" y="51000"/>
                    </a:moveTo>
                    <a:lnTo>
                      <a:pt x="948000" y="51000"/>
                    </a:lnTo>
                  </a:path>
                </a:pathLst>
              </a:custGeom>
              <a:solidFill>
                <a:srgbClr val="FFFFFF"/>
              </a:solidFill>
              <a:ln w="2000" cap="rnd">
                <a:solidFill>
                  <a:srgbClr val="454545"/>
                </a:solidFill>
                <a:round/>
              </a:ln>
            </p:spPr>
          </p:sp>
          <p:pic>
            <p:nvPicPr>
              <p:cNvPr id="125" name="Mark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000223" y="2444339"/>
                <a:ext cx="40000" cy="40000"/>
              </a:xfrm>
              <a:prstGeom prst="rect">
                <a:avLst/>
              </a:prstGeom>
            </p:spPr>
          </p:pic>
          <p:sp>
            <p:nvSpPr>
              <p:cNvPr id="293" name="Text 293"/>
              <p:cNvSpPr txBox="1"/>
              <p:nvPr/>
            </p:nvSpPr>
            <p:spPr>
              <a:xfrm>
                <a:off x="8044223" y="2450139"/>
                <a:ext cx="876000" cy="32000"/>
              </a:xfrm>
              <a:prstGeom prst="rect">
                <a:avLst/>
              </a:prstGeom>
              <a:noFill/>
            </p:spPr>
            <p:txBody>
              <a:bodyPr lIns="0" rIns="0" anchor="ctr" rtlCol="0" tIns="0" bIns="11000" wrap="none"/>
              <a:lstStyle/>
              <a:p>
                <a:pPr algn="ctr">
                  <a:lnSpc>
                    <a:spcPct val="100000"/>
                  </a:lnSpc>
                </a:pPr>
                <a:r>
                  <a:rPr sz="210">
                    <a:solidFill>
                      <a:srgbClr val="303030"/>
                    </a:solidFill>
                    <a:latin typeface="Times New Roman"/>
                  </a:rPr>
                  <a:t>What is Problem: A discrepancy between an existing and a desired state of affairs.</a:t>
                </a:r>
              </a:p>
            </p:txBody>
          </p:sp>
        </p:grpSp>
        <p:grpSp>
          <p:nvGrpSpPr>
            <p:cNvPr id="294" name="Group 294"/>
            <p:cNvGrpSpPr/>
            <p:nvPr/>
          </p:nvGrpSpPr>
          <p:grpSpPr>
            <a:xfrm>
              <a:off x="7986223" y="2503839"/>
              <a:ext cx="784000" cy="51000"/>
              <a:chOff x="7986223" y="2503839"/>
              <a:chExt cx="784000" cy="51000"/>
            </a:xfrm>
          </p:grpSpPr>
          <p:sp>
            <p:nvSpPr>
              <p:cNvPr id="121" name="SubTopic"/>
              <p:cNvSpPr/>
              <p:nvPr/>
            </p:nvSpPr>
            <p:spPr>
              <a:xfrm>
                <a:off x="7986223" y="2503839"/>
                <a:ext cx="784000" cy="51000"/>
              </a:xfrm>
              <a:custGeom>
                <a:avLst/>
                <a:gdLst/>
                <a:ahLst/>
                <a:cxnLst/>
                <a:pathLst>
                  <a:path stroke="false" w="784000" h="51000">
                    <a:moveTo>
                      <a:pt x="0" y="0"/>
                    </a:moveTo>
                    <a:lnTo>
                      <a:pt x="784000" y="0"/>
                    </a:lnTo>
                    <a:lnTo>
                      <a:pt x="784000" y="51000"/>
                    </a:lnTo>
                    <a:lnTo>
                      <a:pt x="0" y="51000"/>
                    </a:lnTo>
                    <a:lnTo>
                      <a:pt x="0" y="0"/>
                    </a:lnTo>
                    <a:close/>
                  </a:path>
                  <a:path w="784000" fill="none" h="51000">
                    <a:moveTo>
                      <a:pt x="0" y="51000"/>
                    </a:moveTo>
                    <a:lnTo>
                      <a:pt x="784000" y="51000"/>
                    </a:lnTo>
                  </a:path>
                </a:pathLst>
              </a:custGeom>
              <a:solidFill>
                <a:srgbClr val="FFFFFF"/>
              </a:solidFill>
              <a:ln w="2000" cap="rnd">
                <a:solidFill>
                  <a:srgbClr val="454545"/>
                </a:solidFill>
                <a:round/>
              </a:ln>
            </p:spPr>
          </p:sp>
          <p:pic>
            <p:nvPicPr>
              <p:cNvPr id="126" name="Mark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000223" y="2508339"/>
                <a:ext cx="40000" cy="40000"/>
              </a:xfrm>
              <a:prstGeom prst="rect">
                <a:avLst/>
              </a:prstGeom>
            </p:spPr>
          </p:pic>
          <p:sp>
            <p:nvSpPr>
              <p:cNvPr id="295" name="Text 295"/>
              <p:cNvSpPr txBox="1"/>
              <p:nvPr/>
            </p:nvSpPr>
            <p:spPr>
              <a:xfrm>
                <a:off x="8044223" y="2514139"/>
                <a:ext cx="712000" cy="32000"/>
              </a:xfrm>
              <a:prstGeom prst="rect">
                <a:avLst/>
              </a:prstGeom>
              <a:noFill/>
            </p:spPr>
            <p:txBody>
              <a:bodyPr lIns="0" rIns="0" anchor="ctr" rtlCol="0" tIns="0" bIns="11000" wrap="none"/>
              <a:lstStyle/>
              <a:p>
                <a:pPr algn="ctr">
                  <a:lnSpc>
                    <a:spcPct val="100000"/>
                  </a:lnSpc>
                </a:pPr>
                <a:r>
                  <a:rPr sz="210">
                    <a:solidFill>
                      <a:srgbClr val="303030"/>
                    </a:solidFill>
                    <a:latin typeface="Times New Roman"/>
                  </a:rPr>
                  <a:t>What is Implementing the Decision: Putting a decision into action.</a:t>
                </a:r>
              </a:p>
            </p:txBody>
          </p:sp>
        </p:grpSp>
        <p:grpSp>
          <p:nvGrpSpPr>
            <p:cNvPr id="296" name="Group 296"/>
            <p:cNvGrpSpPr/>
            <p:nvPr/>
          </p:nvGrpSpPr>
          <p:grpSpPr>
            <a:xfrm>
              <a:off x="7986223" y="2567839"/>
              <a:ext cx="1072000" cy="75000"/>
              <a:chOff x="7986223" y="2567839"/>
              <a:chExt cx="1072000" cy="75000"/>
            </a:xfrm>
          </p:grpSpPr>
          <p:sp>
            <p:nvSpPr>
              <p:cNvPr id="123" name="SubTopic"/>
              <p:cNvSpPr/>
              <p:nvPr/>
            </p:nvSpPr>
            <p:spPr>
              <a:xfrm>
                <a:off x="7986223" y="2567839"/>
                <a:ext cx="1072000" cy="75000"/>
              </a:xfrm>
              <a:custGeom>
                <a:avLst/>
                <a:gdLst/>
                <a:ahLst/>
                <a:cxnLst/>
                <a:pathLst>
                  <a:path stroke="false" w="1072000" h="75000">
                    <a:moveTo>
                      <a:pt x="0" y="0"/>
                    </a:moveTo>
                    <a:lnTo>
                      <a:pt x="1072000" y="0"/>
                    </a:lnTo>
                    <a:lnTo>
                      <a:pt x="1072000" y="75000"/>
                    </a:lnTo>
                    <a:lnTo>
                      <a:pt x="0" y="75000"/>
                    </a:lnTo>
                    <a:lnTo>
                      <a:pt x="0" y="0"/>
                    </a:lnTo>
                    <a:close/>
                  </a:path>
                  <a:path w="1072000" fill="none" h="75000">
                    <a:moveTo>
                      <a:pt x="0" y="75000"/>
                    </a:moveTo>
                    <a:lnTo>
                      <a:pt x="1072000" y="75000"/>
                    </a:lnTo>
                  </a:path>
                </a:pathLst>
              </a:custGeom>
              <a:solidFill>
                <a:srgbClr val="FFFFFF"/>
              </a:solidFill>
              <a:ln w="2000" cap="rnd">
                <a:solidFill>
                  <a:srgbClr val="454545"/>
                </a:solidFill>
                <a:round/>
              </a:ln>
            </p:spPr>
          </p:sp>
          <p:pic>
            <p:nvPicPr>
              <p:cNvPr id="127" name="Mark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000223" y="2584339"/>
                <a:ext cx="40000" cy="40000"/>
              </a:xfrm>
              <a:prstGeom prst="rect">
                <a:avLst/>
              </a:prstGeom>
            </p:spPr>
          </p:pic>
          <p:sp>
            <p:nvSpPr>
              <p:cNvPr id="297" name="Text 297"/>
              <p:cNvSpPr txBox="1"/>
              <p:nvPr/>
            </p:nvSpPr>
            <p:spPr>
              <a:xfrm>
                <a:off x="8044223" y="2574139"/>
                <a:ext cx="1000000" cy="64000"/>
              </a:xfrm>
              <a:prstGeom prst="rect">
                <a:avLst/>
              </a:prstGeom>
              <a:noFill/>
            </p:spPr>
            <p:txBody>
              <a:bodyPr lIns="0" rIns="0" anchor="ctr" rtlCol="0" tIns="0" bIns="11000" wrap="square"/>
              <a:lstStyle/>
              <a:p>
                <a:pPr algn="ctr">
                  <a:lnSpc>
                    <a:spcPct val="100000"/>
                  </a:lnSpc>
                </a:pPr>
                <a:r>
                  <a:rPr sz="210">
                    <a:solidFill>
                      <a:srgbClr val="303030"/>
                    </a:solidFill>
                    <a:latin typeface="Times New Roman"/>
                  </a:rPr>
                  <a:t>What is Identifying Decision Criteria : Relevant Factors: Price , Model , Size , Manufacturer , Options , and Repair record.</a:t>
                </a:r>
              </a:p>
            </p:txBody>
          </p:sp>
        </p:grpSp>
        <p:sp>
          <p:nvSpPr>
            <p:cNvPr id="172" name="SubTopic"/>
            <p:cNvSpPr/>
            <p:nvPr/>
          </p:nvSpPr>
          <p:spPr>
            <a:xfrm>
              <a:off x="6283274" y="3480839"/>
              <a:ext cx="96000" cy="43000"/>
            </a:xfrm>
            <a:custGeom>
              <a:avLst/>
              <a:gdLst>
                <a:gd fmla="*/ 14000 w 96000" name="rtl"/>
                <a:gd fmla="*/ 6300 h 43000" name="rtt"/>
                <a:gd fmla="*/ 82000 w 96000" name="rtr"/>
                <a:gd fmla="*/ 38300 h 43000" name="rtb"/>
              </a:gdLst>
              <a:ahLst/>
              <a:cxnLst/>
              <a:rect b="rtb" r="rtr" t="rtt" l="rtl"/>
              <a:pathLst>
                <a:path stroke="false" w="96000" h="43000">
                  <a:moveTo>
                    <a:pt x="0" y="0"/>
                  </a:moveTo>
                  <a:lnTo>
                    <a:pt x="96000" y="0"/>
                  </a:lnTo>
                  <a:lnTo>
                    <a:pt x="96000" y="43000"/>
                  </a:lnTo>
                  <a:lnTo>
                    <a:pt x="0" y="43000"/>
                  </a:lnTo>
                  <a:lnTo>
                    <a:pt x="0" y="0"/>
                  </a:lnTo>
                  <a:close/>
                </a:path>
                <a:path w="96000" fill="none" h="43000">
                  <a:moveTo>
                    <a:pt x="0" y="43000"/>
                  </a:moveTo>
                  <a:lnTo>
                    <a:pt x="96000" y="43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types</a:t>
              </a:r>
            </a:p>
          </p:txBody>
        </p:sp>
        <p:sp>
          <p:nvSpPr>
            <p:cNvPr id="176" name="SubTopic"/>
            <p:cNvSpPr/>
            <p:nvPr/>
          </p:nvSpPr>
          <p:spPr>
            <a:xfrm>
              <a:off x="6447754" y="3000839"/>
              <a:ext cx="236240" cy="523000"/>
            </a:xfrm>
            <a:custGeom>
              <a:avLst/>
              <a:gdLst>
                <a:gd fmla="*/ 14000 w 236240" name="rtl"/>
                <a:gd fmla="*/ 6300 h 523000" name="rtt"/>
                <a:gd fmla="*/ 206000 w 236240" name="rtr"/>
                <a:gd fmla="*/ 518300 h 523000" name="rtb"/>
              </a:gdLst>
              <a:ahLst/>
              <a:cxnLst/>
              <a:rect b="rtb" r="rtr" t="rtt" l="rtl"/>
              <a:pathLst>
                <a:path stroke="false" w="236240" h="523000">
                  <a:moveTo>
                    <a:pt x="0" y="0"/>
                  </a:moveTo>
                  <a:lnTo>
                    <a:pt x="236240" y="0"/>
                  </a:lnTo>
                  <a:lnTo>
                    <a:pt x="236240" y="523000"/>
                  </a:lnTo>
                  <a:lnTo>
                    <a:pt x="0" y="523000"/>
                  </a:lnTo>
                  <a:lnTo>
                    <a:pt x="0" y="0"/>
                  </a:lnTo>
                  <a:close/>
                </a:path>
                <a:path w="236240" fill="none" h="523000">
                  <a:moveTo>
                    <a:pt x="0" y="523000"/>
                  </a:moveTo>
                  <a:lnTo>
                    <a:pt x="236240" y="523000"/>
                  </a:lnTo>
                </a:path>
              </a:pathLst>
            </a:custGeom>
            <a:solidFill>
              <a:srgbClr val="8BB00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Hindsight</a:t>
              </a:r>
            </a:p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Selective </a:t>
              </a:r>
            </a:p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Perception</a:t>
              </a:r>
            </a:p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Anchoring Effect</a:t>
              </a:r>
            </a:p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Immediate </a:t>
              </a:r>
            </a:p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Gratification </a:t>
              </a:r>
            </a:p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Confirmation</a:t>
              </a:r>
            </a:p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Overconfidence</a:t>
              </a:r>
            </a:p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Availability</a:t>
              </a:r>
            </a:p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Randomness</a:t>
              </a:r>
            </a:p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Representation</a:t>
              </a:r>
            </a:p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Overconfidence</a:t>
              </a:r>
            </a:p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Framing</a:t>
              </a:r>
            </a:p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Revision</a:t>
              </a:r>
            </a:p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Self-serving</a:t>
              </a:r>
            </a:p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 Sunk Costs</a:t>
              </a:r>
            </a:p>
          </p:txBody>
        </p:sp>
        <p:sp>
          <p:nvSpPr>
            <p:cNvPr id="186" name="SubTopic"/>
            <p:cNvSpPr/>
            <p:nvPr/>
          </p:nvSpPr>
          <p:spPr>
            <a:xfrm>
              <a:off x="4568650" y="5096743"/>
              <a:ext cx="104000" cy="55000"/>
            </a:xfrm>
            <a:custGeom>
              <a:avLst/>
              <a:gdLst>
                <a:gd fmla="*/ 14000 w 104000" name="rtl"/>
                <a:gd fmla="*/ 6300 h 55000" name="rtt"/>
                <a:gd fmla="*/ 90000 w 104000" name="rtr"/>
                <a:gd fmla="*/ 50300 h 55000" name="rtb"/>
              </a:gdLst>
              <a:ahLst/>
              <a:cxnLst/>
              <a:rect b="rtb" r="rtr" t="rtt" l="rtl"/>
              <a:pathLst>
                <a:path stroke="false" w="104000" h="55000">
                  <a:moveTo>
                    <a:pt x="0" y="0"/>
                  </a:moveTo>
                  <a:lnTo>
                    <a:pt x="104000" y="0"/>
                  </a:lnTo>
                  <a:lnTo>
                    <a:pt x="104000" y="55000"/>
                  </a:lnTo>
                  <a:lnTo>
                    <a:pt x="0" y="55000"/>
                  </a:lnTo>
                  <a:lnTo>
                    <a:pt x="0" y="0"/>
                  </a:lnTo>
                  <a:close/>
                </a:path>
                <a:path w="104000" fill="none" h="55000">
                  <a:moveTo>
                    <a:pt x="0" y="55000"/>
                  </a:moveTo>
                  <a:lnTo>
                    <a:pt x="104000" y="55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Risk</a:t>
              </a:r>
            </a:p>
          </p:txBody>
        </p:sp>
        <p:sp>
          <p:nvSpPr>
            <p:cNvPr id="188" name="SubTopic"/>
            <p:cNvSpPr/>
            <p:nvPr/>
          </p:nvSpPr>
          <p:spPr>
            <a:xfrm>
              <a:off x="4502650" y="5252743"/>
              <a:ext cx="170000" cy="55000"/>
            </a:xfrm>
            <a:custGeom>
              <a:avLst/>
              <a:gdLst>
                <a:gd fmla="*/ 14000 w 170000" name="rtl"/>
                <a:gd fmla="*/ 6300 h 55000" name="rtt"/>
                <a:gd fmla="*/ 156000 w 170000" name="rtr"/>
                <a:gd fmla="*/ 50300 h 55000" name="rtb"/>
              </a:gdLst>
              <a:ahLst/>
              <a:cxnLst/>
              <a:rect b="rtb" r="rtr" t="rtt" l="rtl"/>
              <a:pathLst>
                <a:path stroke="false" w="170000" h="55000">
                  <a:moveTo>
                    <a:pt x="0" y="0"/>
                  </a:moveTo>
                  <a:lnTo>
                    <a:pt x="170000" y="0"/>
                  </a:lnTo>
                  <a:lnTo>
                    <a:pt x="170000" y="55000"/>
                  </a:lnTo>
                  <a:lnTo>
                    <a:pt x="0" y="55000"/>
                  </a:lnTo>
                  <a:lnTo>
                    <a:pt x="0" y="0"/>
                  </a:lnTo>
                  <a:close/>
                </a:path>
                <a:path w="170000" fill="none" h="55000">
                  <a:moveTo>
                    <a:pt x="0" y="55000"/>
                  </a:moveTo>
                  <a:lnTo>
                    <a:pt x="170000" y="55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Certainty</a:t>
              </a:r>
            </a:p>
          </p:txBody>
        </p:sp>
        <p:sp>
          <p:nvSpPr>
            <p:cNvPr id="190" name="SubTopic"/>
            <p:cNvSpPr/>
            <p:nvPr/>
          </p:nvSpPr>
          <p:spPr>
            <a:xfrm>
              <a:off x="4466650" y="5408743"/>
              <a:ext cx="206000" cy="55000"/>
            </a:xfrm>
            <a:custGeom>
              <a:avLst/>
              <a:gdLst>
                <a:gd fmla="*/ 14000 w 206000" name="rtl"/>
                <a:gd fmla="*/ 6300 h 55000" name="rtt"/>
                <a:gd fmla="*/ 192000 w 206000" name="rtr"/>
                <a:gd fmla="*/ 50300 h 55000" name="rtb"/>
              </a:gdLst>
              <a:ahLst/>
              <a:cxnLst/>
              <a:rect b="rtb" r="rtr" t="rtt" l="rtl"/>
              <a:pathLst>
                <a:path stroke="false" w="206000" h="55000">
                  <a:moveTo>
                    <a:pt x="0" y="0"/>
                  </a:moveTo>
                  <a:lnTo>
                    <a:pt x="206000" y="0"/>
                  </a:lnTo>
                  <a:lnTo>
                    <a:pt x="206000" y="55000"/>
                  </a:lnTo>
                  <a:lnTo>
                    <a:pt x="0" y="55000"/>
                  </a:lnTo>
                  <a:lnTo>
                    <a:pt x="0" y="0"/>
                  </a:lnTo>
                  <a:close/>
                </a:path>
                <a:path w="206000" fill="none" h="55000">
                  <a:moveTo>
                    <a:pt x="0" y="55000"/>
                  </a:moveTo>
                  <a:lnTo>
                    <a:pt x="206000" y="55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Uncertainty</a:t>
              </a:r>
            </a:p>
          </p:txBody>
        </p:sp>
        <p:sp>
          <p:nvSpPr>
            <p:cNvPr id="214" name="SubTopic"/>
            <p:cNvSpPr/>
            <p:nvPr/>
          </p:nvSpPr>
          <p:spPr>
            <a:xfrm>
              <a:off x="6567473" y="3932839"/>
              <a:ext cx="368000" cy="171000"/>
            </a:xfrm>
            <a:custGeom>
              <a:avLst/>
              <a:gdLst>
                <a:gd fmla="*/ 14000 w 368000" name="rtl"/>
                <a:gd fmla="*/ 6300 h 171000" name="rtt"/>
                <a:gd fmla="*/ 354000 w 368000" name="rtr"/>
                <a:gd fmla="*/ 166300 h 171000" name="rtb"/>
              </a:gdLst>
              <a:ahLst/>
              <a:cxnLst/>
              <a:rect b="rtb" r="rtr" t="rtt" l="rtl"/>
              <a:pathLst>
                <a:path stroke="false" w="368000" h="171000">
                  <a:moveTo>
                    <a:pt x="0" y="0"/>
                  </a:moveTo>
                  <a:lnTo>
                    <a:pt x="368000" y="0"/>
                  </a:lnTo>
                  <a:lnTo>
                    <a:pt x="368000" y="171000"/>
                  </a:lnTo>
                  <a:lnTo>
                    <a:pt x="0" y="171000"/>
                  </a:lnTo>
                  <a:lnTo>
                    <a:pt x="0" y="0"/>
                  </a:lnTo>
                  <a:close/>
                </a:path>
                <a:path w="368000" fill="none" h="171000">
                  <a:moveTo>
                    <a:pt x="0" y="171000"/>
                  </a:moveTo>
                  <a:lnTo>
                    <a:pt x="368000" y="171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PLANNING </a:t>
              </a:r>
            </a:p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Defining goals by establishing </a:t>
              </a:r>
            </a:p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strategies and make action </a:t>
              </a:r>
            </a:p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plans to coordinate </a:t>
              </a:r>
            </a:p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activities.</a:t>
              </a:r>
            </a:p>
          </p:txBody>
        </p:sp>
        <p:sp>
          <p:nvSpPr>
            <p:cNvPr id="216" name="SubTopic"/>
            <p:cNvSpPr/>
            <p:nvPr/>
          </p:nvSpPr>
          <p:spPr>
            <a:xfrm>
              <a:off x="6567473" y="4116839"/>
              <a:ext cx="306000" cy="139000"/>
            </a:xfrm>
            <a:custGeom>
              <a:avLst/>
              <a:gdLst>
                <a:gd fmla="*/ 14000 w 306000" name="rtl"/>
                <a:gd fmla="*/ 6300 h 139000" name="rtt"/>
                <a:gd fmla="*/ 292000 w 306000" name="rtr"/>
                <a:gd fmla="*/ 134300 h 139000" name="rtb"/>
              </a:gdLst>
              <a:ahLst/>
              <a:cxnLst/>
              <a:rect b="rtb" r="rtr" t="rtt" l="rtl"/>
              <a:pathLst>
                <a:path stroke="false" w="306000" h="139000">
                  <a:moveTo>
                    <a:pt x="0" y="0"/>
                  </a:moveTo>
                  <a:lnTo>
                    <a:pt x="306000" y="0"/>
                  </a:lnTo>
                  <a:lnTo>
                    <a:pt x="306000" y="139000"/>
                  </a:lnTo>
                  <a:lnTo>
                    <a:pt x="0" y="139000"/>
                  </a:lnTo>
                  <a:lnTo>
                    <a:pt x="0" y="0"/>
                  </a:lnTo>
                  <a:close/>
                </a:path>
                <a:path w="306000" fill="none" h="139000">
                  <a:moveTo>
                    <a:pt x="0" y="139000"/>
                  </a:moveTo>
                  <a:lnTo>
                    <a:pt x="306000" y="139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LEADING </a:t>
              </a:r>
            </a:p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Directing and motivating </a:t>
              </a:r>
            </a:p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all parties involved, also </a:t>
              </a:r>
            </a:p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sorting out conflicts</a:t>
              </a:r>
            </a:p>
          </p:txBody>
        </p:sp>
        <p:sp>
          <p:nvSpPr>
            <p:cNvPr id="217" name="SubTopic"/>
            <p:cNvSpPr/>
            <p:nvPr/>
          </p:nvSpPr>
          <p:spPr>
            <a:xfrm>
              <a:off x="6567473" y="3628839"/>
              <a:ext cx="308000" cy="139000"/>
            </a:xfrm>
            <a:custGeom>
              <a:avLst/>
              <a:gdLst>
                <a:gd fmla="*/ 14000 w 308000" name="rtl"/>
                <a:gd fmla="*/ 6300 h 139000" name="rtt"/>
                <a:gd fmla="*/ 294000 w 308000" name="rtr"/>
                <a:gd fmla="*/ 134300 h 139000" name="rtb"/>
              </a:gdLst>
              <a:ahLst/>
              <a:cxnLst/>
              <a:rect b="rtb" r="rtr" t="rtt" l="rtl"/>
              <a:pathLst>
                <a:path stroke="false" w="308000" h="139000">
                  <a:moveTo>
                    <a:pt x="0" y="0"/>
                  </a:moveTo>
                  <a:lnTo>
                    <a:pt x="308000" y="0"/>
                  </a:lnTo>
                  <a:lnTo>
                    <a:pt x="308000" y="139000"/>
                  </a:lnTo>
                  <a:lnTo>
                    <a:pt x="0" y="139000"/>
                  </a:lnTo>
                  <a:lnTo>
                    <a:pt x="0" y="0"/>
                  </a:lnTo>
                  <a:close/>
                </a:path>
                <a:path w="308000" fill="none" h="139000">
                  <a:moveTo>
                    <a:pt x="0" y="139000"/>
                  </a:moveTo>
                  <a:lnTo>
                    <a:pt x="308000" y="139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ORGANIZING </a:t>
              </a:r>
            </a:p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Decide what need to be </a:t>
              </a:r>
            </a:p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done, how will it be done </a:t>
              </a:r>
            </a:p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    and who will do it</a:t>
              </a:r>
            </a:p>
          </p:txBody>
        </p:sp>
        <p:sp>
          <p:nvSpPr>
            <p:cNvPr id="226" name="SubTopic"/>
            <p:cNvSpPr/>
            <p:nvPr/>
          </p:nvSpPr>
          <p:spPr>
            <a:xfrm>
              <a:off x="6567473" y="3780839"/>
              <a:ext cx="300000" cy="139000"/>
            </a:xfrm>
            <a:custGeom>
              <a:avLst/>
              <a:gdLst>
                <a:gd fmla="*/ 14000 w 300000" name="rtl"/>
                <a:gd fmla="*/ 6300 h 139000" name="rtt"/>
                <a:gd fmla="*/ 286000 w 300000" name="rtr"/>
                <a:gd fmla="*/ 134300 h 139000" name="rtb"/>
              </a:gdLst>
              <a:ahLst/>
              <a:cxnLst/>
              <a:rect b="rtb" r="rtr" t="rtt" l="rtl"/>
              <a:pathLst>
                <a:path stroke="false" w="300000" h="139000">
                  <a:moveTo>
                    <a:pt x="0" y="0"/>
                  </a:moveTo>
                  <a:lnTo>
                    <a:pt x="300000" y="0"/>
                  </a:lnTo>
                  <a:lnTo>
                    <a:pt x="300000" y="139000"/>
                  </a:lnTo>
                  <a:lnTo>
                    <a:pt x="0" y="139000"/>
                  </a:lnTo>
                  <a:lnTo>
                    <a:pt x="0" y="0"/>
                  </a:lnTo>
                  <a:close/>
                </a:path>
                <a:path w="300000" fill="none" h="139000">
                  <a:moveTo>
                    <a:pt x="0" y="139000"/>
                  </a:moveTo>
                  <a:lnTo>
                    <a:pt x="300000" y="139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CONTROLLING  </a:t>
              </a:r>
            </a:p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Monitoring activities to </a:t>
              </a:r>
            </a:p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ensure they achieved as </a:t>
              </a:r>
            </a:p>
            <a:p>
              <a:pPr algn="l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Planned.</a:t>
              </a:r>
            </a:p>
          </p:txBody>
        </p:sp>
        <p:grpSp>
          <p:nvGrpSpPr>
            <p:cNvPr id="298" name="Group 298"/>
            <p:cNvGrpSpPr/>
            <p:nvPr/>
          </p:nvGrpSpPr>
          <p:grpSpPr>
            <a:xfrm>
              <a:off x="7986223" y="2655839"/>
              <a:ext cx="1072000" cy="83000"/>
              <a:chOff x="7986223" y="2655839"/>
              <a:chExt cx="1072000" cy="83000"/>
            </a:xfrm>
          </p:grpSpPr>
          <p:sp>
            <p:nvSpPr>
              <p:cNvPr id="237" name="SubTopic"/>
              <p:cNvSpPr/>
              <p:nvPr/>
            </p:nvSpPr>
            <p:spPr>
              <a:xfrm>
                <a:off x="7986223" y="2655839"/>
                <a:ext cx="1072000" cy="83000"/>
              </a:xfrm>
              <a:custGeom>
                <a:avLst/>
                <a:gdLst/>
                <a:ahLst/>
                <a:cxnLst/>
                <a:pathLst>
                  <a:path stroke="false" w="1072000" h="83000">
                    <a:moveTo>
                      <a:pt x="0" y="0"/>
                    </a:moveTo>
                    <a:lnTo>
                      <a:pt x="1072000" y="0"/>
                    </a:lnTo>
                    <a:lnTo>
                      <a:pt x="1072000" y="83000"/>
                    </a:lnTo>
                    <a:lnTo>
                      <a:pt x="0" y="83000"/>
                    </a:lnTo>
                    <a:lnTo>
                      <a:pt x="0" y="0"/>
                    </a:lnTo>
                    <a:close/>
                  </a:path>
                  <a:path w="1072000" fill="none" h="83000">
                    <a:moveTo>
                      <a:pt x="0" y="83000"/>
                    </a:moveTo>
                    <a:lnTo>
                      <a:pt x="1072000" y="83000"/>
                    </a:lnTo>
                  </a:path>
                </a:pathLst>
              </a:custGeom>
              <a:solidFill>
                <a:srgbClr val="FFFFFF"/>
              </a:solidFill>
              <a:ln w="2000" cap="rnd">
                <a:solidFill>
                  <a:srgbClr val="454545"/>
                </a:solidFill>
                <a:round/>
              </a:ln>
            </p:spPr>
          </p:sp>
          <p:pic>
            <p:nvPicPr>
              <p:cNvPr id="239" name="Mark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000223" y="2676339"/>
                <a:ext cx="40000" cy="40000"/>
              </a:xfrm>
              <a:prstGeom prst="rect">
                <a:avLst/>
              </a:prstGeom>
            </p:spPr>
          </p:pic>
          <p:sp>
            <p:nvSpPr>
              <p:cNvPr id="299" name="Text 299"/>
              <p:cNvSpPr txBox="1"/>
              <p:nvPr/>
            </p:nvSpPr>
            <p:spPr>
              <a:xfrm>
                <a:off x="8044223" y="2662139"/>
                <a:ext cx="1000000" cy="72000"/>
              </a:xfrm>
              <a:prstGeom prst="rect">
                <a:avLst/>
              </a:prstGeom>
              <a:noFill/>
            </p:spPr>
            <p:txBody>
              <a:bodyPr lIns="0" rIns="0" anchor="ctr" rtlCol="0" tIns="0" bIns="11000" wrap="square"/>
              <a:lstStyle/>
              <a:p>
                <a:pPr algn="ctr">
                  <a:lnSpc>
                    <a:spcPct val="100000"/>
                  </a:lnSpc>
                </a:pPr>
                <a:r>
                  <a:rPr sz="231">
                    <a:solidFill>
                      <a:srgbClr val="303030"/>
                    </a:solidFill>
                    <a:latin typeface="Times New Roman"/>
                  </a:rPr>
                  <a:t>Rational decision making is choices that are consistent and value-maximizing within specified constraints.</a:t>
                </a:r>
              </a:p>
            </p:txBody>
          </p:sp>
        </p:grpSp>
        <p:grpSp>
          <p:nvGrpSpPr>
            <p:cNvPr id="300" name="Group 300"/>
            <p:cNvGrpSpPr/>
            <p:nvPr/>
          </p:nvGrpSpPr>
          <p:grpSpPr>
            <a:xfrm>
              <a:off x="7986223" y="2883839"/>
              <a:ext cx="718000" cy="51000"/>
              <a:chOff x="7986223" y="2883839"/>
              <a:chExt cx="718000" cy="51000"/>
            </a:xfrm>
          </p:grpSpPr>
          <p:sp>
            <p:nvSpPr>
              <p:cNvPr id="240" name="SubTopic"/>
              <p:cNvSpPr/>
              <p:nvPr/>
            </p:nvSpPr>
            <p:spPr>
              <a:xfrm>
                <a:off x="7986223" y="2883839"/>
                <a:ext cx="718000" cy="51000"/>
              </a:xfrm>
              <a:custGeom>
                <a:avLst/>
                <a:gdLst/>
                <a:ahLst/>
                <a:cxnLst/>
                <a:pathLst>
                  <a:path stroke="false" w="718000" h="51000">
                    <a:moveTo>
                      <a:pt x="0" y="0"/>
                    </a:moveTo>
                    <a:lnTo>
                      <a:pt x="718000" y="0"/>
                    </a:lnTo>
                    <a:lnTo>
                      <a:pt x="718000" y="51000"/>
                    </a:lnTo>
                    <a:lnTo>
                      <a:pt x="0" y="51000"/>
                    </a:lnTo>
                    <a:lnTo>
                      <a:pt x="0" y="0"/>
                    </a:lnTo>
                    <a:close/>
                  </a:path>
                  <a:path w="718000" fill="none" h="51000">
                    <a:moveTo>
                      <a:pt x="0" y="51000"/>
                    </a:moveTo>
                    <a:lnTo>
                      <a:pt x="718000" y="51000"/>
                    </a:lnTo>
                  </a:path>
                </a:pathLst>
              </a:custGeom>
              <a:solidFill>
                <a:srgbClr val="FFFFFF"/>
              </a:solidFill>
              <a:ln w="2000" cap="rnd">
                <a:solidFill>
                  <a:srgbClr val="454545"/>
                </a:solidFill>
                <a:round/>
              </a:ln>
            </p:spPr>
          </p:sp>
          <p:pic>
            <p:nvPicPr>
              <p:cNvPr id="247" name="Mark"/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000223" y="2888339"/>
                <a:ext cx="40000" cy="40000"/>
              </a:xfrm>
              <a:prstGeom prst="rect">
                <a:avLst/>
              </a:prstGeom>
            </p:spPr>
          </p:pic>
          <p:sp>
            <p:nvSpPr>
              <p:cNvPr id="301" name="Text 301"/>
              <p:cNvSpPr txBox="1"/>
              <p:nvPr/>
            </p:nvSpPr>
            <p:spPr>
              <a:xfrm>
                <a:off x="8044223" y="2892139"/>
                <a:ext cx="646000" cy="36000"/>
              </a:xfrm>
              <a:prstGeom prst="rect">
                <a:avLst/>
              </a:prstGeom>
              <a:noFill/>
            </p:spPr>
            <p:txBody>
              <a:bodyPr lIns="0" rIns="0" anchor="ctr" rtlCol="0" tIns="0" bIns="11000" wrap="none"/>
              <a:lstStyle/>
              <a:p>
                <a:pPr algn="ctr">
                  <a:lnSpc>
                    <a:spcPct val="100000"/>
                  </a:lnSpc>
                </a:pPr>
                <a:r>
                  <a:rPr sz="231">
                    <a:solidFill>
                      <a:srgbClr val="303030"/>
                    </a:solidFill>
                    <a:latin typeface="Times New Roman"/>
                  </a:rPr>
                  <a:t>Satisfice  is accepting soluting that are “good enough”.</a:t>
                </a:r>
              </a:p>
            </p:txBody>
          </p:sp>
        </p:grpSp>
        <p:grpSp>
          <p:nvGrpSpPr>
            <p:cNvPr id="302" name="Group 302"/>
            <p:cNvGrpSpPr/>
            <p:nvPr/>
          </p:nvGrpSpPr>
          <p:grpSpPr>
            <a:xfrm>
              <a:off x="7986223" y="2751839"/>
              <a:ext cx="1072000" cy="119000"/>
              <a:chOff x="7986223" y="2751839"/>
              <a:chExt cx="1072000" cy="119000"/>
            </a:xfrm>
          </p:grpSpPr>
          <p:sp>
            <p:nvSpPr>
              <p:cNvPr id="242" name="SubTopic"/>
              <p:cNvSpPr/>
              <p:nvPr/>
            </p:nvSpPr>
            <p:spPr>
              <a:xfrm>
                <a:off x="7986223" y="2751839"/>
                <a:ext cx="1072000" cy="119000"/>
              </a:xfrm>
              <a:custGeom>
                <a:avLst/>
                <a:gdLst/>
                <a:ahLst/>
                <a:cxnLst/>
                <a:pathLst>
                  <a:path stroke="false" w="1072000" h="119000">
                    <a:moveTo>
                      <a:pt x="0" y="0"/>
                    </a:moveTo>
                    <a:lnTo>
                      <a:pt x="1072000" y="0"/>
                    </a:lnTo>
                    <a:lnTo>
                      <a:pt x="1072000" y="119000"/>
                    </a:lnTo>
                    <a:lnTo>
                      <a:pt x="0" y="119000"/>
                    </a:lnTo>
                    <a:lnTo>
                      <a:pt x="0" y="0"/>
                    </a:lnTo>
                    <a:close/>
                  </a:path>
                  <a:path w="1072000" fill="none" h="119000">
                    <a:moveTo>
                      <a:pt x="0" y="119000"/>
                    </a:moveTo>
                    <a:lnTo>
                      <a:pt x="1072000" y="119000"/>
                    </a:lnTo>
                  </a:path>
                </a:pathLst>
              </a:custGeom>
              <a:solidFill>
                <a:srgbClr val="FFFFFF"/>
              </a:solidFill>
              <a:ln w="2000" cap="rnd">
                <a:solidFill>
                  <a:srgbClr val="454545"/>
                </a:solidFill>
                <a:round/>
              </a:ln>
            </p:spPr>
          </p:sp>
          <p:pic>
            <p:nvPicPr>
              <p:cNvPr id="244" name="Mark"/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000223" y="2790339"/>
                <a:ext cx="40000" cy="40000"/>
              </a:xfrm>
              <a:prstGeom prst="rect">
                <a:avLst/>
              </a:prstGeom>
            </p:spPr>
          </p:pic>
          <p:sp>
            <p:nvSpPr>
              <p:cNvPr id="303" name="Text 303"/>
              <p:cNvSpPr txBox="1"/>
              <p:nvPr/>
            </p:nvSpPr>
            <p:spPr>
              <a:xfrm>
                <a:off x="8044223" y="2758139"/>
                <a:ext cx="1000000" cy="108000"/>
              </a:xfrm>
              <a:prstGeom prst="rect">
                <a:avLst/>
              </a:prstGeom>
              <a:noFill/>
            </p:spPr>
            <p:txBody>
              <a:bodyPr lIns="0" rIns="0" anchor="ctr" rtlCol="0" tIns="0" bIns="11000" wrap="square"/>
              <a:lstStyle/>
              <a:p>
                <a:pPr algn="l">
                  <a:lnSpc>
                    <a:spcPct val="100000"/>
                  </a:lnSpc>
                </a:pPr>
                <a:r>
                  <a:rPr sz="231">
                    <a:solidFill>
                      <a:srgbClr val="303030"/>
                    </a:solidFill>
                    <a:latin typeface="Times New Roman"/>
                  </a:rPr>
                  <a:t>Bounded Rationality is making decisions that are rational  within the limits of a manager’s ability to </a:t>
                </a:r>
              </a:p>
              <a:p>
                <a:pPr algn="l">
                  <a:lnSpc>
                    <a:spcPct val="100000"/>
                  </a:lnSpc>
                </a:pPr>
                <a:r>
                  <a:rPr sz="231">
                    <a:solidFill>
                      <a:srgbClr val="303030"/>
                    </a:solidFill>
                    <a:latin typeface="Times New Roman"/>
                  </a:rPr>
                  <a:t>process information.</a:t>
                </a:r>
              </a:p>
            </p:txBody>
          </p:sp>
        </p:grpSp>
        <p:sp>
          <p:nvSpPr>
            <p:cNvPr id="251" name="SubTopic"/>
            <p:cNvSpPr/>
            <p:nvPr/>
          </p:nvSpPr>
          <p:spPr>
            <a:xfrm>
              <a:off x="6294346" y="4982755"/>
              <a:ext cx="260000" cy="47000"/>
            </a:xfrm>
            <a:custGeom>
              <a:avLst/>
              <a:gdLst>
                <a:gd fmla="*/ 14000 w 260000" name="rtl"/>
                <a:gd fmla="*/ 6300 h 47000" name="rtt"/>
                <a:gd fmla="*/ 246000 w 260000" name="rtr"/>
                <a:gd fmla="*/ 42300 h 47000" name="rtb"/>
              </a:gdLst>
              <a:ahLst/>
              <a:cxnLst/>
              <a:rect b="rtb" r="rtr" t="rtt" l="rtl"/>
              <a:pathLst>
                <a:path stroke="false" w="260000" h="47000">
                  <a:moveTo>
                    <a:pt x="0" y="0"/>
                  </a:moveTo>
                  <a:lnTo>
                    <a:pt x="260000" y="0"/>
                  </a:lnTo>
                  <a:lnTo>
                    <a:pt x="260000" y="47000"/>
                  </a:lnTo>
                  <a:lnTo>
                    <a:pt x="0" y="47000"/>
                  </a:lnTo>
                  <a:lnTo>
                    <a:pt x="0" y="0"/>
                  </a:lnTo>
                  <a:close/>
                </a:path>
                <a:path w="260000" fill="none" h="47000">
                  <a:moveTo>
                    <a:pt x="0" y="47000"/>
                  </a:moveTo>
                  <a:lnTo>
                    <a:pt x="260000" y="47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231">
                  <a:solidFill>
                    <a:srgbClr val="303030"/>
                  </a:solidFill>
                  <a:latin typeface="Times New Roman"/>
                </a:rPr>
                <a:t>Structured problem</a:t>
              </a:r>
            </a:p>
          </p:txBody>
        </p:sp>
        <p:sp>
          <p:nvSpPr>
            <p:cNvPr id="274" name="SubTopic"/>
            <p:cNvSpPr/>
            <p:nvPr/>
          </p:nvSpPr>
          <p:spPr>
            <a:xfrm>
              <a:off x="6294346" y="5090755"/>
              <a:ext cx="300000" cy="51000"/>
            </a:xfrm>
            <a:custGeom>
              <a:avLst/>
              <a:gdLst>
                <a:gd fmla="*/ 14000 w 300000" name="rtl"/>
                <a:gd fmla="*/ 6300 h 51000" name="rtt"/>
                <a:gd fmla="*/ 286000 w 300000" name="rtr"/>
                <a:gd fmla="*/ 46300 h 51000" name="rtb"/>
              </a:gdLst>
              <a:ahLst/>
              <a:cxnLst/>
              <a:rect b="rtb" r="rtr" t="rtt" l="rtl"/>
              <a:pathLst>
                <a:path stroke="false" w="300000" h="51000">
                  <a:moveTo>
                    <a:pt x="0" y="0"/>
                  </a:moveTo>
                  <a:lnTo>
                    <a:pt x="300000" y="0"/>
                  </a:lnTo>
                  <a:lnTo>
                    <a:pt x="300000" y="51000"/>
                  </a:lnTo>
                  <a:lnTo>
                    <a:pt x="0" y="51000"/>
                  </a:lnTo>
                  <a:lnTo>
                    <a:pt x="0" y="0"/>
                  </a:lnTo>
                  <a:close/>
                </a:path>
                <a:path w="300000" fill="none" h="51000">
                  <a:moveTo>
                    <a:pt x="0" y="51000"/>
                  </a:moveTo>
                  <a:lnTo>
                    <a:pt x="300000" y="51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252">
                  <a:solidFill>
                    <a:srgbClr val="303030"/>
                  </a:solidFill>
                  <a:latin typeface="Times New Roman"/>
                </a:rPr>
                <a:t>Unstructured problem</a:t>
              </a:r>
            </a:p>
          </p:txBody>
        </p:sp>
        <p:sp>
          <p:nvSpPr>
            <p:cNvPr id="278" name="SubTopic"/>
            <p:cNvSpPr/>
            <p:nvPr/>
          </p:nvSpPr>
          <p:spPr>
            <a:xfrm>
              <a:off x="4002170" y="5008743"/>
              <a:ext cx="498000" cy="143000"/>
            </a:xfrm>
            <a:custGeom>
              <a:avLst/>
              <a:gdLst>
                <a:gd fmla="*/ 14000 w 498000" name="rtl"/>
                <a:gd fmla="*/ 6300 h 143000" name="rtt"/>
                <a:gd fmla="*/ 484000 w 498000" name="rtr"/>
                <a:gd fmla="*/ 138300 h 143000" name="rtb"/>
              </a:gdLst>
              <a:ahLst/>
              <a:cxnLst/>
              <a:rect b="rtb" r="rtr" t="rtt" l="rtl"/>
              <a:pathLst>
                <a:path stroke="false" w="498000" h="143000">
                  <a:moveTo>
                    <a:pt x="0" y="0"/>
                  </a:moveTo>
                  <a:lnTo>
                    <a:pt x="498000" y="0"/>
                  </a:lnTo>
                  <a:lnTo>
                    <a:pt x="498000" y="143000"/>
                  </a:lnTo>
                  <a:lnTo>
                    <a:pt x="0" y="143000"/>
                  </a:lnTo>
                  <a:lnTo>
                    <a:pt x="0" y="0"/>
                  </a:lnTo>
                  <a:close/>
                </a:path>
                <a:path w="498000" fill="none" h="143000">
                  <a:moveTo>
                    <a:pt x="0" y="143000"/>
                  </a:moveTo>
                  <a:lnTo>
                    <a:pt x="498000" y="143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A situation in which a decision 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maker is able to estimate the 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likelihood of certain outcomes</a:t>
              </a:r>
            </a:p>
          </p:txBody>
        </p:sp>
        <p:sp>
          <p:nvSpPr>
            <p:cNvPr id="280" name="SubTopic"/>
            <p:cNvSpPr/>
            <p:nvPr/>
          </p:nvSpPr>
          <p:spPr>
            <a:xfrm>
              <a:off x="3406170" y="5164743"/>
              <a:ext cx="1028000" cy="143000"/>
            </a:xfrm>
            <a:custGeom>
              <a:avLst/>
              <a:gdLst>
                <a:gd fmla="*/ 14000 w 1028000" name="rtl"/>
                <a:gd fmla="*/ 6300 h 143000" name="rtt"/>
                <a:gd fmla="*/ 1014000 w 1028000" name="rtr"/>
                <a:gd fmla="*/ 138300 h 143000" name="rtb"/>
              </a:gdLst>
              <a:ahLst/>
              <a:cxnLst/>
              <a:rect b="rtb" r="rtr" t="rtt" l="rtl"/>
              <a:pathLst>
                <a:path stroke="false" w="1028000" h="143000">
                  <a:moveTo>
                    <a:pt x="0" y="0"/>
                  </a:moveTo>
                  <a:lnTo>
                    <a:pt x="1028000" y="0"/>
                  </a:lnTo>
                  <a:lnTo>
                    <a:pt x="1028000" y="143000"/>
                  </a:lnTo>
                  <a:lnTo>
                    <a:pt x="0" y="143000"/>
                  </a:lnTo>
                  <a:lnTo>
                    <a:pt x="0" y="0"/>
                  </a:lnTo>
                  <a:close/>
                </a:path>
                <a:path w="1028000" fill="none" h="143000">
                  <a:moveTo>
                    <a:pt x="0" y="143000"/>
                  </a:moveTo>
                  <a:lnTo>
                    <a:pt x="1028000" y="143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A situation in which a decision 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maker can make accurate decision because all outcomes are known.</a:t>
              </a:r>
            </a:p>
          </p:txBody>
        </p:sp>
        <p:sp>
          <p:nvSpPr>
            <p:cNvPr id="282" name="SubTopic"/>
            <p:cNvSpPr/>
            <p:nvPr/>
          </p:nvSpPr>
          <p:spPr>
            <a:xfrm>
              <a:off x="3370170" y="5320743"/>
              <a:ext cx="1028000" cy="143000"/>
            </a:xfrm>
            <a:custGeom>
              <a:avLst/>
              <a:gdLst>
                <a:gd fmla="*/ 14000 w 1028000" name="rtl"/>
                <a:gd fmla="*/ 6300 h 143000" name="rtt"/>
                <a:gd fmla="*/ 1014000 w 1028000" name="rtr"/>
                <a:gd fmla="*/ 138300 h 143000" name="rtb"/>
              </a:gdLst>
              <a:ahLst/>
              <a:cxnLst/>
              <a:rect b="rtb" r="rtr" t="rtt" l="rtl"/>
              <a:pathLst>
                <a:path stroke="false" w="1028000" h="143000">
                  <a:moveTo>
                    <a:pt x="0" y="0"/>
                  </a:moveTo>
                  <a:lnTo>
                    <a:pt x="1028000" y="0"/>
                  </a:lnTo>
                  <a:lnTo>
                    <a:pt x="1028000" y="143000"/>
                  </a:lnTo>
                  <a:lnTo>
                    <a:pt x="0" y="143000"/>
                  </a:lnTo>
                  <a:lnTo>
                    <a:pt x="0" y="0"/>
                  </a:lnTo>
                  <a:close/>
                </a:path>
                <a:path w="1028000" fill="none" h="143000">
                  <a:moveTo>
                    <a:pt x="0" y="143000"/>
                  </a:moveTo>
                  <a:lnTo>
                    <a:pt x="1028000" y="143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A situation in which a decision 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Maker has neither certainty nor reasonable probability estimates available.</a:t>
              </a:r>
            </a:p>
          </p:txBody>
        </p:sp>
        <p:sp>
          <p:nvSpPr>
            <p:cNvPr id="291" name="SubTopic"/>
            <p:cNvSpPr/>
            <p:nvPr/>
          </p:nvSpPr>
          <p:spPr>
            <a:xfrm>
              <a:off x="6622826" y="4930755"/>
              <a:ext cx="1028000" cy="99000"/>
            </a:xfrm>
            <a:custGeom>
              <a:avLst/>
              <a:gdLst>
                <a:gd fmla="*/ 14000 w 1028000" name="rtl"/>
                <a:gd fmla="*/ 6300 h 99000" name="rtt"/>
                <a:gd fmla="*/ 1014000 w 1028000" name="rtr"/>
                <a:gd fmla="*/ 94300 h 99000" name="rtb"/>
              </a:gdLst>
              <a:ahLst/>
              <a:cxnLst/>
              <a:rect b="rtb" r="rtr" t="rtt" l="rtl"/>
              <a:pathLst>
                <a:path stroke="false" w="1028000" h="99000">
                  <a:moveTo>
                    <a:pt x="0" y="0"/>
                  </a:moveTo>
                  <a:lnTo>
                    <a:pt x="1028000" y="0"/>
                  </a:lnTo>
                  <a:lnTo>
                    <a:pt x="1028000" y="99000"/>
                  </a:lnTo>
                  <a:lnTo>
                    <a:pt x="0" y="99000"/>
                  </a:lnTo>
                  <a:lnTo>
                    <a:pt x="0" y="0"/>
                  </a:lnTo>
                  <a:close/>
                </a:path>
                <a:path w="1028000" fill="none" h="99000">
                  <a:moveTo>
                    <a:pt x="0" y="99000"/>
                  </a:moveTo>
                  <a:lnTo>
                    <a:pt x="1028000" y="99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The decision maker can have clear picture of the problems, straightforward, familiar, easily defined and to completed it .</a:t>
              </a:r>
            </a:p>
          </p:txBody>
        </p:sp>
        <p:sp>
          <p:nvSpPr>
            <p:cNvPr id="293" name="SubTopic"/>
            <p:cNvSpPr/>
            <p:nvPr/>
          </p:nvSpPr>
          <p:spPr>
            <a:xfrm>
              <a:off x="6662826" y="5042755"/>
              <a:ext cx="1028000" cy="99000"/>
            </a:xfrm>
            <a:custGeom>
              <a:avLst/>
              <a:gdLst>
                <a:gd fmla="*/ 14000 w 1028000" name="rtl"/>
                <a:gd fmla="*/ 6300 h 99000" name="rtt"/>
                <a:gd fmla="*/ 1014000 w 1028000" name="rtr"/>
                <a:gd fmla="*/ 94300 h 99000" name="rtb"/>
              </a:gdLst>
              <a:ahLst/>
              <a:cxnLst/>
              <a:rect b="rtb" r="rtr" t="rtt" l="rtl"/>
              <a:pathLst>
                <a:path stroke="false" w="1028000" h="99000">
                  <a:moveTo>
                    <a:pt x="0" y="0"/>
                  </a:moveTo>
                  <a:lnTo>
                    <a:pt x="1028000" y="0"/>
                  </a:lnTo>
                  <a:lnTo>
                    <a:pt x="1028000" y="99000"/>
                  </a:lnTo>
                  <a:lnTo>
                    <a:pt x="0" y="99000"/>
                  </a:lnTo>
                  <a:lnTo>
                    <a:pt x="0" y="0"/>
                  </a:lnTo>
                  <a:close/>
                </a:path>
                <a:path w="1028000" fill="none" h="99000">
                  <a:moveTo>
                    <a:pt x="0" y="99000"/>
                  </a:moveTo>
                  <a:lnTo>
                    <a:pt x="1028000" y="99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They are new or unusual problems for which information is ambiguous or incomplete.</a:t>
              </a:r>
            </a:p>
          </p:txBody>
        </p:sp>
        <p:grpSp>
          <p:nvGrpSpPr>
            <p:cNvPr id="304" name="Group 304"/>
            <p:cNvGrpSpPr/>
            <p:nvPr/>
          </p:nvGrpSpPr>
          <p:grpSpPr>
            <a:xfrm>
              <a:off x="1866297" y="4083944"/>
              <a:ext cx="1832926" cy="777799"/>
              <a:chOff x="1866297" y="4083944"/>
              <a:chExt cx="1832926" cy="777799"/>
            </a:xfrm>
          </p:grpSpPr>
          <p:sp>
            <p:nvSpPr>
              <p:cNvPr id="298" name="SubTopic"/>
              <p:cNvSpPr/>
              <p:nvPr/>
            </p:nvSpPr>
            <p:spPr>
              <a:xfrm>
                <a:off x="1866297" y="4083944"/>
                <a:ext cx="1832926" cy="777799"/>
              </a:xfrm>
              <a:custGeom>
                <a:avLst/>
                <a:gdLst/>
                <a:ahLst/>
                <a:cxnLst/>
                <a:pathLst>
                  <a:path stroke="false" w="1832926" h="777799">
                    <a:moveTo>
                      <a:pt x="0" y="0"/>
                    </a:moveTo>
                    <a:lnTo>
                      <a:pt x="1832926" y="0"/>
                    </a:lnTo>
                    <a:lnTo>
                      <a:pt x="1832926" y="777799"/>
                    </a:lnTo>
                    <a:lnTo>
                      <a:pt x="0" y="777799"/>
                    </a:lnTo>
                    <a:lnTo>
                      <a:pt x="0" y="0"/>
                    </a:lnTo>
                    <a:close/>
                  </a:path>
                  <a:path w="1832926" fill="none" h="777799">
                    <a:moveTo>
                      <a:pt x="0" y="777799"/>
                    </a:moveTo>
                    <a:lnTo>
                      <a:pt x="1832926" y="777799"/>
                    </a:lnTo>
                  </a:path>
                </a:pathLst>
              </a:custGeom>
              <a:solidFill>
                <a:srgbClr val="FFFFFF"/>
              </a:solidFill>
              <a:ln w="2000" cap="rnd">
                <a:solidFill>
                  <a:srgbClr val="454545"/>
                </a:solidFill>
                <a:round/>
              </a:ln>
            </p:spPr>
          </p:sp>
          <p:pic>
            <p:nvPicPr>
              <p:cNvPr id="300" name="Image"/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880297" y="4089444"/>
                <a:ext cx="1804926" cy="766799"/>
              </a:xfrm>
              <a:prstGeom prst="rect">
                <a:avLst/>
              </a:prstGeom>
            </p:spPr>
          </p:pic>
        </p:grpSp>
        <p:grpSp>
          <p:nvGrpSpPr>
            <p:cNvPr id="305" name="Group 305"/>
            <p:cNvGrpSpPr/>
            <p:nvPr/>
          </p:nvGrpSpPr>
          <p:grpSpPr>
            <a:xfrm>
              <a:off x="6354666" y="4321839"/>
              <a:ext cx="1834845" cy="502916"/>
              <a:chOff x="6354666" y="4321839"/>
              <a:chExt cx="1834845" cy="502916"/>
            </a:xfrm>
          </p:grpSpPr>
          <p:sp>
            <p:nvSpPr>
              <p:cNvPr id="301" name="SubTopic"/>
              <p:cNvSpPr/>
              <p:nvPr/>
            </p:nvSpPr>
            <p:spPr>
              <a:xfrm>
                <a:off x="6354666" y="4321839"/>
                <a:ext cx="1834845" cy="502916"/>
              </a:xfrm>
              <a:custGeom>
                <a:avLst/>
                <a:gdLst/>
                <a:ahLst/>
                <a:cxnLst/>
                <a:pathLst>
                  <a:path stroke="false" w="1834845" h="502916">
                    <a:moveTo>
                      <a:pt x="0" y="0"/>
                    </a:moveTo>
                    <a:lnTo>
                      <a:pt x="1834845" y="0"/>
                    </a:lnTo>
                    <a:lnTo>
                      <a:pt x="1834845" y="502916"/>
                    </a:lnTo>
                    <a:lnTo>
                      <a:pt x="0" y="502916"/>
                    </a:lnTo>
                    <a:lnTo>
                      <a:pt x="0" y="0"/>
                    </a:lnTo>
                    <a:close/>
                  </a:path>
                  <a:path w="1834845" fill="none" h="502916">
                    <a:moveTo>
                      <a:pt x="0" y="502916"/>
                    </a:moveTo>
                    <a:lnTo>
                      <a:pt x="1834845" y="502916"/>
                    </a:lnTo>
                  </a:path>
                </a:pathLst>
              </a:custGeom>
              <a:solidFill>
                <a:srgbClr val="FFFFFF"/>
              </a:solidFill>
              <a:ln w="2000" cap="rnd">
                <a:solidFill>
                  <a:srgbClr val="454545"/>
                </a:solidFill>
                <a:round/>
              </a:ln>
            </p:spPr>
          </p:sp>
          <p:pic>
            <p:nvPicPr>
              <p:cNvPr id="303" name="Image"/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368666" y="4327339"/>
                <a:ext cx="1806845" cy="491916"/>
              </a:xfrm>
              <a:prstGeom prst="rect">
                <a:avLst/>
              </a:prstGeom>
            </p:spPr>
          </p:pic>
        </p:grpSp>
        <p:sp>
          <p:nvSpPr>
            <p:cNvPr id="304" name="SubTopic"/>
            <p:cNvSpPr/>
            <p:nvPr/>
          </p:nvSpPr>
          <p:spPr>
            <a:xfrm>
              <a:off x="3114651" y="3850944"/>
              <a:ext cx="228000" cy="55000"/>
            </a:xfrm>
            <a:custGeom>
              <a:avLst/>
              <a:gdLst>
                <a:gd fmla="*/ 14000 w 228000" name="rtl"/>
                <a:gd fmla="*/ 6300 h 55000" name="rtt"/>
                <a:gd fmla="*/ 214000 w 228000" name="rtr"/>
                <a:gd fmla="*/ 50300 h 55000" name="rtb"/>
              </a:gdLst>
              <a:ahLst/>
              <a:cxnLst/>
              <a:rect b="rtb" r="rtr" t="rtt" l="rtl"/>
              <a:pathLst>
                <a:path stroke="false" w="228000" h="55000">
                  <a:moveTo>
                    <a:pt x="0" y="0"/>
                  </a:moveTo>
                  <a:lnTo>
                    <a:pt x="228000" y="0"/>
                  </a:lnTo>
                  <a:lnTo>
                    <a:pt x="228000" y="55000"/>
                  </a:lnTo>
                  <a:lnTo>
                    <a:pt x="0" y="55000"/>
                  </a:lnTo>
                  <a:lnTo>
                    <a:pt x="0" y="0"/>
                  </a:lnTo>
                  <a:close/>
                </a:path>
                <a:path w="228000" fill="none" h="55000">
                  <a:moveTo>
                    <a:pt x="0" y="55000"/>
                  </a:moveTo>
                  <a:lnTo>
                    <a:pt x="228000" y="55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Programmed</a:t>
              </a:r>
            </a:p>
          </p:txBody>
        </p:sp>
        <p:sp>
          <p:nvSpPr>
            <p:cNvPr id="306" name="SubTopic"/>
            <p:cNvSpPr/>
            <p:nvPr/>
          </p:nvSpPr>
          <p:spPr>
            <a:xfrm>
              <a:off x="3052651" y="3962944"/>
              <a:ext cx="290000" cy="55000"/>
            </a:xfrm>
            <a:custGeom>
              <a:avLst/>
              <a:gdLst>
                <a:gd fmla="*/ 14000 w 290000" name="rtl"/>
                <a:gd fmla="*/ 6300 h 55000" name="rtt"/>
                <a:gd fmla="*/ 276000 w 290000" name="rtr"/>
                <a:gd fmla="*/ 50300 h 55000" name="rtb"/>
              </a:gdLst>
              <a:ahLst/>
              <a:cxnLst/>
              <a:rect b="rtb" r="rtr" t="rtt" l="rtl"/>
              <a:pathLst>
                <a:path stroke="false" w="290000" h="55000">
                  <a:moveTo>
                    <a:pt x="0" y="0"/>
                  </a:moveTo>
                  <a:lnTo>
                    <a:pt x="290000" y="0"/>
                  </a:lnTo>
                  <a:lnTo>
                    <a:pt x="290000" y="55000"/>
                  </a:lnTo>
                  <a:lnTo>
                    <a:pt x="0" y="55000"/>
                  </a:lnTo>
                  <a:lnTo>
                    <a:pt x="0" y="0"/>
                  </a:lnTo>
                  <a:close/>
                </a:path>
                <a:path w="290000" fill="none" h="55000">
                  <a:moveTo>
                    <a:pt x="0" y="55000"/>
                  </a:moveTo>
                  <a:lnTo>
                    <a:pt x="290000" y="55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Nonprogrammed</a:t>
              </a:r>
            </a:p>
          </p:txBody>
        </p:sp>
        <p:sp>
          <p:nvSpPr>
            <p:cNvPr id="308" name="SubTopic"/>
            <p:cNvSpPr/>
            <p:nvPr/>
          </p:nvSpPr>
          <p:spPr>
            <a:xfrm>
              <a:off x="2296171" y="3806944"/>
              <a:ext cx="750000" cy="99000"/>
            </a:xfrm>
            <a:custGeom>
              <a:avLst/>
              <a:gdLst>
                <a:gd fmla="*/ 14000 w 750000" name="rtl"/>
                <a:gd fmla="*/ 6300 h 99000" name="rtt"/>
                <a:gd fmla="*/ 736000 w 750000" name="rtr"/>
                <a:gd fmla="*/ 94300 h 99000" name="rtb"/>
              </a:gdLst>
              <a:ahLst/>
              <a:cxnLst/>
              <a:rect b="rtb" r="rtr" t="rtt" l="rtl"/>
              <a:pathLst>
                <a:path stroke="false" w="750000" h="99000">
                  <a:moveTo>
                    <a:pt x="0" y="0"/>
                  </a:moveTo>
                  <a:lnTo>
                    <a:pt x="750000" y="0"/>
                  </a:lnTo>
                  <a:lnTo>
                    <a:pt x="750000" y="99000"/>
                  </a:lnTo>
                  <a:lnTo>
                    <a:pt x="0" y="99000"/>
                  </a:lnTo>
                  <a:lnTo>
                    <a:pt x="0" y="0"/>
                  </a:lnTo>
                  <a:close/>
                </a:path>
                <a:path w="750000" fill="none" h="99000">
                  <a:moveTo>
                    <a:pt x="0" y="99000"/>
                  </a:moveTo>
                  <a:lnTo>
                    <a:pt x="750000" y="99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A repetitive decisions that can be handled using 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a routine approach.</a:t>
              </a:r>
            </a:p>
          </p:txBody>
        </p:sp>
        <p:sp>
          <p:nvSpPr>
            <p:cNvPr id="310" name="SubTopic"/>
            <p:cNvSpPr/>
            <p:nvPr/>
          </p:nvSpPr>
          <p:spPr>
            <a:xfrm>
              <a:off x="1956171" y="3918944"/>
              <a:ext cx="1028000" cy="99000"/>
            </a:xfrm>
            <a:custGeom>
              <a:avLst/>
              <a:gdLst>
                <a:gd fmla="*/ 14000 w 1028000" name="rtl"/>
                <a:gd fmla="*/ 6300 h 99000" name="rtt"/>
                <a:gd fmla="*/ 1014000 w 1028000" name="rtr"/>
                <a:gd fmla="*/ 94300 h 99000" name="rtb"/>
              </a:gdLst>
              <a:ahLst/>
              <a:cxnLst/>
              <a:rect b="rtb" r="rtr" t="rtt" l="rtl"/>
              <a:pathLst>
                <a:path stroke="false" w="1028000" h="99000">
                  <a:moveTo>
                    <a:pt x="0" y="0"/>
                  </a:moveTo>
                  <a:lnTo>
                    <a:pt x="1028000" y="0"/>
                  </a:lnTo>
                  <a:lnTo>
                    <a:pt x="1028000" y="99000"/>
                  </a:lnTo>
                  <a:lnTo>
                    <a:pt x="0" y="99000"/>
                  </a:lnTo>
                  <a:lnTo>
                    <a:pt x="0" y="0"/>
                  </a:lnTo>
                  <a:close/>
                </a:path>
                <a:path w="1028000" fill="none" h="99000">
                  <a:moveTo>
                    <a:pt x="0" y="99000"/>
                  </a:moveTo>
                  <a:lnTo>
                    <a:pt x="1028000" y="99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A unique and nonrecurring decision that requires a custom made solution.</a:t>
              </a:r>
            </a:p>
          </p:txBody>
        </p:sp>
        <p:sp>
          <p:nvSpPr>
            <p:cNvPr id="314" name="SubTopic"/>
            <p:cNvSpPr/>
            <p:nvPr/>
          </p:nvSpPr>
          <p:spPr>
            <a:xfrm>
              <a:off x="2823536" y="3189944"/>
              <a:ext cx="1028000" cy="451000"/>
            </a:xfrm>
            <a:custGeom>
              <a:avLst/>
              <a:gdLst>
                <a:gd fmla="*/ 14000 w 1028000" name="rtl"/>
                <a:gd fmla="*/ 6300 h 451000" name="rtt"/>
                <a:gd fmla="*/ 1014000 w 1028000" name="rtr"/>
                <a:gd fmla="*/ 446300 h 451000" name="rtb"/>
              </a:gdLst>
              <a:ahLst/>
              <a:cxnLst/>
              <a:rect b="rtb" r="rtr" t="rtt" l="rtl"/>
              <a:pathLst>
                <a:path stroke="false" w="1028000" h="451000">
                  <a:moveTo>
                    <a:pt x="0" y="0"/>
                  </a:moveTo>
                  <a:lnTo>
                    <a:pt x="1028000" y="0"/>
                  </a:lnTo>
                  <a:lnTo>
                    <a:pt x="1028000" y="451000"/>
                  </a:lnTo>
                  <a:lnTo>
                    <a:pt x="0" y="451000"/>
                  </a:lnTo>
                  <a:lnTo>
                    <a:pt x="0" y="0"/>
                  </a:lnTo>
                  <a:close/>
                </a:path>
                <a:path w="1028000" fill="none" h="451000">
                  <a:moveTo>
                    <a:pt x="0" y="451000"/>
                  </a:moveTo>
                  <a:lnTo>
                    <a:pt x="1028000" y="451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AAE1C9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Group decision-making is a situation faced when individuals collectively make a choice from the alternatives before them. 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The decision is then no longer attributable to any single individual who is a member of the group.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Decisions are often made by groups representing the people who will be most affected by those decisions.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Committees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Task forces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Review panels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Work teams</a:t>
              </a:r>
            </a:p>
          </p:txBody>
        </p:sp>
        <p:sp>
          <p:nvSpPr>
            <p:cNvPr id="321" name="SubTopic"/>
            <p:cNvSpPr/>
            <p:nvPr/>
          </p:nvSpPr>
          <p:spPr>
            <a:xfrm>
              <a:off x="2289056" y="3497944"/>
              <a:ext cx="466000" cy="43000"/>
            </a:xfrm>
            <a:custGeom>
              <a:avLst/>
              <a:gdLst>
                <a:gd fmla="*/ 12000 w 466000" name="rtl"/>
                <a:gd fmla="*/ 6300 h 43000" name="rtt"/>
                <a:gd fmla="*/ 452000 w 466000" name="rtr"/>
                <a:gd fmla="*/ 38300 h 43000" name="rtb"/>
              </a:gdLst>
              <a:ahLst/>
              <a:cxnLst/>
              <a:rect b="rtb" r="rtr" t="rtt" l="rtl"/>
              <a:pathLst>
                <a:path stroke="false" w="466000" h="43000">
                  <a:moveTo>
                    <a:pt x="0" y="0"/>
                  </a:moveTo>
                  <a:lnTo>
                    <a:pt x="466000" y="0"/>
                  </a:lnTo>
                  <a:lnTo>
                    <a:pt x="466000" y="43000"/>
                  </a:lnTo>
                  <a:lnTo>
                    <a:pt x="0" y="43000"/>
                  </a:lnTo>
                  <a:lnTo>
                    <a:pt x="0" y="0"/>
                  </a:lnTo>
                  <a:close/>
                </a:path>
                <a:path w="466000" fill="none" h="43000">
                  <a:moveTo>
                    <a:pt x="0" y="43000"/>
                  </a:moveTo>
                  <a:lnTo>
                    <a:pt x="466000" y="43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AAE1C9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210">
                  <a:solidFill>
                    <a:srgbClr val="303030"/>
                  </a:solidFill>
                  <a:latin typeface="Times New Roman"/>
                </a:rPr>
                <a:t>1.Advantages of Group Decision Makin</a:t>
              </a:r>
            </a:p>
          </p:txBody>
        </p:sp>
        <p:sp>
          <p:nvSpPr>
            <p:cNvPr id="325" name="SubTopic"/>
            <p:cNvSpPr/>
            <p:nvPr/>
          </p:nvSpPr>
          <p:spPr>
            <a:xfrm>
              <a:off x="2071056" y="3685944"/>
              <a:ext cx="684000" cy="55000"/>
            </a:xfrm>
            <a:custGeom>
              <a:avLst/>
              <a:gdLst>
                <a:gd fmla="*/ 12000 w 684000" name="rtl"/>
                <a:gd fmla="*/ 6300 h 55000" name="rtt"/>
                <a:gd fmla="*/ 670000 w 684000" name="rtr"/>
                <a:gd fmla="*/ 50300 h 55000" name="rtb"/>
              </a:gdLst>
              <a:ahLst/>
              <a:cxnLst/>
              <a:rect b="rtb" r="rtr" t="rtt" l="rtl"/>
              <a:pathLst>
                <a:path stroke="false" w="684000" h="55000">
                  <a:moveTo>
                    <a:pt x="0" y="0"/>
                  </a:moveTo>
                  <a:lnTo>
                    <a:pt x="684000" y="0"/>
                  </a:lnTo>
                  <a:lnTo>
                    <a:pt x="684000" y="55000"/>
                  </a:lnTo>
                  <a:lnTo>
                    <a:pt x="0" y="55000"/>
                  </a:lnTo>
                  <a:lnTo>
                    <a:pt x="0" y="0"/>
                  </a:lnTo>
                  <a:close/>
                </a:path>
                <a:path w="684000" fill="none" h="55000">
                  <a:moveTo>
                    <a:pt x="0" y="55000"/>
                  </a:moveTo>
                  <a:lnTo>
                    <a:pt x="684000" y="55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AAE1C9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2.Disadvantages of Group Decision Making</a:t>
              </a:r>
            </a:p>
          </p:txBody>
        </p:sp>
        <p:sp>
          <p:nvSpPr>
            <p:cNvPr id="327" name="SubTopic"/>
            <p:cNvSpPr/>
            <p:nvPr/>
          </p:nvSpPr>
          <p:spPr>
            <a:xfrm>
              <a:off x="1630576" y="3309944"/>
              <a:ext cx="590000" cy="231000"/>
            </a:xfrm>
            <a:custGeom>
              <a:avLst/>
              <a:gdLst>
                <a:gd fmla="*/ 14000 w 590000" name="rtl"/>
                <a:gd fmla="*/ 6300 h 231000" name="rtt"/>
                <a:gd fmla="*/ 576000 w 590000" name="rtr"/>
                <a:gd fmla="*/ 226300 h 231000" name="rtb"/>
              </a:gdLst>
              <a:ahLst/>
              <a:cxnLst/>
              <a:rect b="rtb" r="rtr" t="rtt" l="rtl"/>
              <a:pathLst>
                <a:path stroke="false" w="590000" h="231000">
                  <a:moveTo>
                    <a:pt x="0" y="0"/>
                  </a:moveTo>
                  <a:lnTo>
                    <a:pt x="590000" y="0"/>
                  </a:lnTo>
                  <a:lnTo>
                    <a:pt x="590000" y="231000"/>
                  </a:lnTo>
                  <a:lnTo>
                    <a:pt x="0" y="231000"/>
                  </a:lnTo>
                  <a:lnTo>
                    <a:pt x="0" y="0"/>
                  </a:lnTo>
                  <a:close/>
                </a:path>
                <a:path w="590000" fill="none" h="231000">
                  <a:moveTo>
                    <a:pt x="0" y="231000"/>
                  </a:moveTo>
                  <a:lnTo>
                    <a:pt x="590000" y="231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AAE1C9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Diversity of experiences/perspectives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More complete information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More alternatives generated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Increased acceptance of solution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Increased legitimacy</a:t>
              </a:r>
            </a:p>
          </p:txBody>
        </p:sp>
        <p:sp>
          <p:nvSpPr>
            <p:cNvPr id="329" name="SubTopic"/>
            <p:cNvSpPr/>
            <p:nvPr/>
          </p:nvSpPr>
          <p:spPr>
            <a:xfrm>
              <a:off x="1586576" y="3553944"/>
              <a:ext cx="416000" cy="187000"/>
            </a:xfrm>
            <a:custGeom>
              <a:avLst/>
              <a:gdLst>
                <a:gd fmla="*/ 14000 w 416000" name="rtl"/>
                <a:gd fmla="*/ 6300 h 187000" name="rtt"/>
                <a:gd fmla="*/ 402000 w 416000" name="rtr"/>
                <a:gd fmla="*/ 182300 h 187000" name="rtb"/>
              </a:gdLst>
              <a:ahLst/>
              <a:cxnLst/>
              <a:rect b="rtb" r="rtr" t="rtt" l="rtl"/>
              <a:pathLst>
                <a:path stroke="false" w="416000" h="187000">
                  <a:moveTo>
                    <a:pt x="0" y="0"/>
                  </a:moveTo>
                  <a:lnTo>
                    <a:pt x="416000" y="0"/>
                  </a:lnTo>
                  <a:lnTo>
                    <a:pt x="416000" y="187000"/>
                  </a:lnTo>
                  <a:lnTo>
                    <a:pt x="0" y="187000"/>
                  </a:lnTo>
                  <a:lnTo>
                    <a:pt x="0" y="0"/>
                  </a:lnTo>
                  <a:close/>
                </a:path>
                <a:path w="416000" fill="none" h="187000">
                  <a:moveTo>
                    <a:pt x="0" y="187000"/>
                  </a:moveTo>
                  <a:lnTo>
                    <a:pt x="416000" y="187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AAE1C9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Time-consuming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Minority domination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Ambiguous responsibility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Pressures to conform</a:t>
              </a:r>
            </a:p>
          </p:txBody>
        </p:sp>
        <p:sp>
          <p:nvSpPr>
            <p:cNvPr id="339" name="SubTopic"/>
            <p:cNvSpPr/>
            <p:nvPr/>
          </p:nvSpPr>
          <p:spPr>
            <a:xfrm>
              <a:off x="42194" y="2677940"/>
              <a:ext cx="576000" cy="395000"/>
            </a:xfrm>
            <a:custGeom>
              <a:avLst/>
              <a:gdLst>
                <a:gd fmla="*/ 14000 w 576000" name="rtl"/>
                <a:gd fmla="*/ 6300 h 395000" name="rtt"/>
                <a:gd fmla="*/ 562000 w 576000" name="rtr"/>
                <a:gd fmla="*/ 390300 h 395000" name="rtb"/>
              </a:gdLst>
              <a:ahLst/>
              <a:cxnLst/>
              <a:rect b="rtb" r="rtr" t="rtt" l="rtl"/>
              <a:pathLst>
                <a:path stroke="false" w="576000" h="395000">
                  <a:moveTo>
                    <a:pt x="0" y="0"/>
                  </a:moveTo>
                  <a:lnTo>
                    <a:pt x="576000" y="0"/>
                  </a:lnTo>
                  <a:lnTo>
                    <a:pt x="576000" y="395000"/>
                  </a:lnTo>
                  <a:lnTo>
                    <a:pt x="0" y="395000"/>
                  </a:lnTo>
                  <a:lnTo>
                    <a:pt x="0" y="0"/>
                  </a:lnTo>
                  <a:close/>
                </a:path>
                <a:path w="576000" fill="none" h="395000">
                  <a:moveTo>
                    <a:pt x="0" y="395000"/>
                  </a:moveTo>
                  <a:lnTo>
                    <a:pt x="576000" y="395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Individual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-Faster decision making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-More efficient use of work hours</a:t>
              </a:r>
            </a:p>
            <a:p>
              <a:pPr algn="l">
                <a:lnSpc>
                  <a:spcPct val="100000"/>
                </a:lnSpc>
              </a:pPr>
              <a:r>
                <a:rPr sz="173"/>
                <a:t> 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Group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-More accurate decisions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-More creative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-More heterogeneous representation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-Greater acceptance of final solution</a:t>
              </a:r>
            </a:p>
          </p:txBody>
        </p:sp>
        <p:sp>
          <p:nvSpPr>
            <p:cNvPr id="341" name="SubTopic"/>
            <p:cNvSpPr/>
            <p:nvPr/>
          </p:nvSpPr>
          <p:spPr>
            <a:xfrm>
              <a:off x="2943650" y="2692944"/>
              <a:ext cx="1028000" cy="143000"/>
            </a:xfrm>
            <a:custGeom>
              <a:avLst/>
              <a:gdLst>
                <a:gd fmla="*/ 14000 w 1028000" name="rtl"/>
                <a:gd fmla="*/ 6300 h 143000" name="rtt"/>
                <a:gd fmla="*/ 1014000 w 1028000" name="rtr"/>
                <a:gd fmla="*/ 138300 h 143000" name="rtb"/>
              </a:gdLst>
              <a:ahLst/>
              <a:cxnLst/>
              <a:rect b="rtb" r="rtr" t="rtt" l="rtl"/>
              <a:pathLst>
                <a:path stroke="false" w="1028000" h="143000">
                  <a:moveTo>
                    <a:pt x="0" y="0"/>
                  </a:moveTo>
                  <a:lnTo>
                    <a:pt x="1028000" y="0"/>
                  </a:lnTo>
                  <a:lnTo>
                    <a:pt x="1028000" y="143000"/>
                  </a:lnTo>
                  <a:lnTo>
                    <a:pt x="0" y="143000"/>
                  </a:lnTo>
                  <a:lnTo>
                    <a:pt x="0" y="0"/>
                  </a:lnTo>
                  <a:close/>
                </a:path>
                <a:path w="1028000" fill="none" h="143000">
                  <a:moveTo>
                    <a:pt x="0" y="143000"/>
                  </a:moveTo>
                  <a:lnTo>
                    <a:pt x="1028000" y="143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When a group exerts extensive pressure on an individual to withhold his or her different views in order to appear to be in agreement.</a:t>
              </a:r>
            </a:p>
          </p:txBody>
        </p:sp>
        <p:sp>
          <p:nvSpPr>
            <p:cNvPr id="345" name="SubTopic"/>
            <p:cNvSpPr/>
            <p:nvPr/>
          </p:nvSpPr>
          <p:spPr>
            <a:xfrm>
              <a:off x="1847170" y="2228944"/>
              <a:ext cx="1028000" cy="319000"/>
            </a:xfrm>
            <a:custGeom>
              <a:avLst/>
              <a:gdLst>
                <a:gd fmla="*/ 14000 w 1028000" name="rtl"/>
                <a:gd fmla="*/ 6300 h 319000" name="rtt"/>
                <a:gd fmla="*/ 1014000 w 1028000" name="rtr"/>
                <a:gd fmla="*/ 314300 h 319000" name="rtb"/>
              </a:gdLst>
              <a:ahLst/>
              <a:cxnLst/>
              <a:rect b="rtb" r="rtr" t="rtt" l="rtl"/>
              <a:pathLst>
                <a:path stroke="false" w="1028000" h="319000">
                  <a:moveTo>
                    <a:pt x="0" y="0"/>
                  </a:moveTo>
                  <a:lnTo>
                    <a:pt x="1028000" y="0"/>
                  </a:lnTo>
                  <a:lnTo>
                    <a:pt x="1028000" y="319000"/>
                  </a:lnTo>
                  <a:lnTo>
                    <a:pt x="0" y="319000"/>
                  </a:lnTo>
                  <a:lnTo>
                    <a:pt x="0" y="0"/>
                  </a:lnTo>
                  <a:close/>
                </a:path>
                <a:path w="1028000" fill="none" h="319000">
                  <a:moveTo>
                    <a:pt x="0" y="319000"/>
                  </a:moveTo>
                  <a:lnTo>
                    <a:pt x="1028000" y="319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What it does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Hinders decision making, possibly jeopardizing  the quality of the decision by: 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- Undermining critical thinking in the group .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- Affecting a group’s ability to objectively appraise alternatives.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Deterring individuals from critically appraising unusual , minority, or unpopular views.</a:t>
              </a:r>
            </a:p>
          </p:txBody>
        </p:sp>
        <p:sp>
          <p:nvSpPr>
            <p:cNvPr id="347" name="SubTopic"/>
            <p:cNvSpPr/>
            <p:nvPr/>
          </p:nvSpPr>
          <p:spPr>
            <a:xfrm>
              <a:off x="1955170" y="2936944"/>
              <a:ext cx="920000" cy="187000"/>
            </a:xfrm>
            <a:custGeom>
              <a:avLst/>
              <a:gdLst>
                <a:gd fmla="*/ 14000 w 920000" name="rtl"/>
                <a:gd fmla="*/ 6300 h 187000" name="rtt"/>
                <a:gd fmla="*/ 906000 w 920000" name="rtr"/>
                <a:gd fmla="*/ 182300 h 187000" name="rtb"/>
              </a:gdLst>
              <a:ahLst/>
              <a:cxnLst/>
              <a:rect b="rtb" r="rtr" t="rtt" l="rtl"/>
              <a:pathLst>
                <a:path stroke="false" w="920000" h="187000">
                  <a:moveTo>
                    <a:pt x="0" y="0"/>
                  </a:moveTo>
                  <a:lnTo>
                    <a:pt x="920000" y="0"/>
                  </a:lnTo>
                  <a:lnTo>
                    <a:pt x="920000" y="187000"/>
                  </a:lnTo>
                  <a:lnTo>
                    <a:pt x="0" y="187000"/>
                  </a:lnTo>
                  <a:lnTo>
                    <a:pt x="0" y="0"/>
                  </a:lnTo>
                  <a:close/>
                </a:path>
                <a:path w="920000" fill="none" h="187000">
                  <a:moveTo>
                    <a:pt x="0" y="187000"/>
                  </a:moveTo>
                  <a:lnTo>
                    <a:pt x="920000" y="187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How to minimize it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Encourage cohesiveness.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Foster open discussion 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Have an impartial leader who seeks input from all members.</a:t>
              </a:r>
            </a:p>
          </p:txBody>
        </p:sp>
        <p:sp>
          <p:nvSpPr>
            <p:cNvPr id="349" name="SubTopic"/>
            <p:cNvSpPr/>
            <p:nvPr/>
          </p:nvSpPr>
          <p:spPr>
            <a:xfrm>
              <a:off x="1847170" y="2560944"/>
              <a:ext cx="1028000" cy="363000"/>
            </a:xfrm>
            <a:custGeom>
              <a:avLst/>
              <a:gdLst>
                <a:gd fmla="*/ 14000 w 1028000" name="rtl"/>
                <a:gd fmla="*/ 6300 h 363000" name="rtt"/>
                <a:gd fmla="*/ 1014000 w 1028000" name="rtr"/>
                <a:gd fmla="*/ 358300 h 363000" name="rtb"/>
              </a:gdLst>
              <a:ahLst/>
              <a:cxnLst/>
              <a:rect b="rtb" r="rtr" t="rtt" l="rtl"/>
              <a:pathLst>
                <a:path stroke="false" w="1028000" h="363000">
                  <a:moveTo>
                    <a:pt x="0" y="0"/>
                  </a:moveTo>
                  <a:lnTo>
                    <a:pt x="1028000" y="0"/>
                  </a:lnTo>
                  <a:lnTo>
                    <a:pt x="1028000" y="363000"/>
                  </a:lnTo>
                  <a:lnTo>
                    <a:pt x="0" y="363000"/>
                  </a:lnTo>
                  <a:lnTo>
                    <a:pt x="0" y="0"/>
                  </a:lnTo>
                  <a:close/>
                </a:path>
                <a:path w="1028000" fill="none" h="363000">
                  <a:moveTo>
                    <a:pt x="0" y="363000"/>
                  </a:moveTo>
                  <a:lnTo>
                    <a:pt x="1028000" y="363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How it occurs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Group members rationalize resistance to assumptions.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Members directly pressure those who express doubts or question the majority’s views and arguments.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Members who have doubts or differing points of view avoid deviating from what appears to be group consensus.</a:t>
              </a:r>
            </a:p>
            <a:p>
              <a:pPr algn="l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An illusion of unanimity prevails.Full agreement is assumed if no one speaks up.</a:t>
              </a:r>
            </a:p>
          </p:txBody>
        </p:sp>
        <p:sp>
          <p:nvSpPr>
            <p:cNvPr id="354" name="SubTopic"/>
            <p:cNvSpPr/>
            <p:nvPr/>
          </p:nvSpPr>
          <p:spPr>
            <a:xfrm>
              <a:off x="3116430" y="1743944"/>
              <a:ext cx="1028000" cy="107000"/>
            </a:xfrm>
            <a:custGeom>
              <a:avLst/>
              <a:gdLst>
                <a:gd fmla="*/ 14000 w 1028000" name="rtl"/>
                <a:gd fmla="*/ 6300 h 107000" name="rtt"/>
                <a:gd fmla="*/ 1014000 w 1028000" name="rtr"/>
                <a:gd fmla="*/ 102300 h 107000" name="rtb"/>
              </a:gdLst>
              <a:ahLst/>
              <a:cxnLst/>
              <a:rect b="rtb" r="rtr" t="rtt" l="rtl"/>
              <a:pathLst>
                <a:path stroke="false" w="1028000" h="107000">
                  <a:moveTo>
                    <a:pt x="0" y="0"/>
                  </a:moveTo>
                  <a:lnTo>
                    <a:pt x="1028000" y="0"/>
                  </a:lnTo>
                  <a:lnTo>
                    <a:pt x="1028000" y="107000"/>
                  </a:lnTo>
                  <a:lnTo>
                    <a:pt x="0" y="107000"/>
                  </a:lnTo>
                  <a:lnTo>
                    <a:pt x="0" y="0"/>
                  </a:lnTo>
                  <a:close/>
                </a:path>
                <a:path w="1028000" fill="none" h="107000">
                  <a:moveTo>
                    <a:pt x="0" y="107000"/>
                  </a:moveTo>
                  <a:lnTo>
                    <a:pt x="1028000" y="107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336">
                  <a:solidFill>
                    <a:srgbClr val="303030"/>
                  </a:solidFill>
                  <a:latin typeface="Times New Roman"/>
                </a:rPr>
                <a:t>Brainstorming:An idea – generating process that encourages alternatives while withholding criticism.</a:t>
              </a:r>
            </a:p>
          </p:txBody>
        </p:sp>
        <p:sp>
          <p:nvSpPr>
            <p:cNvPr id="356" name="SubTopic"/>
            <p:cNvSpPr/>
            <p:nvPr/>
          </p:nvSpPr>
          <p:spPr>
            <a:xfrm>
              <a:off x="3116430" y="1863944"/>
              <a:ext cx="1028000" cy="131000"/>
            </a:xfrm>
            <a:custGeom>
              <a:avLst/>
              <a:gdLst>
                <a:gd fmla="*/ 14000 w 1028000" name="rtl"/>
                <a:gd fmla="*/ 6300 h 131000" name="rtt"/>
                <a:gd fmla="*/ 1014000 w 1028000" name="rtr"/>
                <a:gd fmla="*/ 126300 h 131000" name="rtb"/>
              </a:gdLst>
              <a:ahLst/>
              <a:cxnLst/>
              <a:rect b="rtb" r="rtr" t="rtt" l="rtl"/>
              <a:pathLst>
                <a:path stroke="false" w="1028000" h="131000">
                  <a:moveTo>
                    <a:pt x="0" y="0"/>
                  </a:moveTo>
                  <a:lnTo>
                    <a:pt x="1028000" y="0"/>
                  </a:lnTo>
                  <a:lnTo>
                    <a:pt x="1028000" y="131000"/>
                  </a:lnTo>
                  <a:lnTo>
                    <a:pt x="0" y="131000"/>
                  </a:lnTo>
                  <a:lnTo>
                    <a:pt x="0" y="0"/>
                  </a:lnTo>
                  <a:close/>
                </a:path>
                <a:path w="1028000" fill="none" h="131000">
                  <a:moveTo>
                    <a:pt x="0" y="131000"/>
                  </a:moveTo>
                  <a:lnTo>
                    <a:pt x="1028000" y="131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l">
                <a:lnSpc>
                  <a:spcPct val="100000"/>
                </a:lnSpc>
              </a:pPr>
              <a:r>
                <a:rPr sz="252">
                  <a:solidFill>
                    <a:srgbClr val="303030"/>
                  </a:solidFill>
                  <a:latin typeface="Times New Roman"/>
                </a:rPr>
                <a:t>The nominal group technique</a:t>
              </a:r>
            </a:p>
            <a:p>
              <a:pPr algn="l">
                <a:lnSpc>
                  <a:spcPct val="100000"/>
                </a:lnSpc>
              </a:pPr>
              <a:r>
                <a:rPr sz="252">
                  <a:solidFill>
                    <a:srgbClr val="303030"/>
                  </a:solidFill>
                  <a:latin typeface="Times New Roman"/>
                </a:rPr>
                <a:t>:A decision making  technique in which group members are physically present but operate independently</a:t>
              </a:r>
            </a:p>
          </p:txBody>
        </p:sp>
        <p:sp>
          <p:nvSpPr>
            <p:cNvPr id="360" name="SubTopic"/>
            <p:cNvSpPr/>
            <p:nvPr/>
          </p:nvSpPr>
          <p:spPr>
            <a:xfrm>
              <a:off x="3116430" y="2007944"/>
              <a:ext cx="1028000" cy="155000"/>
            </a:xfrm>
            <a:custGeom>
              <a:avLst/>
              <a:gdLst>
                <a:gd fmla="*/ 14000 w 1028000" name="rtl"/>
                <a:gd fmla="*/ 6300 h 155000" name="rtt"/>
                <a:gd fmla="*/ 1014000 w 1028000" name="rtr"/>
                <a:gd fmla="*/ 150300 h 155000" name="rtb"/>
              </a:gdLst>
              <a:ahLst/>
              <a:cxnLst/>
              <a:rect b="rtb" r="rtr" t="rtt" l="rtl"/>
              <a:pathLst>
                <a:path stroke="false" w="1028000" h="155000">
                  <a:moveTo>
                    <a:pt x="0" y="0"/>
                  </a:moveTo>
                  <a:lnTo>
                    <a:pt x="1028000" y="0"/>
                  </a:lnTo>
                  <a:lnTo>
                    <a:pt x="1028000" y="155000"/>
                  </a:lnTo>
                  <a:lnTo>
                    <a:pt x="0" y="155000"/>
                  </a:lnTo>
                  <a:lnTo>
                    <a:pt x="0" y="0"/>
                  </a:lnTo>
                  <a:close/>
                </a:path>
                <a:path w="1028000" fill="none" h="155000">
                  <a:moveTo>
                    <a:pt x="0" y="155000"/>
                  </a:moveTo>
                  <a:lnTo>
                    <a:pt x="1028000" y="155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l">
                <a:lnSpc>
                  <a:spcPct val="100000"/>
                </a:lnSpc>
              </a:pPr>
              <a:r>
                <a:rPr sz="336">
                  <a:solidFill>
                    <a:srgbClr val="303030"/>
                  </a:solidFill>
                  <a:latin typeface="Times New Roman"/>
                </a:rPr>
                <a:t>Electronic </a:t>
              </a:r>
            </a:p>
            <a:p>
              <a:pPr algn="l">
                <a:lnSpc>
                  <a:spcPct val="100000"/>
                </a:lnSpc>
              </a:pPr>
              <a:r>
                <a:rPr sz="336">
                  <a:solidFill>
                    <a:srgbClr val="303030"/>
                  </a:solidFill>
                  <a:latin typeface="Times New Roman"/>
                </a:rPr>
                <a:t>meetings:A type of nominal group technique in which participants are linked by computer</a:t>
              </a:r>
            </a:p>
          </p:txBody>
        </p:sp>
        <p:sp>
          <p:nvSpPr>
            <p:cNvPr id="365" name="SubTopic"/>
            <p:cNvSpPr/>
            <p:nvPr/>
          </p:nvSpPr>
          <p:spPr>
            <a:xfrm>
              <a:off x="6373180" y="1372461"/>
              <a:ext cx="1028000" cy="155000"/>
            </a:xfrm>
            <a:custGeom>
              <a:avLst/>
              <a:gdLst>
                <a:gd fmla="*/ 14000 w 1028000" name="rtl"/>
                <a:gd fmla="*/ 6300 h 155000" name="rtt"/>
                <a:gd fmla="*/ 1014000 w 1028000" name="rtr"/>
                <a:gd fmla="*/ 150300 h 155000" name="rtb"/>
              </a:gdLst>
              <a:ahLst/>
              <a:cxnLst/>
              <a:rect b="rtb" r="rtr" t="rtt" l="rtl"/>
              <a:pathLst>
                <a:path stroke="false" w="1028000" h="155000">
                  <a:moveTo>
                    <a:pt x="0" y="0"/>
                  </a:moveTo>
                  <a:lnTo>
                    <a:pt x="1028000" y="0"/>
                  </a:lnTo>
                  <a:lnTo>
                    <a:pt x="1028000" y="155000"/>
                  </a:lnTo>
                  <a:lnTo>
                    <a:pt x="0" y="155000"/>
                  </a:lnTo>
                  <a:lnTo>
                    <a:pt x="0" y="0"/>
                  </a:lnTo>
                  <a:close/>
                </a:path>
                <a:path w="1028000" fill="none" h="155000">
                  <a:moveTo>
                    <a:pt x="0" y="155000"/>
                  </a:moveTo>
                  <a:lnTo>
                    <a:pt x="1028000" y="155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l">
                <a:lnSpc>
                  <a:spcPct val="100000"/>
                </a:lnSpc>
              </a:pPr>
              <a:r>
                <a:rPr sz="336">
                  <a:solidFill>
                    <a:srgbClr val="303030"/>
                  </a:solidFill>
                  <a:latin typeface="Times New Roman"/>
                </a:rPr>
                <a:t>National culture:</a:t>
              </a:r>
            </a:p>
            <a:p>
              <a:pPr algn="l">
                <a:lnSpc>
                  <a:spcPct val="100000"/>
                </a:lnSpc>
              </a:pPr>
              <a:r>
                <a:rPr sz="336">
                  <a:solidFill>
                    <a:srgbClr val="303030"/>
                  </a:solidFill>
                  <a:latin typeface="Times New Roman"/>
                </a:rPr>
                <a:t>influences the way decisions are made and the degree of risk involved.</a:t>
              </a:r>
            </a:p>
          </p:txBody>
        </p:sp>
        <p:sp>
          <p:nvSpPr>
            <p:cNvPr id="367" name="SubTopic"/>
            <p:cNvSpPr/>
            <p:nvPr/>
          </p:nvSpPr>
          <p:spPr>
            <a:xfrm>
              <a:off x="6373180" y="1540461"/>
              <a:ext cx="948000" cy="155000"/>
            </a:xfrm>
            <a:custGeom>
              <a:avLst/>
              <a:gdLst>
                <a:gd fmla="*/ 14000 w 948000" name="rtl"/>
                <a:gd fmla="*/ 6300 h 155000" name="rtt"/>
                <a:gd fmla="*/ 934000 w 948000" name="rtr"/>
                <a:gd fmla="*/ 150300 h 155000" name="rtb"/>
              </a:gdLst>
              <a:ahLst/>
              <a:cxnLst/>
              <a:rect b="rtb" r="rtr" t="rtt" l="rtl"/>
              <a:pathLst>
                <a:path stroke="false" w="948000" h="155000">
                  <a:moveTo>
                    <a:pt x="0" y="0"/>
                  </a:moveTo>
                  <a:lnTo>
                    <a:pt x="948000" y="0"/>
                  </a:lnTo>
                  <a:lnTo>
                    <a:pt x="948000" y="155000"/>
                  </a:lnTo>
                  <a:lnTo>
                    <a:pt x="0" y="155000"/>
                  </a:lnTo>
                  <a:lnTo>
                    <a:pt x="0" y="0"/>
                  </a:lnTo>
                  <a:close/>
                </a:path>
                <a:path w="948000" fill="none" h="155000">
                  <a:moveTo>
                    <a:pt x="0" y="155000"/>
                  </a:moveTo>
                  <a:lnTo>
                    <a:pt x="948000" y="155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l">
                <a:lnSpc>
                  <a:spcPct val="100000"/>
                </a:lnSpc>
              </a:pPr>
              <a:r>
                <a:rPr sz="336">
                  <a:solidFill>
                    <a:srgbClr val="303030"/>
                  </a:solidFill>
                  <a:latin typeface="Times New Roman"/>
                </a:rPr>
                <a:t>Design thinking: approaching management problems as</a:t>
              </a:r>
            </a:p>
            <a:p>
              <a:pPr algn="l">
                <a:lnSpc>
                  <a:spcPct val="100000"/>
                </a:lnSpc>
              </a:pPr>
              <a:r>
                <a:rPr sz="336">
                  <a:solidFill>
                    <a:srgbClr val="303030"/>
                  </a:solidFill>
                  <a:latin typeface="Times New Roman"/>
                </a:rPr>
                <a:t> designers approach design </a:t>
              </a:r>
            </a:p>
            <a:p>
              <a:pPr algn="l">
                <a:lnSpc>
                  <a:spcPct val="100000"/>
                </a:lnSpc>
              </a:pPr>
              <a:r>
                <a:rPr sz="336">
                  <a:solidFill>
                    <a:srgbClr val="303030"/>
                  </a:solidFill>
                  <a:latin typeface="Times New Roman"/>
                </a:rPr>
                <a:t>       problems.</a:t>
              </a:r>
            </a:p>
          </p:txBody>
        </p:sp>
        <p:sp>
          <p:nvSpPr>
            <p:cNvPr id="369" name="SubTopic"/>
            <p:cNvSpPr/>
            <p:nvPr/>
          </p:nvSpPr>
          <p:spPr>
            <a:xfrm>
              <a:off x="6373180" y="1708461"/>
              <a:ext cx="1028000" cy="155000"/>
            </a:xfrm>
            <a:custGeom>
              <a:avLst/>
              <a:gdLst>
                <a:gd fmla="*/ 14000 w 1028000" name="rtl"/>
                <a:gd fmla="*/ 6300 h 155000" name="rtt"/>
                <a:gd fmla="*/ 1014000 w 1028000" name="rtr"/>
                <a:gd fmla="*/ 150300 h 155000" name="rtb"/>
              </a:gdLst>
              <a:ahLst/>
              <a:cxnLst/>
              <a:rect b="rtb" r="rtr" t="rtt" l="rtl"/>
              <a:pathLst>
                <a:path stroke="false" w="1028000" h="155000">
                  <a:moveTo>
                    <a:pt x="0" y="0"/>
                  </a:moveTo>
                  <a:lnTo>
                    <a:pt x="1028000" y="0"/>
                  </a:lnTo>
                  <a:lnTo>
                    <a:pt x="1028000" y="155000"/>
                  </a:lnTo>
                  <a:lnTo>
                    <a:pt x="0" y="155000"/>
                  </a:lnTo>
                  <a:lnTo>
                    <a:pt x="0" y="0"/>
                  </a:lnTo>
                  <a:close/>
                </a:path>
                <a:path w="1028000" fill="none" h="155000">
                  <a:moveTo>
                    <a:pt x="0" y="155000"/>
                  </a:moveTo>
                  <a:lnTo>
                    <a:pt x="1028000" y="155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336">
                  <a:solidFill>
                    <a:srgbClr val="303030"/>
                  </a:solidFill>
                  <a:latin typeface="Times New Roman"/>
                </a:rPr>
                <a:t>Creativity lets the decision maker:Understand a problem more fully See problems others can’t Identify all viable alternatives</a:t>
              </a:r>
            </a:p>
          </p:txBody>
        </p:sp>
        <p:sp>
          <p:nvSpPr>
            <p:cNvPr id="371" name="SubTopic"/>
            <p:cNvSpPr/>
            <p:nvPr/>
          </p:nvSpPr>
          <p:spPr>
            <a:xfrm>
              <a:off x="6373180" y="1876461"/>
              <a:ext cx="1028000" cy="203000"/>
            </a:xfrm>
            <a:custGeom>
              <a:avLst/>
              <a:gdLst>
                <a:gd fmla="*/ 14000 w 1028000" name="rtl"/>
                <a:gd fmla="*/ 6300 h 203000" name="rtt"/>
                <a:gd fmla="*/ 1014000 w 1028000" name="rtr"/>
                <a:gd fmla="*/ 198300 h 203000" name="rtb"/>
              </a:gdLst>
              <a:ahLst/>
              <a:cxnLst/>
              <a:rect b="rtb" r="rtr" t="rtt" l="rtl"/>
              <a:pathLst>
                <a:path stroke="false" w="1028000" h="203000">
                  <a:moveTo>
                    <a:pt x="0" y="0"/>
                  </a:moveTo>
                  <a:lnTo>
                    <a:pt x="1028000" y="0"/>
                  </a:lnTo>
                  <a:lnTo>
                    <a:pt x="1028000" y="203000"/>
                  </a:lnTo>
                  <a:lnTo>
                    <a:pt x="0" y="203000"/>
                  </a:lnTo>
                  <a:lnTo>
                    <a:pt x="0" y="0"/>
                  </a:lnTo>
                  <a:close/>
                </a:path>
                <a:path w="1028000" fill="none" h="203000">
                  <a:moveTo>
                    <a:pt x="0" y="203000"/>
                  </a:moveTo>
                  <a:lnTo>
                    <a:pt x="1028000" y="203000"/>
                  </a:lnTo>
                </a:path>
              </a:pathLst>
            </a:custGeom>
            <a:solidFill>
              <a:srgbClr val="FFFFFF"/>
            </a:solidFill>
            <a:ln w="2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l">
                <a:lnSpc>
                  <a:spcPct val="100000"/>
                </a:lnSpc>
              </a:pPr>
              <a:r>
                <a:rPr sz="336">
                  <a:solidFill>
                    <a:srgbClr val="303030"/>
                  </a:solidFill>
                  <a:latin typeface="Times New Roman"/>
                </a:rPr>
                <a:t>Big Data: the vast amounts </a:t>
              </a:r>
            </a:p>
            <a:p>
              <a:pPr algn="l">
                <a:lnSpc>
                  <a:spcPct val="100000"/>
                </a:lnSpc>
              </a:pPr>
              <a:r>
                <a:rPr sz="336">
                  <a:solidFill>
                    <a:srgbClr val="303030"/>
                  </a:solidFill>
                  <a:latin typeface="Times New Roman"/>
                </a:rPr>
                <a:t>        Of quantifiable information </a:t>
              </a:r>
            </a:p>
            <a:p>
              <a:pPr algn="l">
                <a:lnSpc>
                  <a:spcPct val="100000"/>
                </a:lnSpc>
              </a:pPr>
              <a:r>
                <a:rPr sz="336">
                  <a:solidFill>
                    <a:srgbClr val="303030"/>
                  </a:solidFill>
                  <a:latin typeface="Times New Roman"/>
                </a:rPr>
                <a:t>    that can be analyzed by highly sophisticated data processing</a:t>
              </a:r>
            </a:p>
          </p:txBody>
        </p:sp>
        <p:sp>
          <p:nvSpPr>
            <p:cNvPr id="102" name="MainTopic"/>
            <p:cNvSpPr/>
            <p:nvPr/>
          </p:nvSpPr>
          <p:spPr>
            <a:xfrm>
              <a:off x="5781194" y="2673839"/>
              <a:ext cx="682000" cy="78000"/>
            </a:xfrm>
            <a:custGeom>
              <a:avLst/>
              <a:gdLst>
                <a:gd fmla="*/ 35600 w 682000" name="rtl"/>
                <a:gd fmla="*/ 18000 h 78000" name="rtt"/>
                <a:gd fmla="*/ 647600 w 682000" name="rtr"/>
                <a:gd fmla="*/ 62000 h 78000" name="rtb"/>
              </a:gdLst>
              <a:ahLst/>
              <a:cxnLst/>
              <a:rect b="rtb" r="rtr" t="rtt" l="rtl"/>
              <a:pathLst>
                <a:path w="682000" h="78000">
                  <a:moveTo>
                    <a:pt x="8000" y="0"/>
                  </a:moveTo>
                  <a:lnTo>
                    <a:pt x="674000" y="0"/>
                  </a:lnTo>
                  <a:cubicBezTo>
                    <a:pt x="679376" y="0"/>
                    <a:pt x="682000" y="2624"/>
                    <a:pt x="682000" y="8000"/>
                  </a:cubicBezTo>
                  <a:lnTo>
                    <a:pt x="682000" y="70000"/>
                  </a:lnTo>
                  <a:cubicBezTo>
                    <a:pt x="682000" y="75376"/>
                    <a:pt x="679376" y="78000"/>
                    <a:pt x="674000" y="78000"/>
                  </a:cubicBezTo>
                  <a:lnTo>
                    <a:pt x="8000" y="78000"/>
                  </a:lnTo>
                  <a:cubicBezTo>
                    <a:pt x="2624" y="78000"/>
                    <a:pt x="0" y="75376"/>
                    <a:pt x="0" y="70000"/>
                  </a:cubicBezTo>
                  <a:lnTo>
                    <a:pt x="0" y="8000"/>
                  </a:lnTo>
                  <a:cubicBezTo>
                    <a:pt x="0" y="2624"/>
                    <a:pt x="2624" y="0"/>
                    <a:pt x="8000" y="0"/>
                  </a:cubicBezTo>
                  <a:close/>
                </a:path>
              </a:pathLst>
            </a:custGeom>
            <a:solidFill>
              <a:srgbClr val="D4D2E4"/>
            </a:solidFill>
            <a:ln w="4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THE DECISION–MAKING PROCESS</a:t>
              </a:r>
            </a:p>
          </p:txBody>
        </p:sp>
        <p:sp>
          <p:nvSpPr>
            <p:cNvPr id="104" name="MainTopic"/>
            <p:cNvSpPr/>
            <p:nvPr/>
          </p:nvSpPr>
          <p:spPr>
            <a:xfrm>
              <a:off x="5610794" y="3484839"/>
              <a:ext cx="604000" cy="78000"/>
            </a:xfrm>
            <a:custGeom>
              <a:avLst/>
              <a:gdLst>
                <a:gd fmla="*/ 35600 w 604000" name="rtl"/>
                <a:gd fmla="*/ 18000 h 78000" name="rtt"/>
                <a:gd fmla="*/ 569600 w 604000" name="rtr"/>
                <a:gd fmla="*/ 62000 h 78000" name="rtb"/>
              </a:gdLst>
              <a:ahLst/>
              <a:cxnLst/>
              <a:rect b="rtb" r="rtr" t="rtt" l="rtl"/>
              <a:pathLst>
                <a:path w="604000" h="78000">
                  <a:moveTo>
                    <a:pt x="8000" y="0"/>
                  </a:moveTo>
                  <a:lnTo>
                    <a:pt x="596000" y="0"/>
                  </a:lnTo>
                  <a:cubicBezTo>
                    <a:pt x="601376" y="0"/>
                    <a:pt x="604000" y="2624"/>
                    <a:pt x="604000" y="8000"/>
                  </a:cubicBezTo>
                  <a:lnTo>
                    <a:pt x="604000" y="70000"/>
                  </a:lnTo>
                  <a:cubicBezTo>
                    <a:pt x="604000" y="75376"/>
                    <a:pt x="601376" y="78000"/>
                    <a:pt x="596000" y="78000"/>
                  </a:cubicBezTo>
                  <a:lnTo>
                    <a:pt x="8000" y="78000"/>
                  </a:lnTo>
                  <a:cubicBezTo>
                    <a:pt x="2624" y="78000"/>
                    <a:pt x="0" y="75376"/>
                    <a:pt x="0" y="70000"/>
                  </a:cubicBezTo>
                  <a:lnTo>
                    <a:pt x="0" y="8000"/>
                  </a:lnTo>
                  <a:cubicBezTo>
                    <a:pt x="0" y="2624"/>
                    <a:pt x="2624" y="0"/>
                    <a:pt x="8000" y="0"/>
                  </a:cubicBezTo>
                  <a:close/>
                </a:path>
              </a:pathLst>
            </a:custGeom>
            <a:solidFill>
              <a:srgbClr val="B9B6D4"/>
            </a:solidFill>
            <a:ln w="4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Decision-Making Errors and Biases</a:t>
              </a:r>
            </a:p>
          </p:txBody>
        </p:sp>
        <p:sp>
          <p:nvSpPr>
            <p:cNvPr id="106" name="MainTopic"/>
            <p:cNvSpPr/>
            <p:nvPr/>
          </p:nvSpPr>
          <p:spPr>
            <a:xfrm>
              <a:off x="4741130" y="5258743"/>
              <a:ext cx="704000" cy="98000"/>
            </a:xfrm>
            <a:custGeom>
              <a:avLst/>
              <a:gdLst>
                <a:gd fmla="*/ 35600 w 704000" name="rtl"/>
                <a:gd fmla="*/ 18000 h 98000" name="rtt"/>
                <a:gd fmla="*/ 669600 w 704000" name="rtr"/>
                <a:gd fmla="*/ 82000 h 98000" name="rtb"/>
              </a:gdLst>
              <a:ahLst/>
              <a:cxnLst/>
              <a:rect b="rtb" r="rtr" t="rtt" l="rtl"/>
              <a:pathLst>
                <a:path w="704000" h="98000">
                  <a:moveTo>
                    <a:pt x="8000" y="0"/>
                  </a:moveTo>
                  <a:lnTo>
                    <a:pt x="696000" y="0"/>
                  </a:lnTo>
                  <a:cubicBezTo>
                    <a:pt x="701376" y="0"/>
                    <a:pt x="704000" y="2624"/>
                    <a:pt x="704000" y="8000"/>
                  </a:cubicBezTo>
                  <a:lnTo>
                    <a:pt x="704000" y="90000"/>
                  </a:lnTo>
                  <a:cubicBezTo>
                    <a:pt x="704000" y="95376"/>
                    <a:pt x="701376" y="98000"/>
                    <a:pt x="696000" y="98000"/>
                  </a:cubicBezTo>
                  <a:lnTo>
                    <a:pt x="8000" y="98000"/>
                  </a:lnTo>
                  <a:cubicBezTo>
                    <a:pt x="2624" y="98000"/>
                    <a:pt x="0" y="95376"/>
                    <a:pt x="0" y="90000"/>
                  </a:cubicBezTo>
                  <a:lnTo>
                    <a:pt x="0" y="8000"/>
                  </a:lnTo>
                  <a:cubicBezTo>
                    <a:pt x="0" y="2624"/>
                    <a:pt x="2624" y="0"/>
                    <a:pt x="8000" y="0"/>
                  </a:cubicBezTo>
                  <a:close/>
                </a:path>
              </a:pathLst>
            </a:custGeom>
            <a:solidFill>
              <a:srgbClr val="789262"/>
            </a:solidFill>
            <a:ln w="4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20">
                  <a:solidFill>
                    <a:srgbClr val="303030"/>
                  </a:solidFill>
                  <a:latin typeface="Times New Roman"/>
                </a:rPr>
                <a:t>Decision-Making Conditions</a:t>
              </a:r>
            </a:p>
          </p:txBody>
        </p:sp>
        <p:sp>
          <p:nvSpPr>
            <p:cNvPr id="108" name="MainTopic"/>
            <p:cNvSpPr/>
            <p:nvPr/>
          </p:nvSpPr>
          <p:spPr>
            <a:xfrm>
              <a:off x="6084993" y="3972839"/>
              <a:ext cx="414000" cy="78000"/>
            </a:xfrm>
            <a:custGeom>
              <a:avLst/>
              <a:gdLst>
                <a:gd fmla="*/ 35600 w 414000" name="rtl"/>
                <a:gd fmla="*/ 18000 h 78000" name="rtt"/>
                <a:gd fmla="*/ 379600 w 414000" name="rtr"/>
                <a:gd fmla="*/ 62000 h 78000" name="rtb"/>
              </a:gdLst>
              <a:ahLst/>
              <a:cxnLst/>
              <a:rect b="rtb" r="rtr" t="rtt" l="rtl"/>
              <a:pathLst>
                <a:path w="414000" h="78000">
                  <a:moveTo>
                    <a:pt x="8000" y="0"/>
                  </a:moveTo>
                  <a:lnTo>
                    <a:pt x="406000" y="0"/>
                  </a:lnTo>
                  <a:cubicBezTo>
                    <a:pt x="411376" y="0"/>
                    <a:pt x="414000" y="2624"/>
                    <a:pt x="414000" y="8000"/>
                  </a:cubicBezTo>
                  <a:lnTo>
                    <a:pt x="414000" y="70000"/>
                  </a:lnTo>
                  <a:cubicBezTo>
                    <a:pt x="414000" y="75376"/>
                    <a:pt x="411376" y="78000"/>
                    <a:pt x="406000" y="78000"/>
                  </a:cubicBezTo>
                  <a:lnTo>
                    <a:pt x="8000" y="78000"/>
                  </a:lnTo>
                  <a:cubicBezTo>
                    <a:pt x="2624" y="78000"/>
                    <a:pt x="0" y="75376"/>
                    <a:pt x="0" y="70000"/>
                  </a:cubicBezTo>
                  <a:lnTo>
                    <a:pt x="0" y="8000"/>
                  </a:lnTo>
                  <a:cubicBezTo>
                    <a:pt x="0" y="2624"/>
                    <a:pt x="2624" y="0"/>
                    <a:pt x="8000" y="0"/>
                  </a:cubicBezTo>
                  <a:close/>
                </a:path>
              </a:pathLst>
            </a:custGeom>
            <a:solidFill>
              <a:srgbClr val="ABE5D0"/>
            </a:solidFill>
            <a:ln w="4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Management functions</a:t>
              </a:r>
            </a:p>
          </p:txBody>
        </p:sp>
        <p:sp>
          <p:nvSpPr>
            <p:cNvPr id="174" name="MainTopic"/>
            <p:cNvSpPr/>
            <p:nvPr/>
          </p:nvSpPr>
          <p:spPr>
            <a:xfrm>
              <a:off x="5910701" y="4784755"/>
              <a:ext cx="375484" cy="80000"/>
            </a:xfrm>
            <a:custGeom>
              <a:avLst/>
              <a:gdLst>
                <a:gd fmla="*/ 35600 w 375484" name="rtl"/>
                <a:gd fmla="*/ 18000 h 80000" name="rtt"/>
                <a:gd fmla="*/ 321600 w 375484" name="rtr"/>
                <a:gd fmla="*/ 64000 h 80000" name="rtb"/>
              </a:gdLst>
              <a:ahLst/>
              <a:cxnLst/>
              <a:rect b="rtb" r="rtr" t="rtt" l="rtl"/>
              <a:pathLst>
                <a:path w="375484" h="80000">
                  <a:moveTo>
                    <a:pt x="8000" y="0"/>
                  </a:moveTo>
                  <a:lnTo>
                    <a:pt x="367484" y="0"/>
                  </a:lnTo>
                  <a:cubicBezTo>
                    <a:pt x="372860" y="0"/>
                    <a:pt x="375484" y="2624"/>
                    <a:pt x="375484" y="8000"/>
                  </a:cubicBezTo>
                  <a:lnTo>
                    <a:pt x="375484" y="72000"/>
                  </a:lnTo>
                  <a:cubicBezTo>
                    <a:pt x="375484" y="77376"/>
                    <a:pt x="372860" y="80000"/>
                    <a:pt x="367484" y="80000"/>
                  </a:cubicBezTo>
                  <a:lnTo>
                    <a:pt x="8000" y="80000"/>
                  </a:lnTo>
                  <a:cubicBezTo>
                    <a:pt x="2624" y="80000"/>
                    <a:pt x="0" y="77376"/>
                    <a:pt x="0" y="72000"/>
                  </a:cubicBezTo>
                  <a:lnTo>
                    <a:pt x="0" y="8000"/>
                  </a:lnTo>
                  <a:cubicBezTo>
                    <a:pt x="0" y="2624"/>
                    <a:pt x="2624" y="0"/>
                    <a:pt x="8000" y="0"/>
                  </a:cubicBezTo>
                  <a:close/>
                </a:path>
              </a:pathLst>
            </a:custGeom>
            <a:solidFill>
              <a:srgbClr val="7EDBBC"/>
            </a:solidFill>
            <a:ln w="4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315">
                  <a:solidFill>
                    <a:srgbClr val="303030"/>
                  </a:solidFill>
                  <a:latin typeface="Times New Roman"/>
                </a:rPr>
                <a:t>What Is Intuition?</a:t>
              </a:r>
            </a:p>
          </p:txBody>
        </p:sp>
        <p:sp>
          <p:nvSpPr>
            <p:cNvPr id="183" name="MainTopic"/>
            <p:cNvSpPr/>
            <p:nvPr/>
          </p:nvSpPr>
          <p:spPr>
            <a:xfrm>
              <a:off x="3411131" y="3912944"/>
              <a:ext cx="486000" cy="98000"/>
            </a:xfrm>
            <a:custGeom>
              <a:avLst/>
              <a:gdLst>
                <a:gd fmla="*/ 35600 w 486000" name="rtl"/>
                <a:gd fmla="*/ 18000 h 98000" name="rtt"/>
                <a:gd fmla="*/ 451600 w 486000" name="rtr"/>
                <a:gd fmla="*/ 82000 h 98000" name="rtb"/>
              </a:gdLst>
              <a:ahLst/>
              <a:cxnLst/>
              <a:rect b="rtb" r="rtr" t="rtt" l="rtl"/>
              <a:pathLst>
                <a:path w="486000" h="98000">
                  <a:moveTo>
                    <a:pt x="8000" y="0"/>
                  </a:moveTo>
                  <a:lnTo>
                    <a:pt x="478000" y="0"/>
                  </a:lnTo>
                  <a:cubicBezTo>
                    <a:pt x="483376" y="0"/>
                    <a:pt x="486000" y="2624"/>
                    <a:pt x="486000" y="8000"/>
                  </a:cubicBezTo>
                  <a:lnTo>
                    <a:pt x="486000" y="90000"/>
                  </a:lnTo>
                  <a:cubicBezTo>
                    <a:pt x="486000" y="95376"/>
                    <a:pt x="483376" y="98000"/>
                    <a:pt x="478000" y="98000"/>
                  </a:cubicBezTo>
                  <a:lnTo>
                    <a:pt x="8000" y="98000"/>
                  </a:lnTo>
                  <a:cubicBezTo>
                    <a:pt x="2624" y="98000"/>
                    <a:pt x="0" y="95376"/>
                    <a:pt x="0" y="90000"/>
                  </a:cubicBezTo>
                  <a:lnTo>
                    <a:pt x="0" y="8000"/>
                  </a:lnTo>
                  <a:cubicBezTo>
                    <a:pt x="0" y="2624"/>
                    <a:pt x="2624" y="0"/>
                    <a:pt x="8000" y="0"/>
                  </a:cubicBezTo>
                  <a:close/>
                </a:path>
              </a:pathLst>
            </a:custGeom>
            <a:solidFill>
              <a:srgbClr val="AAC5D3"/>
            </a:solidFill>
            <a:ln w="4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20">
                  <a:solidFill>
                    <a:srgbClr val="303030"/>
                  </a:solidFill>
                  <a:latin typeface="Times New Roman"/>
                </a:rPr>
                <a:t>Types of Decisions</a:t>
              </a:r>
            </a:p>
          </p:txBody>
        </p:sp>
        <p:sp>
          <p:nvSpPr>
            <p:cNvPr id="192" name="MainTopic"/>
            <p:cNvSpPr/>
            <p:nvPr/>
          </p:nvSpPr>
          <p:spPr>
            <a:xfrm>
              <a:off x="4040130" y="2794944"/>
              <a:ext cx="528000" cy="82000"/>
            </a:xfrm>
            <a:custGeom>
              <a:avLst/>
              <a:gdLst>
                <a:gd fmla="*/ 35600 w 528000" name="rtl"/>
                <a:gd fmla="*/ 18000 h 82000" name="rtt"/>
                <a:gd fmla="*/ 493600 w 528000" name="rtr"/>
                <a:gd fmla="*/ 66000 h 82000" name="rtb"/>
              </a:gdLst>
              <a:ahLst/>
              <a:cxnLst/>
              <a:rect b="rtb" r="rtr" t="rtt" l="rtl"/>
              <a:pathLst>
                <a:path w="528000" h="82000">
                  <a:moveTo>
                    <a:pt x="8000" y="0"/>
                  </a:moveTo>
                  <a:lnTo>
                    <a:pt x="520000" y="0"/>
                  </a:lnTo>
                  <a:cubicBezTo>
                    <a:pt x="525376" y="0"/>
                    <a:pt x="528000" y="2624"/>
                    <a:pt x="528000" y="8000"/>
                  </a:cubicBezTo>
                  <a:lnTo>
                    <a:pt x="528000" y="74000"/>
                  </a:lnTo>
                  <a:cubicBezTo>
                    <a:pt x="528000" y="79376"/>
                    <a:pt x="525376" y="82000"/>
                    <a:pt x="520000" y="82000"/>
                  </a:cubicBezTo>
                  <a:lnTo>
                    <a:pt x="8000" y="82000"/>
                  </a:lnTo>
                  <a:cubicBezTo>
                    <a:pt x="2624" y="82000"/>
                    <a:pt x="0" y="79376"/>
                    <a:pt x="0" y="74000"/>
                  </a:cubicBezTo>
                  <a:lnTo>
                    <a:pt x="0" y="8000"/>
                  </a:lnTo>
                  <a:cubicBezTo>
                    <a:pt x="0" y="2624"/>
                    <a:pt x="2624" y="0"/>
                    <a:pt x="8000" y="0"/>
                  </a:cubicBezTo>
                  <a:close/>
                </a:path>
              </a:pathLst>
            </a:custGeom>
            <a:solidFill>
              <a:srgbClr val="F5BAA5"/>
            </a:solidFill>
            <a:ln w="4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336">
                  <a:solidFill>
                    <a:srgbClr val="303030"/>
                  </a:solidFill>
                  <a:latin typeface="Times New Roman"/>
                </a:rPr>
                <a:t>The Tragedy of Groupthink</a:t>
              </a:r>
            </a:p>
          </p:txBody>
        </p:sp>
        <p:sp>
          <p:nvSpPr>
            <p:cNvPr id="202" name="MainTopic"/>
            <p:cNvSpPr/>
            <p:nvPr/>
          </p:nvSpPr>
          <p:spPr>
            <a:xfrm>
              <a:off x="5589866" y="5045755"/>
              <a:ext cx="636000" cy="80000"/>
            </a:xfrm>
            <a:custGeom>
              <a:avLst/>
              <a:gdLst>
                <a:gd fmla="*/ 35600 w 636000" name="rtl"/>
                <a:gd fmla="*/ 18000 h 80000" name="rtt"/>
                <a:gd fmla="*/ 601600 w 636000" name="rtr"/>
                <a:gd fmla="*/ 64000 h 80000" name="rtb"/>
              </a:gdLst>
              <a:ahLst/>
              <a:cxnLst/>
              <a:rect b="rtb" r="rtr" t="rtt" l="rtl"/>
              <a:pathLst>
                <a:path w="636000" h="80000">
                  <a:moveTo>
                    <a:pt x="8000" y="0"/>
                  </a:moveTo>
                  <a:lnTo>
                    <a:pt x="628000" y="0"/>
                  </a:lnTo>
                  <a:cubicBezTo>
                    <a:pt x="633376" y="0"/>
                    <a:pt x="636000" y="2624"/>
                    <a:pt x="636000" y="8000"/>
                  </a:cubicBezTo>
                  <a:lnTo>
                    <a:pt x="636000" y="72000"/>
                  </a:lnTo>
                  <a:cubicBezTo>
                    <a:pt x="636000" y="77376"/>
                    <a:pt x="633376" y="80000"/>
                    <a:pt x="628000" y="80000"/>
                  </a:cubicBezTo>
                  <a:lnTo>
                    <a:pt x="8000" y="80000"/>
                  </a:lnTo>
                  <a:cubicBezTo>
                    <a:pt x="2624" y="80000"/>
                    <a:pt x="0" y="77376"/>
                    <a:pt x="0" y="72000"/>
                  </a:cubicBezTo>
                  <a:lnTo>
                    <a:pt x="0" y="8000"/>
                  </a:lnTo>
                  <a:cubicBezTo>
                    <a:pt x="0" y="2624"/>
                    <a:pt x="2624" y="0"/>
                    <a:pt x="8000" y="0"/>
                  </a:cubicBezTo>
                  <a:close/>
                </a:path>
              </a:pathLst>
            </a:custGeom>
            <a:solidFill>
              <a:srgbClr val="B9B6D4"/>
            </a:solidFill>
            <a:ln w="4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315">
                  <a:solidFill>
                    <a:srgbClr val="303030"/>
                  </a:solidFill>
                  <a:latin typeface="Times New Roman"/>
                </a:rPr>
                <a:t>Problems Differ/ Type of Problems</a:t>
              </a:r>
            </a:p>
          </p:txBody>
        </p:sp>
        <p:sp>
          <p:nvSpPr>
            <p:cNvPr id="270" name="MainTopic"/>
            <p:cNvSpPr/>
            <p:nvPr/>
          </p:nvSpPr>
          <p:spPr>
            <a:xfrm>
              <a:off x="3767702" y="4780743"/>
              <a:ext cx="1070000" cy="162000"/>
            </a:xfrm>
            <a:custGeom>
              <a:avLst/>
              <a:gdLst>
                <a:gd fmla="*/ 35600 w 1070000" name="rtl"/>
                <a:gd fmla="*/ 18000 h 162000" name="rtt"/>
                <a:gd fmla="*/ 1035600 w 1070000" name="rtr"/>
                <a:gd fmla="*/ 146000 h 162000" name="rtb"/>
              </a:gdLst>
              <a:ahLst/>
              <a:cxnLst/>
              <a:rect b="rtb" r="rtr" t="rtt" l="rtl"/>
              <a:pathLst>
                <a:path w="1070000" h="162000">
                  <a:moveTo>
                    <a:pt x="8000" y="0"/>
                  </a:moveTo>
                  <a:lnTo>
                    <a:pt x="1062000" y="0"/>
                  </a:lnTo>
                  <a:cubicBezTo>
                    <a:pt x="1067376" y="0"/>
                    <a:pt x="1070000" y="2624"/>
                    <a:pt x="1070000" y="8000"/>
                  </a:cubicBezTo>
                  <a:lnTo>
                    <a:pt x="1070000" y="154000"/>
                  </a:lnTo>
                  <a:cubicBezTo>
                    <a:pt x="1070000" y="159376"/>
                    <a:pt x="1067376" y="162000"/>
                    <a:pt x="1062000" y="162000"/>
                  </a:cubicBezTo>
                  <a:lnTo>
                    <a:pt x="8000" y="162000"/>
                  </a:lnTo>
                  <a:cubicBezTo>
                    <a:pt x="2624" y="162000"/>
                    <a:pt x="0" y="159376"/>
                    <a:pt x="0" y="154000"/>
                  </a:cubicBezTo>
                  <a:lnTo>
                    <a:pt x="0" y="8000"/>
                  </a:lnTo>
                  <a:cubicBezTo>
                    <a:pt x="0" y="2624"/>
                    <a:pt x="2624" y="0"/>
                    <a:pt x="8000" y="0"/>
                  </a:cubicBezTo>
                  <a:close/>
                </a:path>
              </a:pathLst>
            </a:custGeom>
            <a:solidFill>
              <a:srgbClr val="D5B5B0"/>
            </a:solidFill>
            <a:ln w="4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20">
                  <a:solidFill>
                    <a:srgbClr val="303030"/>
                  </a:solidFill>
                  <a:latin typeface="Times New Roman"/>
                </a:rPr>
                <a:t>Problems, Decision Types, and Organizational Levels</a:t>
              </a:r>
            </a:p>
          </p:txBody>
        </p:sp>
        <p:sp>
          <p:nvSpPr>
            <p:cNvPr id="312" name="MainTopic"/>
            <p:cNvSpPr/>
            <p:nvPr/>
          </p:nvSpPr>
          <p:spPr>
            <a:xfrm>
              <a:off x="3920016" y="3601944"/>
              <a:ext cx="436000" cy="78000"/>
            </a:xfrm>
            <a:custGeom>
              <a:avLst/>
              <a:gdLst>
                <a:gd fmla="*/ 35600 w 436000" name="rtl"/>
                <a:gd fmla="*/ 18000 h 78000" name="rtt"/>
                <a:gd fmla="*/ 401600 w 436000" name="rtr"/>
                <a:gd fmla="*/ 62000 h 78000" name="rtb"/>
              </a:gdLst>
              <a:ahLst/>
              <a:cxnLst/>
              <a:rect b="rtb" r="rtr" t="rtt" l="rtl"/>
              <a:pathLst>
                <a:path w="436000" h="78000">
                  <a:moveTo>
                    <a:pt x="8000" y="0"/>
                  </a:moveTo>
                  <a:lnTo>
                    <a:pt x="428000" y="0"/>
                  </a:lnTo>
                  <a:cubicBezTo>
                    <a:pt x="433376" y="0"/>
                    <a:pt x="436000" y="2624"/>
                    <a:pt x="436000" y="8000"/>
                  </a:cubicBezTo>
                  <a:lnTo>
                    <a:pt x="436000" y="70000"/>
                  </a:lnTo>
                  <a:cubicBezTo>
                    <a:pt x="436000" y="75376"/>
                    <a:pt x="433376" y="78000"/>
                    <a:pt x="428000" y="78000"/>
                  </a:cubicBezTo>
                  <a:lnTo>
                    <a:pt x="8000" y="78000"/>
                  </a:lnTo>
                  <a:cubicBezTo>
                    <a:pt x="2624" y="78000"/>
                    <a:pt x="0" y="75376"/>
                    <a:pt x="0" y="70000"/>
                  </a:cubicBezTo>
                  <a:lnTo>
                    <a:pt x="0" y="8000"/>
                  </a:lnTo>
                  <a:cubicBezTo>
                    <a:pt x="0" y="2624"/>
                    <a:pt x="2624" y="0"/>
                    <a:pt x="8000" y="0"/>
                  </a:cubicBezTo>
                  <a:close/>
                </a:path>
              </a:pathLst>
            </a:custGeom>
            <a:solidFill>
              <a:srgbClr val="C4E9D8"/>
            </a:solidFill>
            <a:ln w="4000" cap="rnd">
              <a:solidFill>
                <a:srgbClr val="303030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294">
                  <a:solidFill>
                    <a:srgbClr val="303030"/>
                  </a:solidFill>
                  <a:latin typeface="Times New Roman"/>
                </a:rPr>
                <a:t>Group Decision Making</a:t>
              </a:r>
            </a:p>
          </p:txBody>
        </p:sp>
        <p:sp>
          <p:nvSpPr>
            <p:cNvPr id="352" name="MainTopic"/>
            <p:cNvSpPr/>
            <p:nvPr/>
          </p:nvSpPr>
          <p:spPr>
            <a:xfrm>
              <a:off x="4212910" y="1955944"/>
              <a:ext cx="874000" cy="102000"/>
            </a:xfrm>
            <a:custGeom>
              <a:avLst/>
              <a:gdLst>
                <a:gd fmla="*/ 35600 w 874000" name="rtl"/>
                <a:gd fmla="*/ 18000 h 102000" name="rtt"/>
                <a:gd fmla="*/ 839600 w 874000" name="rtr"/>
                <a:gd fmla="*/ 86000 h 102000" name="rtb"/>
              </a:gdLst>
              <a:ahLst/>
              <a:cxnLst/>
              <a:rect b="rtb" r="rtr" t="rtt" l="rtl"/>
              <a:pathLst>
                <a:path w="874000" h="102000">
                  <a:moveTo>
                    <a:pt x="8000" y="0"/>
                  </a:moveTo>
                  <a:lnTo>
                    <a:pt x="866000" y="0"/>
                  </a:lnTo>
                  <a:cubicBezTo>
                    <a:pt x="871376" y="0"/>
                    <a:pt x="874000" y="2624"/>
                    <a:pt x="874000" y="8000"/>
                  </a:cubicBezTo>
                  <a:lnTo>
                    <a:pt x="874000" y="94000"/>
                  </a:lnTo>
                  <a:cubicBezTo>
                    <a:pt x="874000" y="99376"/>
                    <a:pt x="871376" y="102000"/>
                    <a:pt x="866000" y="102000"/>
                  </a:cubicBezTo>
                  <a:lnTo>
                    <a:pt x="8000" y="102000"/>
                  </a:lnTo>
                  <a:cubicBezTo>
                    <a:pt x="2624" y="102000"/>
                    <a:pt x="0" y="99376"/>
                    <a:pt x="0" y="94000"/>
                  </a:cubicBezTo>
                  <a:lnTo>
                    <a:pt x="0" y="8000"/>
                  </a:lnTo>
                  <a:cubicBezTo>
                    <a:pt x="0" y="2624"/>
                    <a:pt x="2624" y="0"/>
                    <a:pt x="8000" y="0"/>
                  </a:cubicBezTo>
                  <a:close/>
                </a:path>
              </a:pathLst>
            </a:custGeom>
            <a:solidFill>
              <a:srgbClr val="D58E72"/>
            </a:solidFill>
            <a:ln w="4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62">
                  <a:solidFill>
                    <a:srgbClr val="303030"/>
                  </a:solidFill>
                  <a:latin typeface="Times New Roman"/>
                </a:rPr>
                <a:t>Improving Group Decision Making</a:t>
              </a:r>
            </a:p>
          </p:txBody>
        </p:sp>
        <p:sp>
          <p:nvSpPr>
            <p:cNvPr id="363" name="MainTopic"/>
            <p:cNvSpPr/>
            <p:nvPr/>
          </p:nvSpPr>
          <p:spPr>
            <a:xfrm>
              <a:off x="5234700" y="1718461"/>
              <a:ext cx="1070000" cy="170000"/>
            </a:xfrm>
            <a:custGeom>
              <a:avLst/>
              <a:gdLst>
                <a:gd fmla="*/ 35600 w 1070000" name="rtl"/>
                <a:gd fmla="*/ 18000 h 170000" name="rtt"/>
                <a:gd fmla="*/ 1035600 w 1070000" name="rtr"/>
                <a:gd fmla="*/ 154000 h 170000" name="rtb"/>
              </a:gdLst>
              <a:ahLst/>
              <a:cxnLst/>
              <a:rect b="rtb" r="rtr" t="rtt" l="rtl"/>
              <a:pathLst>
                <a:path w="1070000" h="170000">
                  <a:moveTo>
                    <a:pt x="8000" y="0"/>
                  </a:moveTo>
                  <a:lnTo>
                    <a:pt x="1062000" y="0"/>
                  </a:lnTo>
                  <a:cubicBezTo>
                    <a:pt x="1067376" y="0"/>
                    <a:pt x="1070000" y="2624"/>
                    <a:pt x="1070000" y="8000"/>
                  </a:cubicBezTo>
                  <a:lnTo>
                    <a:pt x="1070000" y="162000"/>
                  </a:lnTo>
                  <a:cubicBezTo>
                    <a:pt x="1070000" y="167376"/>
                    <a:pt x="1067376" y="170000"/>
                    <a:pt x="1062000" y="170000"/>
                  </a:cubicBezTo>
                  <a:lnTo>
                    <a:pt x="8000" y="170000"/>
                  </a:lnTo>
                  <a:cubicBezTo>
                    <a:pt x="2624" y="170000"/>
                    <a:pt x="0" y="167376"/>
                    <a:pt x="0" y="162000"/>
                  </a:cubicBezTo>
                  <a:lnTo>
                    <a:pt x="0" y="8000"/>
                  </a:lnTo>
                  <a:cubicBezTo>
                    <a:pt x="0" y="2624"/>
                    <a:pt x="2624" y="0"/>
                    <a:pt x="8000" y="0"/>
                  </a:cubicBezTo>
                  <a:close/>
                </a:path>
              </a:pathLst>
            </a:custGeom>
            <a:solidFill>
              <a:srgbClr val="B9B6D4"/>
            </a:solidFill>
            <a:ln w="4000" cap="rnd">
              <a:solidFill>
                <a:srgbClr val="454545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62">
                  <a:solidFill>
                    <a:srgbClr val="303030"/>
                  </a:solidFill>
                  <a:latin typeface="Times New Roman"/>
                </a:rPr>
                <a:t>Contemporary Issues in Managerial Decision Making.</a:t>
              </a:r>
            </a:p>
          </p:txBody>
        </p:sp>
        <p:sp>
          <p:nvSpPr>
            <p:cNvPr id="101" name="MainIdea"/>
            <p:cNvSpPr/>
            <p:nvPr/>
          </p:nvSpPr>
          <p:spPr>
            <a:xfrm>
              <a:off x="4707274" y="3531797"/>
              <a:ext cx="947920" cy="120000"/>
            </a:xfrm>
            <a:custGeom>
              <a:avLst/>
              <a:gdLst>
                <a:gd fmla="*/ 49560 w 947920" name="rtl"/>
                <a:gd fmla="*/ 33000 h 120000" name="rtt"/>
                <a:gd fmla="*/ 899560 w 947920" name="rtr"/>
                <a:gd fmla="*/ 89000 h 120000" name="rtb"/>
              </a:gdLst>
              <a:ahLst/>
              <a:cxnLst/>
              <a:rect b="rtb" r="rtr" t="rtt" l="rtl"/>
              <a:pathLst>
                <a:path w="947920" h="120000">
                  <a:moveTo>
                    <a:pt x="60000" y="0"/>
                  </a:moveTo>
                  <a:lnTo>
                    <a:pt x="887920" y="0"/>
                  </a:lnTo>
                  <a:cubicBezTo>
                    <a:pt x="921058" y="0"/>
                    <a:pt x="947920" y="26862"/>
                    <a:pt x="947920" y="60000"/>
                  </a:cubicBezTo>
                  <a:cubicBezTo>
                    <a:pt x="947920" y="93138"/>
                    <a:pt x="921058" y="120000"/>
                    <a:pt x="887920" y="120000"/>
                  </a:cubicBezTo>
                  <a:lnTo>
                    <a:pt x="60000" y="120000"/>
                  </a:lnTo>
                  <a:cubicBezTo>
                    <a:pt x="26862" y="120000"/>
                    <a:pt x="0" y="93138"/>
                    <a:pt x="0" y="60000"/>
                  </a:cubicBezTo>
                  <a:cubicBezTo>
                    <a:pt x="0" y="26862"/>
                    <a:pt x="26862" y="0"/>
                    <a:pt x="60000" y="0"/>
                  </a:cubicBezTo>
                  <a:close/>
                </a:path>
              </a:pathLst>
            </a:custGeom>
            <a:solidFill>
              <a:srgbClr val="6960B0"/>
            </a:solidFill>
            <a:ln w="6000" cap="rnd">
              <a:solidFill>
                <a:srgbClr val="6960B0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378">
                  <a:solidFill>
                    <a:srgbClr val="FFFFFF"/>
                  </a:solidFill>
                  <a:latin typeface="Times New Roman"/>
                </a:rPr>
                <a:t>Chapter 1 The Managerial Decision Making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baseType="variant" size="4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baseType="lpstr" size="2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dcterms="http://purl.org/dc/terms/" xmlns:cp="http://schemas.openxmlformats.org/package/2006/metadata/core-properties" xmlns:dcmitype="http://purl.org/dc/dcmitype/" xmlns:xsi="http://www.w3.org/2001/XMLSchema-instance" xmlns:dc="http://purl.org/dc/elements/1.1/">
  <dc:title>PowerPoint Presentation</dc:title>
  <dc:creator>ADMIN</dc:creator>
  <cp:lastModifiedBy>ADMIN</cp:lastModifiedBy>
  <cp:revision>1</cp:revision>
  <dcterms:created xsi:type="dcterms:W3CDTF">2025-11-04T14:03:57Z</dcterms:created>
  <dcterms:modified xsi:type="dcterms:W3CDTF">2025-11-04T14:03:57Z</dcterms:modified>
</cp:coreProperties>
</file>