
<file path=[Content_Types].xml><?xml version="1.0" encoding="utf-8"?>
<Types xmlns="http://schemas.openxmlformats.org/package/2006/content-types">
  <Default ContentType="image/png" Extension="png"/>
  <Default ContentType="image/jpeg" Extension="jpeg"/>
  <Default ContentType="image/ico" Extension="ico"/>
  <Default ContentType="image/bmp" Extension="bmp"/>
  <Default ContentType="image/gif" Extension="gif"/>
  <Default ContentType="image/tiff" Extension="tiff"/>
  <Default ContentType="image/wmf" Extension="wmf"/>
  <Default ContentType="image/emf" Extension="emf"/>
  <Default ContentType="application/vnd.openxmlformats-package.relationships+xml" Extension="rels"/>
  <Default ContentType="application/xml" Extension="xml"/>
  <Default ContentType="application/octet-stream" Extension="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r:id="rId1" id="2147483648"/>
  </p:sldMasterIdLst>
  <p:sldIdLst>
    <p:sldId r:id="rId6" id="256"/>
  </p:sldIdLst>
  <p:sldSz cx="9144000" type="screen4x3" cy="6858000"/>
  <p:notesSz cx="6858000" cy="9144000"/>
  <p:defaultTextStyle>
    <a:defPPr>
      <a:defRPr lang="en-US"/>
    </a:defPPr>
    <a:lvl1pPr hangingPunct="1" marL="0" rtl="0" algn="l" defTabSz="914400" latinLnBrk="0" eaLnBrk="1">
      <a:defRPr kern="1200" sz="1800">
        <a:solidFill>
          <a:schemeClr val="tx1"/>
        </a:solidFill>
        <a:latin typeface="+mn-lt"/>
        <a:ea typeface="+mn-ea"/>
        <a:cs typeface="+mn-cs"/>
      </a:defRPr>
    </a:lvl1pPr>
    <a:lvl2pPr hangingPunct="1" marL="457200" rtl="0" algn="l" defTabSz="914400" latinLnBrk="0" eaLnBrk="1">
      <a:defRPr kern="1200" sz="1800">
        <a:solidFill>
          <a:schemeClr val="tx1"/>
        </a:solidFill>
        <a:latin typeface="+mn-lt"/>
        <a:ea typeface="+mn-ea"/>
        <a:cs typeface="+mn-cs"/>
      </a:defRPr>
    </a:lvl2pPr>
    <a:lvl3pPr hangingPunct="1" marL="914400" rtl="0" algn="l" defTabSz="914400" latinLnBrk="0" eaLnBrk="1">
      <a:defRPr kern="1200" sz="1800">
        <a:solidFill>
          <a:schemeClr val="tx1"/>
        </a:solidFill>
        <a:latin typeface="+mn-lt"/>
        <a:ea typeface="+mn-ea"/>
        <a:cs typeface="+mn-cs"/>
      </a:defRPr>
    </a:lvl3pPr>
    <a:lvl4pPr hangingPunct="1" marL="1371600" rtl="0" algn="l" defTabSz="914400" latinLnBrk="0" eaLnBrk="1">
      <a:defRPr kern="1200" sz="1800">
        <a:solidFill>
          <a:schemeClr val="tx1"/>
        </a:solidFill>
        <a:latin typeface="+mn-lt"/>
        <a:ea typeface="+mn-ea"/>
        <a:cs typeface="+mn-cs"/>
      </a:defRPr>
    </a:lvl4pPr>
    <a:lvl5pPr hangingPunct="1" marL="1828800" rtl="0" algn="l" defTabSz="914400" latinLnBrk="0" eaLnBrk="1">
      <a:defRPr kern="1200" sz="1800">
        <a:solidFill>
          <a:schemeClr val="tx1"/>
        </a:solidFill>
        <a:latin typeface="+mn-lt"/>
        <a:ea typeface="+mn-ea"/>
        <a:cs typeface="+mn-cs"/>
      </a:defRPr>
    </a:lvl5pPr>
    <a:lvl6pPr hangingPunct="1" marL="2286000" rtl="0" algn="l" defTabSz="914400" latinLnBrk="0" eaLnBrk="1">
      <a:defRPr kern="1200" sz="1800">
        <a:solidFill>
          <a:schemeClr val="tx1"/>
        </a:solidFill>
        <a:latin typeface="+mn-lt"/>
        <a:ea typeface="+mn-ea"/>
        <a:cs typeface="+mn-cs"/>
      </a:defRPr>
    </a:lvl6pPr>
    <a:lvl7pPr hangingPunct="1" marL="2743200" rtl="0" algn="l" defTabSz="914400" latinLnBrk="0" eaLnBrk="1">
      <a:defRPr kern="1200" sz="1800">
        <a:solidFill>
          <a:schemeClr val="tx1"/>
        </a:solidFill>
        <a:latin typeface="+mn-lt"/>
        <a:ea typeface="+mn-ea"/>
        <a:cs typeface="+mn-cs"/>
      </a:defRPr>
    </a:lvl7pPr>
    <a:lvl8pPr hangingPunct="1" marL="3200400" rtl="0" algn="l" defTabSz="914400" latinLnBrk="0" eaLnBrk="1">
      <a:defRPr kern="1200" sz="1800">
        <a:solidFill>
          <a:schemeClr val="tx1"/>
        </a:solidFill>
        <a:latin typeface="+mn-lt"/>
        <a:ea typeface="+mn-ea"/>
        <a:cs typeface="+mn-cs"/>
      </a:defRPr>
    </a:lvl8pPr>
    <a:lvl9pPr hangingPunct="1" marL="3657600" rtl="0" algn="l" defTabSz="914400" latinLnBrk="0" eaLnBrk="1">
      <a:defRPr kern="1200" sz="18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r="http://schemas.openxmlformats.org/officeDocument/2006/relationships" xmlns:a="http://schemas.openxmlformats.org/drawingml/2006/main" xmlns:p="http://schemas.openxmlformats.org/presentationml/2006/main">
  <p:normalViewPr horzBarState="maximized">
    <p:restoredLeft autoAdjust="0" sz="19958"/>
    <p:restoredTop sz="94660"/>
  </p:normalViewPr>
  <p:slideViewPr>
    <p:cSldViewPr snapToGrid="0">
      <p:cViewPr varScale="1">
        <p:scale>
          <a:sx d="100" n="75"/>
          <a:sy d="100" n="75"/>
        </p:scale>
        <p:origin x="66" y="288"/>
      </p:cViewPr>
      <p:guideLst/>
    </p:cSldViewPr>
  </p:slideViewPr>
  <p:notesTextViewPr>
    <p:cViewPr>
      <p:scale>
        <a:sx d="1" n="1"/>
        <a:sy d="1" n="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ableStyles" Target="tableStyles.xml"/>
  <Relationship Id="rId3" Type="http://schemas.openxmlformats.org/officeDocument/2006/relationships/theme" Target="theme/theme1.xml"/>
  <Relationship Id="rId4" Type="http://schemas.openxmlformats.org/officeDocument/2006/relationships/viewProps" Target="viewProps.xml"/>
  <Relationship Id="rId5" Type="http://schemas.openxmlformats.org/officeDocument/2006/relationships/presProps" Target="presProps.xml"/>
  <Relationship Id="rId6" Type="http://schemas.openxmlformats.org/officeDocument/2006/relationships/slide" Target="slides/slide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r="http://schemas.openxmlformats.org/officeDocument/2006/relationships" xmlns:a="http://schemas.openxmlformats.org/drawingml/2006/main"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2708C-2602-4C50-90B3-38403DD6A526}" type="datetimeFigureOut">
              <a:rPr lang="zh-CN" altLang="en-US" smtClean="0"/>
              <a:t>2016/11/23 Wednesday</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20AC-CFD9-4F54-B258-06C961682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00000100" name="Page-1"/>
        <p:cNvGrpSpPr/>
        <p:nvPr/>
      </p:nvGrpSpPr>
      <p:grpSpPr>
        <a:xfrm>
          <a:off x="0" y="0"/>
          <a:ext cx="0" cy="0"/>
          <a:chOff x="0" y="0"/>
          <a:chExt cx="0" cy="0"/>
        </a:xfrm>
      </p:grpSpPr>
      <p:grpSp>
        <p:nvGrpSpPr>
          <p:cNvPr id="764" name="Group764"/>
          <p:cNvGrpSpPr/>
          <p:nvPr/>
        </p:nvGrpSpPr>
        <p:grpSpPr>
          <a:xfrm>
            <a:off x="2123995" y="33614"/>
            <a:ext cx="4952304" cy="6868850"/>
            <a:chOff x="2123995" y="33614"/>
            <a:chExt cx="4952304" cy="6868850"/>
          </a:xfrm>
        </p:grpSpPr>
        <p:sp>
          <p:nvSpPr>
            <p:cNvPr id="294" name="Summary"/>
            <p:cNvSpPr/>
            <p:nvPr/>
          </p:nvSpPr>
          <p:spPr>
            <a:xfrm>
              <a:off x="5276679" y="3455714"/>
              <a:ext cx="20400" cy="545700"/>
            </a:xfrm>
            <a:custGeom>
              <a:avLst/>
              <a:gdLst/>
              <a:ahLst/>
              <a:cxnLst/>
              <a:pathLst>
                <a:path w="20400" h="545700">
                  <a:moveTo>
                    <a:pt x="11131" y="20785"/>
                  </a:moveTo>
                  <a:cubicBezTo>
                    <a:pt x="11830" y="27261"/>
                    <a:pt x="11748" y="33043"/>
                    <a:pt x="11748" y="34265"/>
                  </a:cubicBezTo>
                  <a:cubicBezTo>
                    <a:pt x="11748" y="37303"/>
                    <a:pt x="11728" y="240616"/>
                    <a:pt x="11704" y="244488"/>
                  </a:cubicBezTo>
                  <a:cubicBezTo>
                    <a:pt x="11697" y="245479"/>
                    <a:pt x="11741" y="247068"/>
                    <a:pt x="11944" y="249075"/>
                  </a:cubicBezTo>
                  <a:cubicBezTo>
                    <a:pt x="13664" y="266125"/>
                    <a:pt x="13477" y="279494"/>
                    <a:pt x="11905" y="296558"/>
                  </a:cubicBezTo>
                  <a:cubicBezTo>
                    <a:pt x="11743" y="298314"/>
                    <a:pt x="11704" y="299696"/>
                    <a:pt x="11704" y="300542"/>
                  </a:cubicBezTo>
                  <a:cubicBezTo>
                    <a:pt x="11704" y="303395"/>
                    <a:pt x="11722" y="429878"/>
                    <a:pt x="11737" y="485262"/>
                  </a:cubicBezTo>
                  <a:cubicBezTo>
                    <a:pt x="11737" y="498456"/>
                    <a:pt x="13064" y="511750"/>
                    <a:pt x="11223" y="524596"/>
                  </a:cubicBezTo>
                  <a:cubicBezTo>
                    <a:pt x="10471" y="529837"/>
                    <a:pt x="9725" y="533238"/>
                    <a:pt x="9086" y="534930"/>
                  </a:cubicBezTo>
                  <a:cubicBezTo>
                    <a:pt x="3034" y="550962"/>
                    <a:pt x="8082" y="504199"/>
                    <a:pt x="8082" y="487063"/>
                  </a:cubicBezTo>
                  <a:cubicBezTo>
                    <a:pt x="8085" y="431068"/>
                    <a:pt x="8087" y="302241"/>
                    <a:pt x="8079" y="300542"/>
                  </a:cubicBezTo>
                  <a:cubicBezTo>
                    <a:pt x="8075" y="299946"/>
                    <a:pt x="8081" y="298170"/>
                    <a:pt x="8296" y="295744"/>
                  </a:cubicBezTo>
                  <a:cubicBezTo>
                    <a:pt x="9808" y="278675"/>
                    <a:pt x="9759" y="267145"/>
                    <a:pt x="8314" y="250070"/>
                  </a:cubicBezTo>
                  <a:cubicBezTo>
                    <a:pt x="8085" y="247364"/>
                    <a:pt x="8079" y="245296"/>
                    <a:pt x="8079" y="244488"/>
                  </a:cubicBezTo>
                  <a:cubicBezTo>
                    <a:pt x="8079" y="241623"/>
                    <a:pt x="8079" y="34369"/>
                    <a:pt x="8079" y="32467"/>
                  </a:cubicBezTo>
                  <a:cubicBezTo>
                    <a:pt x="8079" y="31805"/>
                    <a:pt x="8072" y="28152"/>
                    <a:pt x="7724" y="23503"/>
                  </a:cubicBezTo>
                  <a:cubicBezTo>
                    <a:pt x="6446" y="6414"/>
                    <a:pt x="9293" y="3748"/>
                    <a:pt x="11131" y="20785"/>
                  </a:cubicBezTo>
                  <a:close/>
                </a:path>
              </a:pathLst>
            </a:custGeom>
            <a:solidFill>
              <a:srgbClr val="F9C680"/>
            </a:solidFill>
            <a:ln w="3400" cap="rnd">
              <a:solidFill>
                <a:srgbClr val="F9C680"/>
              </a:solidFill>
              <a:round/>
            </a:ln>
          </p:spPr>
        </p:sp>
        <p:sp>
          <p:nvSpPr>
            <p:cNvPr id="190" name="Summary"/>
            <p:cNvSpPr/>
            <p:nvPr/>
          </p:nvSpPr>
          <p:spPr>
            <a:xfrm>
              <a:off x="5753971" y="325164"/>
              <a:ext cx="20400" cy="156400"/>
            </a:xfrm>
            <a:custGeom>
              <a:avLst/>
              <a:gdLst/>
              <a:ahLst/>
              <a:cxnLst/>
              <a:pathLst>
                <a:path w="20400" h="156400">
                  <a:moveTo>
                    <a:pt x="11745" y="17884"/>
                  </a:moveTo>
                  <a:cubicBezTo>
                    <a:pt x="11741" y="27914"/>
                    <a:pt x="11733" y="45155"/>
                    <a:pt x="11724" y="57063"/>
                  </a:cubicBezTo>
                  <a:cubicBezTo>
                    <a:pt x="11710" y="74199"/>
                    <a:pt x="11710" y="82124"/>
                    <a:pt x="11710" y="99260"/>
                  </a:cubicBezTo>
                  <a:cubicBezTo>
                    <a:pt x="11714" y="105602"/>
                    <a:pt x="11718" y="113438"/>
                    <a:pt x="11723" y="120887"/>
                  </a:cubicBezTo>
                  <a:cubicBezTo>
                    <a:pt x="11723" y="127198"/>
                    <a:pt x="9936" y="135159"/>
                    <a:pt x="8083" y="141944"/>
                  </a:cubicBezTo>
                  <a:cubicBezTo>
                    <a:pt x="3569" y="158475"/>
                    <a:pt x="8084" y="138539"/>
                    <a:pt x="8084" y="121403"/>
                  </a:cubicBezTo>
                  <a:cubicBezTo>
                    <a:pt x="8085" y="113295"/>
                    <a:pt x="8085" y="104710"/>
                    <a:pt x="8084" y="98040"/>
                  </a:cubicBezTo>
                  <a:cubicBezTo>
                    <a:pt x="8084" y="80904"/>
                    <a:pt x="8079" y="75563"/>
                    <a:pt x="8079" y="58427"/>
                  </a:cubicBezTo>
                  <a:cubicBezTo>
                    <a:pt x="8079" y="47759"/>
                    <a:pt x="8079" y="32039"/>
                    <a:pt x="8079" y="21272"/>
                  </a:cubicBezTo>
                  <a:cubicBezTo>
                    <a:pt x="8079" y="4136"/>
                    <a:pt x="11745" y="748"/>
                    <a:pt x="11745" y="17884"/>
                  </a:cubicBezTo>
                  <a:close/>
                </a:path>
              </a:pathLst>
            </a:custGeom>
            <a:solidFill>
              <a:srgbClr val="F9C680"/>
            </a:solidFill>
            <a:ln w="3400" cap="rnd">
              <a:solidFill>
                <a:srgbClr val="F9C680"/>
              </a:solidFill>
              <a:round/>
            </a:ln>
          </p:spPr>
        </p:sp>
        <p:sp>
          <p:nvSpPr>
            <p:cNvPr id="683" name="Summary"/>
            <p:cNvSpPr/>
            <p:nvPr/>
          </p:nvSpPr>
          <p:spPr>
            <a:xfrm>
              <a:off x="5009371" y="4754514"/>
              <a:ext cx="20400" cy="129200"/>
            </a:xfrm>
            <a:custGeom>
              <a:avLst/>
              <a:gdLst/>
              <a:ahLst/>
              <a:cxnLst/>
              <a:pathLst>
                <a:path w="20400" h="129200">
                  <a:moveTo>
                    <a:pt x="11744" y="17471"/>
                  </a:moveTo>
                  <a:cubicBezTo>
                    <a:pt x="11740" y="24922"/>
                    <a:pt x="11734" y="35463"/>
                    <a:pt x="11727" y="43913"/>
                  </a:cubicBezTo>
                  <a:cubicBezTo>
                    <a:pt x="11712" y="61049"/>
                    <a:pt x="11701" y="68080"/>
                    <a:pt x="11712" y="85216"/>
                  </a:cubicBezTo>
                  <a:cubicBezTo>
                    <a:pt x="11715" y="88417"/>
                    <a:pt x="11717" y="91914"/>
                    <a:pt x="11720" y="95428"/>
                  </a:cubicBezTo>
                  <a:cubicBezTo>
                    <a:pt x="11723" y="100556"/>
                    <a:pt x="10827" y="106639"/>
                    <a:pt x="9722" y="112213"/>
                  </a:cubicBezTo>
                  <a:cubicBezTo>
                    <a:pt x="6389" y="129021"/>
                    <a:pt x="8085" y="112990"/>
                    <a:pt x="8085" y="95854"/>
                  </a:cubicBezTo>
                  <a:cubicBezTo>
                    <a:pt x="8085" y="91734"/>
                    <a:pt x="8085" y="87628"/>
                    <a:pt x="8085" y="83981"/>
                  </a:cubicBezTo>
                  <a:cubicBezTo>
                    <a:pt x="8085" y="66845"/>
                    <a:pt x="8079" y="62409"/>
                    <a:pt x="8079" y="45273"/>
                  </a:cubicBezTo>
                  <a:cubicBezTo>
                    <a:pt x="8079" y="37842"/>
                    <a:pt x="8079" y="28452"/>
                    <a:pt x="8079" y="20917"/>
                  </a:cubicBezTo>
                  <a:cubicBezTo>
                    <a:pt x="8079" y="3781"/>
                    <a:pt x="11744" y="335"/>
                    <a:pt x="11744" y="17471"/>
                  </a:cubicBezTo>
                  <a:close/>
                </a:path>
              </a:pathLst>
            </a:custGeom>
            <a:solidFill>
              <a:srgbClr val="F9C680"/>
            </a:solidFill>
            <a:ln w="3400" cap="rnd">
              <a:solidFill>
                <a:srgbClr val="F9C680"/>
              </a:solidFill>
              <a:round/>
            </a:ln>
          </p:spPr>
        </p:sp>
        <p:sp>
          <p:nvSpPr>
            <p:cNvPr id="231" name="Summary"/>
            <p:cNvSpPr/>
            <p:nvPr/>
          </p:nvSpPr>
          <p:spPr>
            <a:xfrm>
              <a:off x="5812179" y="706814"/>
              <a:ext cx="20400" cy="257550"/>
            </a:xfrm>
            <a:custGeom>
              <a:avLst/>
              <a:gdLst/>
              <a:ahLst/>
              <a:cxnLst/>
              <a:pathLst>
                <a:path w="20400" h="257550">
                  <a:moveTo>
                    <a:pt x="11747" y="19027"/>
                  </a:moveTo>
                  <a:cubicBezTo>
                    <a:pt x="11745" y="31960"/>
                    <a:pt x="11732" y="85104"/>
                    <a:pt x="11716" y="106465"/>
                  </a:cubicBezTo>
                  <a:cubicBezTo>
                    <a:pt x="11703" y="123601"/>
                    <a:pt x="11706" y="133865"/>
                    <a:pt x="11706" y="151001"/>
                  </a:cubicBezTo>
                  <a:cubicBezTo>
                    <a:pt x="11711" y="165549"/>
                    <a:pt x="11720" y="194413"/>
                    <a:pt x="11730" y="215560"/>
                  </a:cubicBezTo>
                  <a:cubicBezTo>
                    <a:pt x="11730" y="226761"/>
                    <a:pt x="1689" y="244743"/>
                    <a:pt x="-1256" y="253247"/>
                  </a:cubicBezTo>
                  <a:cubicBezTo>
                    <a:pt x="-6862" y="269440"/>
                    <a:pt x="8083" y="233547"/>
                    <a:pt x="8083" y="216411"/>
                  </a:cubicBezTo>
                  <a:cubicBezTo>
                    <a:pt x="8085" y="194462"/>
                    <a:pt x="8086" y="164148"/>
                    <a:pt x="8083" y="149878"/>
                  </a:cubicBezTo>
                  <a:cubicBezTo>
                    <a:pt x="8083" y="132742"/>
                    <a:pt x="8079" y="124907"/>
                    <a:pt x="8079" y="107771"/>
                  </a:cubicBezTo>
                  <a:cubicBezTo>
                    <a:pt x="8079" y="88901"/>
                    <a:pt x="8079" y="40275"/>
                    <a:pt x="8079" y="22209"/>
                  </a:cubicBezTo>
                  <a:cubicBezTo>
                    <a:pt x="8079" y="5073"/>
                    <a:pt x="11747" y="1891"/>
                    <a:pt x="11747" y="19027"/>
                  </a:cubicBezTo>
                  <a:close/>
                </a:path>
              </a:pathLst>
            </a:custGeom>
            <a:solidFill>
              <a:srgbClr val="F9C680"/>
            </a:solidFill>
            <a:ln w="3400" cap="rnd">
              <a:solidFill>
                <a:srgbClr val="F9C680"/>
              </a:solidFill>
              <a:round/>
            </a:ln>
          </p:spPr>
        </p:sp>
        <p:sp>
          <p:nvSpPr>
            <p:cNvPr id="103" name="MMConnector"/>
            <p:cNvSpPr/>
            <p:nvPr/>
          </p:nvSpPr>
          <p:spPr>
            <a:xfrm>
              <a:off x="2912658" y="2063567"/>
              <a:ext cx="427436" cy="2939287"/>
            </a:xfrm>
            <a:custGeom>
              <a:avLst/>
              <a:gdLst/>
              <a:pathLst>
                <a:path w="427436" h="2939287">
                  <a:moveTo>
                    <a:pt x="-128089" y="1062417"/>
                  </a:moveTo>
                  <a:cubicBezTo>
                    <a:pt x="-123411" y="939513"/>
                    <a:pt x="-116770" y="816713"/>
                    <a:pt x="-109158" y="693904"/>
                  </a:cubicBezTo>
                  <a:cubicBezTo>
                    <a:pt x="-101546" y="571096"/>
                    <a:pt x="-92963" y="448280"/>
                    <a:pt x="-83305" y="325832"/>
                  </a:cubicBezTo>
                  <a:cubicBezTo>
                    <a:pt x="-73647" y="203383"/>
                    <a:pt x="-62915" y="81303"/>
                    <a:pt x="-50642" y="-41695"/>
                  </a:cubicBezTo>
                  <a:cubicBezTo>
                    <a:pt x="-38370" y="-164693"/>
                    <a:pt x="-24558" y="-288609"/>
                    <a:pt x="-10091" y="-408438"/>
                  </a:cubicBezTo>
                  <a:cubicBezTo>
                    <a:pt x="4376" y="-528268"/>
                    <a:pt x="19498" y="-644011"/>
                    <a:pt x="41210" y="-773846"/>
                  </a:cubicBezTo>
                  <a:cubicBezTo>
                    <a:pt x="62922" y="-903682"/>
                    <a:pt x="91223" y="-1047609"/>
                    <a:pt x="111010" y="-1136190"/>
                  </a:cubicBezTo>
                  <a:cubicBezTo>
                    <a:pt x="130797" y="-1224771"/>
                    <a:pt x="142070" y="-1258006"/>
                    <a:pt x="151349" y="-1285665"/>
                  </a:cubicBezTo>
                  <a:cubicBezTo>
                    <a:pt x="160628" y="-1313324"/>
                    <a:pt x="167914" y="-1335409"/>
                    <a:pt x="174482" y="-1353329"/>
                  </a:cubicBezTo>
                  <a:cubicBezTo>
                    <a:pt x="181050" y="-1371249"/>
                    <a:pt x="186901" y="-1385004"/>
                    <a:pt x="192584" y="-1397473"/>
                  </a:cubicBezTo>
                  <a:cubicBezTo>
                    <a:pt x="198267" y="-1409942"/>
                    <a:pt x="203782" y="-1421125"/>
                    <a:pt x="208293" y="-1429669"/>
                  </a:cubicBezTo>
                  <a:cubicBezTo>
                    <a:pt x="212805" y="-1438212"/>
                    <a:pt x="216313" y="-1444116"/>
                    <a:pt x="220229" y="-1450397"/>
                  </a:cubicBezTo>
                  <a:cubicBezTo>
                    <a:pt x="224145" y="-1456679"/>
                    <a:pt x="228470" y="-1463338"/>
                    <a:pt x="233822" y="-1470138"/>
                  </a:cubicBezTo>
                  <a:cubicBezTo>
                    <a:pt x="239174" y="-1476938"/>
                    <a:pt x="245554" y="-1483878"/>
                    <a:pt x="249777" y="-1488132"/>
                  </a:cubicBezTo>
                  <a:cubicBezTo>
                    <a:pt x="254001" y="-1492385"/>
                    <a:pt x="256069" y="-1493951"/>
                    <a:pt x="258969" y="-1495995"/>
                  </a:cubicBezTo>
                  <a:cubicBezTo>
                    <a:pt x="261869" y="-1498040"/>
                    <a:pt x="265601" y="-1500564"/>
                    <a:pt x="269167" y="-1502609"/>
                  </a:cubicBezTo>
                  <a:cubicBezTo>
                    <a:pt x="272734" y="-1504654"/>
                    <a:pt x="276135" y="-1506220"/>
                    <a:pt x="280430" y="-1507363"/>
                  </a:cubicBezTo>
                  <a:cubicBezTo>
                    <a:pt x="284725" y="-1508505"/>
                    <a:pt x="289914" y="-1509223"/>
                    <a:pt x="292522" y="-1509524"/>
                  </a:cubicBezTo>
                  <a:cubicBezTo>
                    <a:pt x="295131" y="-1509825"/>
                    <a:pt x="295159" y="-1509709"/>
                    <a:pt x="295188" y="-1509593"/>
                  </a:cubicBezTo>
                  <a:cubicBezTo>
                    <a:pt x="295481" y="-1508405"/>
                    <a:pt x="297228" y="-1508828"/>
                    <a:pt x="297228" y="-1507893"/>
                  </a:cubicBezTo>
                  <a:cubicBezTo>
                    <a:pt x="297228" y="-1506958"/>
                    <a:pt x="295473" y="-1505003"/>
                    <a:pt x="295188" y="-1506193"/>
                  </a:cubicBezTo>
                  <a:cubicBezTo>
                    <a:pt x="295162" y="-1506301"/>
                    <a:pt x="295136" y="-1506408"/>
                    <a:pt x="292709" y="-1506122"/>
                  </a:cubicBezTo>
                  <a:cubicBezTo>
                    <a:pt x="290282" y="-1505835"/>
                    <a:pt x="285454" y="-1505153"/>
                    <a:pt x="281436" y="-1504072"/>
                  </a:cubicBezTo>
                  <a:cubicBezTo>
                    <a:pt x="277418" y="-1502991"/>
                    <a:pt x="274211" y="-1501509"/>
                    <a:pt x="270823" y="-1499554"/>
                  </a:cubicBezTo>
                  <a:cubicBezTo>
                    <a:pt x="267436" y="-1497599"/>
                    <a:pt x="263868" y="-1495170"/>
                    <a:pt x="261090" y="-1493201"/>
                  </a:cubicBezTo>
                  <a:cubicBezTo>
                    <a:pt x="258312" y="-1491232"/>
                    <a:pt x="256325" y="-1489723"/>
                    <a:pt x="252226" y="-1485573"/>
                  </a:cubicBezTo>
                  <a:cubicBezTo>
                    <a:pt x="248128" y="-1481423"/>
                    <a:pt x="241918" y="-1474631"/>
                    <a:pt x="236687" y="-1467944"/>
                  </a:cubicBezTo>
                  <a:cubicBezTo>
                    <a:pt x="231456" y="-1461256"/>
                    <a:pt x="227203" y="-1454673"/>
                    <a:pt x="223351" y="-1448456"/>
                  </a:cubicBezTo>
                  <a:cubicBezTo>
                    <a:pt x="219498" y="-1442240"/>
                    <a:pt x="216045" y="-1436391"/>
                    <a:pt x="211597" y="-1427909"/>
                  </a:cubicBezTo>
                  <a:cubicBezTo>
                    <a:pt x="207149" y="-1419427"/>
                    <a:pt x="201706" y="-1408312"/>
                    <a:pt x="196093" y="-1395905"/>
                  </a:cubicBezTo>
                  <a:cubicBezTo>
                    <a:pt x="190480" y="-1383497"/>
                    <a:pt x="184696" y="-1369797"/>
                    <a:pt x="178205" y="-1351929"/>
                  </a:cubicBezTo>
                  <a:cubicBezTo>
                    <a:pt x="171714" y="-1334062"/>
                    <a:pt x="164516" y="-1312028"/>
                    <a:pt x="155340" y="-1284425"/>
                  </a:cubicBezTo>
                  <a:cubicBezTo>
                    <a:pt x="146165" y="-1256822"/>
                    <a:pt x="135013" y="-1223650"/>
                    <a:pt x="115503" y="-1135133"/>
                  </a:cubicBezTo>
                  <a:cubicBezTo>
                    <a:pt x="95993" y="-1046615"/>
                    <a:pt x="68125" y="-902752"/>
                    <a:pt x="46796" y="-772958"/>
                  </a:cubicBezTo>
                  <a:cubicBezTo>
                    <a:pt x="25467" y="-643163"/>
                    <a:pt x="10679" y="-527437"/>
                    <a:pt x="-3443" y="-407627"/>
                  </a:cubicBezTo>
                  <a:cubicBezTo>
                    <a:pt x="-17566" y="-287816"/>
                    <a:pt x="-31021" y="-163921"/>
                    <a:pt x="-42941" y="-40944"/>
                  </a:cubicBezTo>
                  <a:cubicBezTo>
                    <a:pt x="-54861" y="82033"/>
                    <a:pt x="-65245" y="204092"/>
                    <a:pt x="-74554" y="326513"/>
                  </a:cubicBezTo>
                  <a:cubicBezTo>
                    <a:pt x="-83862" y="448935"/>
                    <a:pt x="-92094" y="571718"/>
                    <a:pt x="-99356" y="694490"/>
                  </a:cubicBezTo>
                  <a:cubicBezTo>
                    <a:pt x="-106618" y="817261"/>
                    <a:pt x="-112909" y="940021"/>
                    <a:pt x="-117238" y="1062846"/>
                  </a:cubicBezTo>
                  <a:cubicBezTo>
                    <a:pt x="-121567" y="1185670"/>
                    <a:pt x="-123932" y="1308560"/>
                    <a:pt x="-126298" y="1431450"/>
                  </a:cubicBezTo>
                  <a:cubicBezTo>
                    <a:pt x="-126381" y="1435733"/>
                    <a:pt x="-129044" y="1438564"/>
                    <a:pt x="-132316" y="1438533"/>
                  </a:cubicBezTo>
                  <a:cubicBezTo>
                    <a:pt x="-135588" y="1438502"/>
                    <a:pt x="-138292" y="1435619"/>
                    <a:pt x="-138198" y="1431336"/>
                  </a:cubicBezTo>
                  <a:cubicBezTo>
                    <a:pt x="-135482" y="1308329"/>
                    <a:pt x="-132767" y="1185321"/>
                    <a:pt x="-128089" y="1062417"/>
                  </a:cubicBezTo>
                  <a:close/>
                </a:path>
              </a:pathLst>
            </a:custGeom>
            <a:solidFill>
              <a:srgbClr val="F83D2E"/>
            </a:solidFill>
            <a:ln w="1700" cap="rnd">
              <a:solidFill>
                <a:srgbClr val="F83D2E"/>
              </a:solidFill>
              <a:round/>
            </a:ln>
          </p:spPr>
        </p:sp>
        <p:sp>
          <p:nvSpPr>
            <p:cNvPr id="107" name="MMConnector"/>
            <p:cNvSpPr/>
            <p:nvPr/>
          </p:nvSpPr>
          <p:spPr>
            <a:xfrm>
              <a:off x="2912658" y="3072756"/>
              <a:ext cx="408854" cy="920909"/>
            </a:xfrm>
            <a:custGeom>
              <a:avLst/>
              <a:gdLst/>
              <a:pathLst>
                <a:path w="408854" h="920909">
                  <a:moveTo>
                    <a:pt x="-112613" y="350476"/>
                  </a:moveTo>
                  <a:cubicBezTo>
                    <a:pt x="-109880" y="326760"/>
                    <a:pt x="-106541" y="303126"/>
                    <a:pt x="-102866" y="279552"/>
                  </a:cubicBezTo>
                  <a:cubicBezTo>
                    <a:pt x="-99191" y="255977"/>
                    <a:pt x="-95181" y="232462"/>
                    <a:pt x="-90813" y="209015"/>
                  </a:cubicBezTo>
                  <a:cubicBezTo>
                    <a:pt x="-86445" y="185568"/>
                    <a:pt x="-81720" y="162190"/>
                    <a:pt x="-76662" y="138886"/>
                  </a:cubicBezTo>
                  <a:cubicBezTo>
                    <a:pt x="-71604" y="115582"/>
                    <a:pt x="-66213" y="92352"/>
                    <a:pt x="-60479" y="69206"/>
                  </a:cubicBezTo>
                  <a:cubicBezTo>
                    <a:pt x="-54744" y="46061"/>
                    <a:pt x="-48667" y="23000"/>
                    <a:pt x="-42226" y="42"/>
                  </a:cubicBezTo>
                  <a:cubicBezTo>
                    <a:pt x="-35786" y="-22916"/>
                    <a:pt x="-28983" y="-45770"/>
                    <a:pt x="-21772" y="-68506"/>
                  </a:cubicBezTo>
                  <a:cubicBezTo>
                    <a:pt x="-14560" y="-91241"/>
                    <a:pt x="-6940" y="-113857"/>
                    <a:pt x="1123" y="-136285"/>
                  </a:cubicBezTo>
                  <a:cubicBezTo>
                    <a:pt x="9187" y="-158713"/>
                    <a:pt x="17694" y="-180953"/>
                    <a:pt x="26835" y="-203062"/>
                  </a:cubicBezTo>
                  <a:cubicBezTo>
                    <a:pt x="35976" y="-225170"/>
                    <a:pt x="45750" y="-247148"/>
                    <a:pt x="55940" y="-268453"/>
                  </a:cubicBezTo>
                  <a:cubicBezTo>
                    <a:pt x="66130" y="-289759"/>
                    <a:pt x="76734" y="-310393"/>
                    <a:pt x="89340" y="-331797"/>
                  </a:cubicBezTo>
                  <a:cubicBezTo>
                    <a:pt x="101946" y="-353201"/>
                    <a:pt x="116553" y="-375375"/>
                    <a:pt x="128486" y="-391820"/>
                  </a:cubicBezTo>
                  <a:cubicBezTo>
                    <a:pt x="140418" y="-408264"/>
                    <a:pt x="149676" y="-418978"/>
                    <a:pt x="158910" y="-428740"/>
                  </a:cubicBezTo>
                  <a:cubicBezTo>
                    <a:pt x="168144" y="-438501"/>
                    <a:pt x="177356" y="-447310"/>
                    <a:pt x="184698" y="-453765"/>
                  </a:cubicBezTo>
                  <a:cubicBezTo>
                    <a:pt x="192041" y="-460220"/>
                    <a:pt x="197514" y="-464320"/>
                    <a:pt x="203577" y="-468576"/>
                  </a:cubicBezTo>
                  <a:cubicBezTo>
                    <a:pt x="209640" y="-472832"/>
                    <a:pt x="216293" y="-477243"/>
                    <a:pt x="223945" y="-481319"/>
                  </a:cubicBezTo>
                  <a:cubicBezTo>
                    <a:pt x="231598" y="-485395"/>
                    <a:pt x="240250" y="-489137"/>
                    <a:pt x="245813" y="-491343"/>
                  </a:cubicBezTo>
                  <a:cubicBezTo>
                    <a:pt x="251376" y="-493549"/>
                    <a:pt x="253848" y="-494221"/>
                    <a:pt x="257257" y="-495104"/>
                  </a:cubicBezTo>
                  <a:cubicBezTo>
                    <a:pt x="260666" y="-495988"/>
                    <a:pt x="265011" y="-497083"/>
                    <a:pt x="268977" y="-497911"/>
                  </a:cubicBezTo>
                  <a:cubicBezTo>
                    <a:pt x="272943" y="-498739"/>
                    <a:pt x="276530" y="-499300"/>
                    <a:pt x="280899" y="-499691"/>
                  </a:cubicBezTo>
                  <a:cubicBezTo>
                    <a:pt x="285268" y="-500082"/>
                    <a:pt x="290420" y="-500303"/>
                    <a:pt x="292932" y="-500394"/>
                  </a:cubicBezTo>
                  <a:cubicBezTo>
                    <a:pt x="295444" y="-500485"/>
                    <a:pt x="295316" y="-500445"/>
                    <a:pt x="295188" y="-500404"/>
                  </a:cubicBezTo>
                  <a:cubicBezTo>
                    <a:pt x="294021" y="-500037"/>
                    <a:pt x="297228" y="-499639"/>
                    <a:pt x="297228" y="-498704"/>
                  </a:cubicBezTo>
                  <a:cubicBezTo>
                    <a:pt x="297228" y="-497769"/>
                    <a:pt x="294024" y="-496627"/>
                    <a:pt x="295188" y="-497004"/>
                  </a:cubicBezTo>
                  <a:cubicBezTo>
                    <a:pt x="295312" y="-497044"/>
                    <a:pt x="295436" y="-497085"/>
                    <a:pt x="292990" y="-496977"/>
                  </a:cubicBezTo>
                  <a:cubicBezTo>
                    <a:pt x="290544" y="-496869"/>
                    <a:pt x="285528" y="-496613"/>
                    <a:pt x="281276" y="-496198"/>
                  </a:cubicBezTo>
                  <a:cubicBezTo>
                    <a:pt x="277025" y="-495783"/>
                    <a:pt x="273537" y="-495210"/>
                    <a:pt x="269681" y="-494372"/>
                  </a:cubicBezTo>
                  <a:cubicBezTo>
                    <a:pt x="265825" y="-493535"/>
                    <a:pt x="261599" y="-492433"/>
                    <a:pt x="258285" y="-491546"/>
                  </a:cubicBezTo>
                  <a:cubicBezTo>
                    <a:pt x="254970" y="-490659"/>
                    <a:pt x="252567" y="-489986"/>
                    <a:pt x="247154" y="-487789"/>
                  </a:cubicBezTo>
                  <a:cubicBezTo>
                    <a:pt x="241742" y="-485592"/>
                    <a:pt x="233322" y="-481871"/>
                    <a:pt x="225867" y="-477823"/>
                  </a:cubicBezTo>
                  <a:cubicBezTo>
                    <a:pt x="218412" y="-473774"/>
                    <a:pt x="211923" y="-469397"/>
                    <a:pt x="206005" y="-465173"/>
                  </a:cubicBezTo>
                  <a:cubicBezTo>
                    <a:pt x="200088" y="-460950"/>
                    <a:pt x="194743" y="-456879"/>
                    <a:pt x="187565" y="-450466"/>
                  </a:cubicBezTo>
                  <a:cubicBezTo>
                    <a:pt x="180388" y="-444053"/>
                    <a:pt x="171378" y="-435298"/>
                    <a:pt x="162340" y="-425590"/>
                  </a:cubicBezTo>
                  <a:cubicBezTo>
                    <a:pt x="153301" y="-415881"/>
                    <a:pt x="144234" y="-405219"/>
                    <a:pt x="132546" y="-388836"/>
                  </a:cubicBezTo>
                  <a:cubicBezTo>
                    <a:pt x="120857" y="-372453"/>
                    <a:pt x="106546" y="-350349"/>
                    <a:pt x="94203" y="-329000"/>
                  </a:cubicBezTo>
                  <a:cubicBezTo>
                    <a:pt x="81859" y="-307652"/>
                    <a:pt x="71483" y="-287060"/>
                    <a:pt x="61520" y="-265794"/>
                  </a:cubicBezTo>
                  <a:cubicBezTo>
                    <a:pt x="51558" y="-244527"/>
                    <a:pt x="42008" y="-222586"/>
                    <a:pt x="33088" y="-200511"/>
                  </a:cubicBezTo>
                  <a:cubicBezTo>
                    <a:pt x="24168" y="-178437"/>
                    <a:pt x="15876" y="-156229"/>
                    <a:pt x="8026" y="-133833"/>
                  </a:cubicBezTo>
                  <a:cubicBezTo>
                    <a:pt x="176" y="-111436"/>
                    <a:pt x="-7233" y="-88851"/>
                    <a:pt x="-14235" y="-66149"/>
                  </a:cubicBezTo>
                  <a:cubicBezTo>
                    <a:pt x="-21236" y="-43446"/>
                    <a:pt x="-27830" y="-20625"/>
                    <a:pt x="-34063" y="2297"/>
                  </a:cubicBezTo>
                  <a:cubicBezTo>
                    <a:pt x="-40296" y="25219"/>
                    <a:pt x="-46167" y="48242"/>
                    <a:pt x="-51695" y="71345"/>
                  </a:cubicBezTo>
                  <a:cubicBezTo>
                    <a:pt x="-57222" y="94449"/>
                    <a:pt x="-62407" y="117633"/>
                    <a:pt x="-67259" y="140886"/>
                  </a:cubicBezTo>
                  <a:cubicBezTo>
                    <a:pt x="-72112" y="164140"/>
                    <a:pt x="-76631" y="187461"/>
                    <a:pt x="-80794" y="210843"/>
                  </a:cubicBezTo>
                  <a:cubicBezTo>
                    <a:pt x="-84956" y="234224"/>
                    <a:pt x="-88761" y="257665"/>
                    <a:pt x="-92230" y="281155"/>
                  </a:cubicBezTo>
                  <a:cubicBezTo>
                    <a:pt x="-95699" y="304645"/>
                    <a:pt x="-98832" y="328184"/>
                    <a:pt x="-101359" y="351771"/>
                  </a:cubicBezTo>
                  <a:cubicBezTo>
                    <a:pt x="-103887" y="375357"/>
                    <a:pt x="-105809" y="398991"/>
                    <a:pt x="-107731" y="422625"/>
                  </a:cubicBezTo>
                  <a:cubicBezTo>
                    <a:pt x="-108078" y="426894"/>
                    <a:pt x="-110906" y="429558"/>
                    <a:pt x="-114170" y="429326"/>
                  </a:cubicBezTo>
                  <a:cubicBezTo>
                    <a:pt x="-117434" y="429095"/>
                    <a:pt x="-119982" y="426051"/>
                    <a:pt x="-119601" y="421784"/>
                  </a:cubicBezTo>
                  <a:cubicBezTo>
                    <a:pt x="-117474" y="397987"/>
                    <a:pt x="-115346" y="374191"/>
                    <a:pt x="-112613" y="350476"/>
                  </a:cubicBezTo>
                  <a:close/>
                </a:path>
              </a:pathLst>
            </a:custGeom>
            <a:solidFill>
              <a:srgbClr val="F7B426"/>
            </a:solidFill>
            <a:ln w="1700" cap="rnd">
              <a:solidFill>
                <a:srgbClr val="F7B426"/>
              </a:solidFill>
              <a:round/>
            </a:ln>
          </p:spPr>
        </p:sp>
        <p:sp>
          <p:nvSpPr>
            <p:cNvPr id="111" name="MMConnector"/>
            <p:cNvSpPr/>
            <p:nvPr/>
          </p:nvSpPr>
          <p:spPr>
            <a:xfrm>
              <a:off x="2912658" y="3653412"/>
              <a:ext cx="240897" cy="87404"/>
            </a:xfrm>
            <a:custGeom>
              <a:avLst/>
              <a:gdLst/>
              <a:pathLst>
                <a:path w="240897" h="87404">
                  <a:moveTo>
                    <a:pt x="85368" y="12267"/>
                  </a:moveTo>
                  <a:cubicBezTo>
                    <a:pt x="94799" y="19230"/>
                    <a:pt x="104824" y="25560"/>
                    <a:pt x="114888" y="31355"/>
                  </a:cubicBezTo>
                  <a:cubicBezTo>
                    <a:pt x="124953" y="37149"/>
                    <a:pt x="135056" y="42406"/>
                    <a:pt x="146275" y="47388"/>
                  </a:cubicBezTo>
                  <a:cubicBezTo>
                    <a:pt x="157493" y="52370"/>
                    <a:pt x="169826" y="57077"/>
                    <a:pt x="179136" y="60319"/>
                  </a:cubicBezTo>
                  <a:cubicBezTo>
                    <a:pt x="188446" y="63560"/>
                    <a:pt x="194734" y="65337"/>
                    <a:pt x="201697" y="67180"/>
                  </a:cubicBezTo>
                  <a:cubicBezTo>
                    <a:pt x="208660" y="69023"/>
                    <a:pt x="216298" y="70931"/>
                    <a:pt x="224671" y="72613"/>
                  </a:cubicBezTo>
                  <a:cubicBezTo>
                    <a:pt x="233045" y="74294"/>
                    <a:pt x="242153" y="75747"/>
                    <a:pt x="247966" y="76603"/>
                  </a:cubicBezTo>
                  <a:cubicBezTo>
                    <a:pt x="253778" y="77459"/>
                    <a:pt x="256294" y="77716"/>
                    <a:pt x="259704" y="78056"/>
                  </a:cubicBezTo>
                  <a:cubicBezTo>
                    <a:pt x="263114" y="78396"/>
                    <a:pt x="267417" y="78819"/>
                    <a:pt x="271487" y="79147"/>
                  </a:cubicBezTo>
                  <a:cubicBezTo>
                    <a:pt x="275558" y="79476"/>
                    <a:pt x="279394" y="79710"/>
                    <a:pt x="283305" y="79878"/>
                  </a:cubicBezTo>
                  <a:cubicBezTo>
                    <a:pt x="287217" y="80047"/>
                    <a:pt x="291202" y="80149"/>
                    <a:pt x="295188" y="80251"/>
                  </a:cubicBezTo>
                  <a:cubicBezTo>
                    <a:pt x="296412" y="80283"/>
                    <a:pt x="297228" y="81017"/>
                    <a:pt x="297228" y="81952"/>
                  </a:cubicBezTo>
                  <a:cubicBezTo>
                    <a:pt x="297228" y="82887"/>
                    <a:pt x="296412" y="83644"/>
                    <a:pt x="295188" y="83653"/>
                  </a:cubicBezTo>
                  <a:cubicBezTo>
                    <a:pt x="291165" y="83679"/>
                    <a:pt x="287143" y="83706"/>
                    <a:pt x="283191" y="83664"/>
                  </a:cubicBezTo>
                  <a:cubicBezTo>
                    <a:pt x="279239" y="83622"/>
                    <a:pt x="275357" y="83512"/>
                    <a:pt x="271234" y="83313"/>
                  </a:cubicBezTo>
                  <a:cubicBezTo>
                    <a:pt x="267111" y="83115"/>
                    <a:pt x="262746" y="82829"/>
                    <a:pt x="259288" y="82597"/>
                  </a:cubicBezTo>
                  <a:cubicBezTo>
                    <a:pt x="255829" y="82365"/>
                    <a:pt x="253276" y="82188"/>
                    <a:pt x="247362" y="81513"/>
                  </a:cubicBezTo>
                  <a:cubicBezTo>
                    <a:pt x="241448" y="80837"/>
                    <a:pt x="232172" y="79665"/>
                    <a:pt x="223622" y="78235"/>
                  </a:cubicBezTo>
                  <a:cubicBezTo>
                    <a:pt x="215072" y="76805"/>
                    <a:pt x="207248" y="75118"/>
                    <a:pt x="200108" y="73474"/>
                  </a:cubicBezTo>
                  <a:cubicBezTo>
                    <a:pt x="192969" y="71831"/>
                    <a:pt x="186514" y="70232"/>
                    <a:pt x="176916" y="67236"/>
                  </a:cubicBezTo>
                  <a:cubicBezTo>
                    <a:pt x="167319" y="64239"/>
                    <a:pt x="154578" y="59847"/>
                    <a:pt x="142942" y="55125"/>
                  </a:cubicBezTo>
                  <a:cubicBezTo>
                    <a:pt x="131306" y="50402"/>
                    <a:pt x="120775" y="45350"/>
                    <a:pt x="110247" y="39737"/>
                  </a:cubicBezTo>
                  <a:cubicBezTo>
                    <a:pt x="99718" y="34125"/>
                    <a:pt x="89194" y="27952"/>
                    <a:pt x="79207" y="21066"/>
                  </a:cubicBezTo>
                  <a:cubicBezTo>
                    <a:pt x="69221" y="14180"/>
                    <a:pt x="59772" y="6581"/>
                    <a:pt x="50324" y="-1018"/>
                  </a:cubicBezTo>
                  <a:cubicBezTo>
                    <a:pt x="46986" y="-3702"/>
                    <a:pt x="46788" y="-7774"/>
                    <a:pt x="48970" y="-10213"/>
                  </a:cubicBezTo>
                  <a:cubicBezTo>
                    <a:pt x="51152" y="-12652"/>
                    <a:pt x="55010" y="-12678"/>
                    <a:pt x="58259" y="-9886"/>
                  </a:cubicBezTo>
                  <a:cubicBezTo>
                    <a:pt x="67097" y="-2291"/>
                    <a:pt x="75936" y="5304"/>
                    <a:pt x="85368" y="12267"/>
                  </a:cubicBezTo>
                  <a:close/>
                </a:path>
              </a:pathLst>
            </a:custGeom>
            <a:solidFill>
              <a:srgbClr val="26B14C"/>
            </a:solidFill>
            <a:ln w="1700" cap="rnd">
              <a:solidFill>
                <a:srgbClr val="26B14C"/>
              </a:solidFill>
              <a:round/>
            </a:ln>
          </p:spPr>
        </p:sp>
        <p:sp>
          <p:nvSpPr>
            <p:cNvPr id="113" name="MMConnector"/>
            <p:cNvSpPr/>
            <p:nvPr/>
          </p:nvSpPr>
          <p:spPr>
            <a:xfrm>
              <a:off x="2912658" y="4126809"/>
              <a:ext cx="411810" cy="1034198"/>
            </a:xfrm>
            <a:custGeom>
              <a:avLst/>
              <a:gdLst/>
              <a:pathLst>
                <a:path w="411810" h="1034198">
                  <a:moveTo>
                    <a:pt x="-99133" y="-349189"/>
                  </a:moveTo>
                  <a:cubicBezTo>
                    <a:pt x="-94269" y="-305944"/>
                    <a:pt x="-87884" y="-262837"/>
                    <a:pt x="-80665" y="-219859"/>
                  </a:cubicBezTo>
                  <a:cubicBezTo>
                    <a:pt x="-73446" y="-176880"/>
                    <a:pt x="-65392" y="-134030"/>
                    <a:pt x="-56414" y="-91447"/>
                  </a:cubicBezTo>
                  <a:cubicBezTo>
                    <a:pt x="-47435" y="-48863"/>
                    <a:pt x="-37532" y="-6546"/>
                    <a:pt x="-26408" y="35749"/>
                  </a:cubicBezTo>
                  <a:cubicBezTo>
                    <a:pt x="-15284" y="78044"/>
                    <a:pt x="-2940" y="120315"/>
                    <a:pt x="10109" y="161208"/>
                  </a:cubicBezTo>
                  <a:cubicBezTo>
                    <a:pt x="23157" y="202101"/>
                    <a:pt x="36911" y="241614"/>
                    <a:pt x="54922" y="283883"/>
                  </a:cubicBezTo>
                  <a:cubicBezTo>
                    <a:pt x="72933" y="326151"/>
                    <a:pt x="95201" y="371174"/>
                    <a:pt x="111857" y="401237"/>
                  </a:cubicBezTo>
                  <a:cubicBezTo>
                    <a:pt x="128512" y="431301"/>
                    <a:pt x="139555" y="446405"/>
                    <a:pt x="150861" y="460622"/>
                  </a:cubicBezTo>
                  <a:cubicBezTo>
                    <a:pt x="162168" y="474839"/>
                    <a:pt x="173737" y="488170"/>
                    <a:pt x="181589" y="496556"/>
                  </a:cubicBezTo>
                  <a:cubicBezTo>
                    <a:pt x="189442" y="504942"/>
                    <a:pt x="193577" y="508384"/>
                    <a:pt x="198800" y="512717"/>
                  </a:cubicBezTo>
                  <a:cubicBezTo>
                    <a:pt x="204022" y="517049"/>
                    <a:pt x="210331" y="522272"/>
                    <a:pt x="217455" y="527119"/>
                  </a:cubicBezTo>
                  <a:cubicBezTo>
                    <a:pt x="224579" y="531967"/>
                    <a:pt x="232517" y="536439"/>
                    <a:pt x="237665" y="539147"/>
                  </a:cubicBezTo>
                  <a:cubicBezTo>
                    <a:pt x="242814" y="541855"/>
                    <a:pt x="245173" y="542797"/>
                    <a:pt x="248351" y="544029"/>
                  </a:cubicBezTo>
                  <a:cubicBezTo>
                    <a:pt x="251529" y="545261"/>
                    <a:pt x="255525" y="546782"/>
                    <a:pt x="259391" y="548014"/>
                  </a:cubicBezTo>
                  <a:cubicBezTo>
                    <a:pt x="263257" y="549247"/>
                    <a:pt x="266991" y="550191"/>
                    <a:pt x="270734" y="550998"/>
                  </a:cubicBezTo>
                  <a:cubicBezTo>
                    <a:pt x="274476" y="551805"/>
                    <a:pt x="278226" y="552474"/>
                    <a:pt x="282303" y="552892"/>
                  </a:cubicBezTo>
                  <a:cubicBezTo>
                    <a:pt x="286380" y="553311"/>
                    <a:pt x="290784" y="553478"/>
                    <a:pt x="295188" y="553644"/>
                  </a:cubicBezTo>
                  <a:cubicBezTo>
                    <a:pt x="296411" y="553691"/>
                    <a:pt x="297228" y="554414"/>
                    <a:pt x="297228" y="555349"/>
                  </a:cubicBezTo>
                  <a:cubicBezTo>
                    <a:pt x="297228" y="556284"/>
                    <a:pt x="296411" y="557092"/>
                    <a:pt x="295188" y="557053"/>
                  </a:cubicBezTo>
                  <a:cubicBezTo>
                    <a:pt x="290654" y="556911"/>
                    <a:pt x="286120" y="556768"/>
                    <a:pt x="281920" y="556367"/>
                  </a:cubicBezTo>
                  <a:cubicBezTo>
                    <a:pt x="277721" y="555966"/>
                    <a:pt x="273855" y="555306"/>
                    <a:pt x="269998" y="554504"/>
                  </a:cubicBezTo>
                  <a:cubicBezTo>
                    <a:pt x="266141" y="553702"/>
                    <a:pt x="262292" y="552758"/>
                    <a:pt x="258310" y="551520"/>
                  </a:cubicBezTo>
                  <a:cubicBezTo>
                    <a:pt x="254327" y="550282"/>
                    <a:pt x="250212" y="548751"/>
                    <a:pt x="246940" y="547510"/>
                  </a:cubicBezTo>
                  <a:cubicBezTo>
                    <a:pt x="243668" y="546269"/>
                    <a:pt x="241239" y="545318"/>
                    <a:pt x="235948" y="542584"/>
                  </a:cubicBezTo>
                  <a:cubicBezTo>
                    <a:pt x="230656" y="539849"/>
                    <a:pt x="222501" y="535331"/>
                    <a:pt x="215195" y="530438"/>
                  </a:cubicBezTo>
                  <a:cubicBezTo>
                    <a:pt x="207888" y="525545"/>
                    <a:pt x="201429" y="520276"/>
                    <a:pt x="196083" y="515905"/>
                  </a:cubicBezTo>
                  <a:cubicBezTo>
                    <a:pt x="190738" y="511534"/>
                    <a:pt x="186507" y="508062"/>
                    <a:pt x="178485" y="499620"/>
                  </a:cubicBezTo>
                  <a:cubicBezTo>
                    <a:pt x="170463" y="491179"/>
                    <a:pt x="158651" y="477769"/>
                    <a:pt x="147118" y="463478"/>
                  </a:cubicBezTo>
                  <a:cubicBezTo>
                    <a:pt x="135584" y="449187"/>
                    <a:pt x="124329" y="434015"/>
                    <a:pt x="107340" y="403870"/>
                  </a:cubicBezTo>
                  <a:cubicBezTo>
                    <a:pt x="90350" y="373725"/>
                    <a:pt x="67627" y="328607"/>
                    <a:pt x="49220" y="286268"/>
                  </a:cubicBezTo>
                  <a:cubicBezTo>
                    <a:pt x="30812" y="243930"/>
                    <a:pt x="16721" y="204371"/>
                    <a:pt x="3329" y="163431"/>
                  </a:cubicBezTo>
                  <a:cubicBezTo>
                    <a:pt x="-10063" y="122491"/>
                    <a:pt x="-22757" y="80170"/>
                    <a:pt x="-34225" y="37824"/>
                  </a:cubicBezTo>
                  <a:cubicBezTo>
                    <a:pt x="-45693" y="-4522"/>
                    <a:pt x="-55935" y="-46893"/>
                    <a:pt x="-65252" y="-89542"/>
                  </a:cubicBezTo>
                  <a:cubicBezTo>
                    <a:pt x="-74569" y="-132191"/>
                    <a:pt x="-82960" y="-175118"/>
                    <a:pt x="-90518" y="-218183"/>
                  </a:cubicBezTo>
                  <a:cubicBezTo>
                    <a:pt x="-98075" y="-261249"/>
                    <a:pt x="-104798" y="-304455"/>
                    <a:pt x="-109999" y="-347864"/>
                  </a:cubicBezTo>
                  <a:cubicBezTo>
                    <a:pt x="-115201" y="-391273"/>
                    <a:pt x="-118881" y="-434886"/>
                    <a:pt x="-122562" y="-478500"/>
                  </a:cubicBezTo>
                  <a:cubicBezTo>
                    <a:pt x="-122922" y="-482769"/>
                    <a:pt x="-120308" y="-485785"/>
                    <a:pt x="-117041" y="-485977"/>
                  </a:cubicBezTo>
                  <a:cubicBezTo>
                    <a:pt x="-113774" y="-486169"/>
                    <a:pt x="-111011" y="-483469"/>
                    <a:pt x="-110682" y="-479198"/>
                  </a:cubicBezTo>
                  <a:cubicBezTo>
                    <a:pt x="-107339" y="-435816"/>
                    <a:pt x="-103997" y="-392433"/>
                    <a:pt x="-99133" y="-349189"/>
                  </a:cubicBezTo>
                  <a:close/>
                </a:path>
              </a:pathLst>
            </a:custGeom>
            <a:solidFill>
              <a:srgbClr val="1E61FF"/>
            </a:solidFill>
            <a:ln w="1700" cap="rnd">
              <a:solidFill>
                <a:srgbClr val="1E61FF"/>
              </a:solidFill>
              <a:round/>
            </a:ln>
          </p:spPr>
        </p:sp>
        <p:sp>
          <p:nvSpPr>
            <p:cNvPr id="117" name="MMConnector"/>
            <p:cNvSpPr/>
            <p:nvPr/>
          </p:nvSpPr>
          <p:spPr>
            <a:xfrm>
              <a:off x="2912658" y="5079353"/>
              <a:ext cx="427436" cy="2939287"/>
            </a:xfrm>
            <a:custGeom>
              <a:avLst/>
              <a:gdLst/>
              <a:pathLst>
                <a:path w="427436" h="2939287">
                  <a:moveTo>
                    <a:pt x="-117238" y="-1062846"/>
                  </a:moveTo>
                  <a:cubicBezTo>
                    <a:pt x="-112909" y="-940021"/>
                    <a:pt x="-106618" y="-817261"/>
                    <a:pt x="-99356" y="-694490"/>
                  </a:cubicBezTo>
                  <a:cubicBezTo>
                    <a:pt x="-92094" y="-571718"/>
                    <a:pt x="-83862" y="-448935"/>
                    <a:pt x="-74554" y="-326513"/>
                  </a:cubicBezTo>
                  <a:cubicBezTo>
                    <a:pt x="-65245" y="-204092"/>
                    <a:pt x="-54861" y="-82033"/>
                    <a:pt x="-42941" y="40944"/>
                  </a:cubicBezTo>
                  <a:cubicBezTo>
                    <a:pt x="-31021" y="163921"/>
                    <a:pt x="-17566" y="287816"/>
                    <a:pt x="-3443" y="407627"/>
                  </a:cubicBezTo>
                  <a:cubicBezTo>
                    <a:pt x="10679" y="527437"/>
                    <a:pt x="25467" y="643163"/>
                    <a:pt x="46796" y="772958"/>
                  </a:cubicBezTo>
                  <a:cubicBezTo>
                    <a:pt x="68125" y="902752"/>
                    <a:pt x="95993" y="1046615"/>
                    <a:pt x="115503" y="1135133"/>
                  </a:cubicBezTo>
                  <a:cubicBezTo>
                    <a:pt x="135013" y="1223650"/>
                    <a:pt x="146165" y="1256822"/>
                    <a:pt x="155340" y="1284425"/>
                  </a:cubicBezTo>
                  <a:cubicBezTo>
                    <a:pt x="164516" y="1312028"/>
                    <a:pt x="171714" y="1334062"/>
                    <a:pt x="178205" y="1351929"/>
                  </a:cubicBezTo>
                  <a:cubicBezTo>
                    <a:pt x="184696" y="1369797"/>
                    <a:pt x="190480" y="1383497"/>
                    <a:pt x="196093" y="1395905"/>
                  </a:cubicBezTo>
                  <a:cubicBezTo>
                    <a:pt x="201706" y="1408312"/>
                    <a:pt x="207149" y="1419427"/>
                    <a:pt x="211597" y="1427909"/>
                  </a:cubicBezTo>
                  <a:cubicBezTo>
                    <a:pt x="216045" y="1436391"/>
                    <a:pt x="219498" y="1442240"/>
                    <a:pt x="223351" y="1448456"/>
                  </a:cubicBezTo>
                  <a:cubicBezTo>
                    <a:pt x="227203" y="1454673"/>
                    <a:pt x="231456" y="1461256"/>
                    <a:pt x="236687" y="1467944"/>
                  </a:cubicBezTo>
                  <a:cubicBezTo>
                    <a:pt x="241918" y="1474631"/>
                    <a:pt x="248128" y="1481423"/>
                    <a:pt x="252226" y="1485573"/>
                  </a:cubicBezTo>
                  <a:cubicBezTo>
                    <a:pt x="256325" y="1489723"/>
                    <a:pt x="258312" y="1491232"/>
                    <a:pt x="261090" y="1493201"/>
                  </a:cubicBezTo>
                  <a:cubicBezTo>
                    <a:pt x="263868" y="1495170"/>
                    <a:pt x="267436" y="1497599"/>
                    <a:pt x="270823" y="1499554"/>
                  </a:cubicBezTo>
                  <a:cubicBezTo>
                    <a:pt x="274211" y="1501509"/>
                    <a:pt x="277418" y="1502991"/>
                    <a:pt x="281436" y="1504072"/>
                  </a:cubicBezTo>
                  <a:cubicBezTo>
                    <a:pt x="285454" y="1505153"/>
                    <a:pt x="290282" y="1505835"/>
                    <a:pt x="292709" y="1506122"/>
                  </a:cubicBezTo>
                  <a:cubicBezTo>
                    <a:pt x="295136" y="1506408"/>
                    <a:pt x="295162" y="1506301"/>
                    <a:pt x="295188" y="1506193"/>
                  </a:cubicBezTo>
                  <a:cubicBezTo>
                    <a:pt x="295473" y="1505003"/>
                    <a:pt x="297228" y="1506958"/>
                    <a:pt x="297228" y="1507893"/>
                  </a:cubicBezTo>
                  <a:cubicBezTo>
                    <a:pt x="297228" y="1508828"/>
                    <a:pt x="295481" y="1508405"/>
                    <a:pt x="295188" y="1509593"/>
                  </a:cubicBezTo>
                  <a:cubicBezTo>
                    <a:pt x="295159" y="1509709"/>
                    <a:pt x="295131" y="1509825"/>
                    <a:pt x="292522" y="1509524"/>
                  </a:cubicBezTo>
                  <a:cubicBezTo>
                    <a:pt x="289914" y="1509223"/>
                    <a:pt x="284725" y="1508505"/>
                    <a:pt x="280430" y="1507363"/>
                  </a:cubicBezTo>
                  <a:cubicBezTo>
                    <a:pt x="276135" y="1506220"/>
                    <a:pt x="272734" y="1504654"/>
                    <a:pt x="269167" y="1502609"/>
                  </a:cubicBezTo>
                  <a:cubicBezTo>
                    <a:pt x="265601" y="1500564"/>
                    <a:pt x="261869" y="1498040"/>
                    <a:pt x="258969" y="1495995"/>
                  </a:cubicBezTo>
                  <a:cubicBezTo>
                    <a:pt x="256069" y="1493951"/>
                    <a:pt x="254001" y="1492385"/>
                    <a:pt x="249777" y="1488132"/>
                  </a:cubicBezTo>
                  <a:cubicBezTo>
                    <a:pt x="245554" y="1483878"/>
                    <a:pt x="239174" y="1476938"/>
                    <a:pt x="233822" y="1470138"/>
                  </a:cubicBezTo>
                  <a:cubicBezTo>
                    <a:pt x="228470" y="1463338"/>
                    <a:pt x="224145" y="1456679"/>
                    <a:pt x="220229" y="1450397"/>
                  </a:cubicBezTo>
                  <a:cubicBezTo>
                    <a:pt x="216313" y="1444116"/>
                    <a:pt x="212805" y="1438212"/>
                    <a:pt x="208293" y="1429669"/>
                  </a:cubicBezTo>
                  <a:cubicBezTo>
                    <a:pt x="203782" y="1421125"/>
                    <a:pt x="198267" y="1409942"/>
                    <a:pt x="192584" y="1397473"/>
                  </a:cubicBezTo>
                  <a:cubicBezTo>
                    <a:pt x="186901" y="1385004"/>
                    <a:pt x="181050" y="1371249"/>
                    <a:pt x="174482" y="1353329"/>
                  </a:cubicBezTo>
                  <a:cubicBezTo>
                    <a:pt x="167914" y="1335409"/>
                    <a:pt x="160628" y="1313324"/>
                    <a:pt x="151349" y="1285665"/>
                  </a:cubicBezTo>
                  <a:cubicBezTo>
                    <a:pt x="142070" y="1258006"/>
                    <a:pt x="130797" y="1224771"/>
                    <a:pt x="111010" y="1136190"/>
                  </a:cubicBezTo>
                  <a:cubicBezTo>
                    <a:pt x="91223" y="1047609"/>
                    <a:pt x="62922" y="903682"/>
                    <a:pt x="41210" y="773846"/>
                  </a:cubicBezTo>
                  <a:cubicBezTo>
                    <a:pt x="19498" y="644011"/>
                    <a:pt x="4376" y="528268"/>
                    <a:pt x="-10091" y="408438"/>
                  </a:cubicBezTo>
                  <a:cubicBezTo>
                    <a:pt x="-24558" y="288609"/>
                    <a:pt x="-38370" y="164693"/>
                    <a:pt x="-50642" y="41695"/>
                  </a:cubicBezTo>
                  <a:cubicBezTo>
                    <a:pt x="-62915" y="-81303"/>
                    <a:pt x="-73647" y="-203383"/>
                    <a:pt x="-83305" y="-325832"/>
                  </a:cubicBezTo>
                  <a:cubicBezTo>
                    <a:pt x="-92963" y="-448280"/>
                    <a:pt x="-101546" y="-571096"/>
                    <a:pt x="-109158" y="-693904"/>
                  </a:cubicBezTo>
                  <a:cubicBezTo>
                    <a:pt x="-116770" y="-816713"/>
                    <a:pt x="-123411" y="-939513"/>
                    <a:pt x="-128089" y="-1062417"/>
                  </a:cubicBezTo>
                  <a:cubicBezTo>
                    <a:pt x="-132767" y="-1185321"/>
                    <a:pt x="-135482" y="-1308329"/>
                    <a:pt x="-138198" y="-1431336"/>
                  </a:cubicBezTo>
                  <a:cubicBezTo>
                    <a:pt x="-138292" y="-1435619"/>
                    <a:pt x="-135588" y="-1438502"/>
                    <a:pt x="-132316" y="-1438533"/>
                  </a:cubicBezTo>
                  <a:cubicBezTo>
                    <a:pt x="-129044" y="-1438564"/>
                    <a:pt x="-126381" y="-1435733"/>
                    <a:pt x="-126298" y="-1431450"/>
                  </a:cubicBezTo>
                  <a:cubicBezTo>
                    <a:pt x="-123932" y="-1308560"/>
                    <a:pt x="-121567" y="-1185670"/>
                    <a:pt x="-117238" y="-1062846"/>
                  </a:cubicBezTo>
                  <a:close/>
                </a:path>
              </a:pathLst>
            </a:custGeom>
            <a:solidFill>
              <a:srgbClr val="BB43FE"/>
            </a:solidFill>
            <a:ln w="1700" cap="rnd">
              <a:solidFill>
                <a:srgbClr val="BB43FE"/>
              </a:solidFill>
              <a:round/>
            </a:ln>
          </p:spPr>
        </p:sp>
        <p:sp>
          <p:nvSpPr>
            <p:cNvPr id="127" name="MMConnector"/>
            <p:cNvSpPr/>
            <p:nvPr/>
          </p:nvSpPr>
          <p:spPr>
            <a:xfrm>
              <a:off x="4015551" y="338844"/>
              <a:ext cx="58208" cy="433659"/>
            </a:xfrm>
            <a:custGeom>
              <a:avLst/>
              <a:gdLst/>
              <a:pathLst>
                <a:path w="58208" fill="none" h="433659">
                  <a:moveTo>
                    <a:pt x="-29104" y="216830"/>
                  </a:moveTo>
                  <a:lnTo>
                    <a:pt x="-10404" y="216830"/>
                  </a:lnTo>
                  <a:cubicBezTo>
                    <a:pt x="2026" y="-216830"/>
                    <a:pt x="2026" y="-216830"/>
                    <a:pt x="29104" y="-216830"/>
                  </a:cubicBezTo>
                </a:path>
              </a:pathLst>
            </a:custGeom>
            <a:noFill/>
            <a:ln w="1700" cap="rnd">
              <a:solidFill>
                <a:srgbClr val="F83D2E"/>
              </a:solidFill>
              <a:round/>
            </a:ln>
          </p:spPr>
        </p:sp>
        <p:sp>
          <p:nvSpPr>
            <p:cNvPr id="129" name="MMConnector"/>
            <p:cNvSpPr/>
            <p:nvPr/>
          </p:nvSpPr>
          <p:spPr>
            <a:xfrm>
              <a:off x="4015551" y="445944"/>
              <a:ext cx="58208" cy="219459"/>
            </a:xfrm>
            <a:custGeom>
              <a:avLst/>
              <a:gdLst/>
              <a:pathLst>
                <a:path w="58208" fill="none" h="219459">
                  <a:moveTo>
                    <a:pt x="-29104" y="109730"/>
                  </a:moveTo>
                  <a:lnTo>
                    <a:pt x="-10404" y="109730"/>
                  </a:lnTo>
                  <a:cubicBezTo>
                    <a:pt x="2026" y="-109730"/>
                    <a:pt x="2026" y="-109730"/>
                    <a:pt x="29104" y="-109730"/>
                  </a:cubicBezTo>
                </a:path>
              </a:pathLst>
            </a:custGeom>
            <a:noFill/>
            <a:ln w="1700" cap="rnd">
              <a:solidFill>
                <a:srgbClr val="F83D2E"/>
              </a:solidFill>
              <a:round/>
            </a:ln>
          </p:spPr>
        </p:sp>
        <p:sp>
          <p:nvSpPr>
            <p:cNvPr id="141" name="MMConnector"/>
            <p:cNvSpPr/>
            <p:nvPr/>
          </p:nvSpPr>
          <p:spPr>
            <a:xfrm>
              <a:off x="4388259" y="95239"/>
              <a:ext cx="58208" cy="53550"/>
            </a:xfrm>
            <a:custGeom>
              <a:avLst/>
              <a:gdLst/>
              <a:pathLst>
                <a:path w="58208" fill="none" h="53550">
                  <a:moveTo>
                    <a:pt x="-29104" y="26775"/>
                  </a:moveTo>
                  <a:lnTo>
                    <a:pt x="-10404" y="26775"/>
                  </a:lnTo>
                  <a:cubicBezTo>
                    <a:pt x="2026" y="-26775"/>
                    <a:pt x="2026" y="-26775"/>
                    <a:pt x="29104" y="-26775"/>
                  </a:cubicBezTo>
                </a:path>
              </a:pathLst>
            </a:custGeom>
            <a:noFill/>
            <a:ln w="1700" cap="rnd">
              <a:solidFill>
                <a:srgbClr val="F83D2E"/>
              </a:solidFill>
              <a:round/>
            </a:ln>
          </p:spPr>
        </p:sp>
        <p:sp>
          <p:nvSpPr>
            <p:cNvPr id="149" name="MMConnector"/>
            <p:cNvSpPr/>
            <p:nvPr/>
          </p:nvSpPr>
          <p:spPr>
            <a:xfrm>
              <a:off x="4388259" y="148789"/>
              <a:ext cx="58208" cy="53550"/>
            </a:xfrm>
            <a:custGeom>
              <a:avLst/>
              <a:gdLst/>
              <a:pathLst>
                <a:path w="58208" fill="none" h="53550">
                  <a:moveTo>
                    <a:pt x="-29104" y="-26775"/>
                  </a:moveTo>
                  <a:lnTo>
                    <a:pt x="-10404" y="-26775"/>
                  </a:lnTo>
                  <a:cubicBezTo>
                    <a:pt x="2026" y="26775"/>
                    <a:pt x="2026" y="26775"/>
                    <a:pt x="29104" y="26775"/>
                  </a:cubicBezTo>
                </a:path>
              </a:pathLst>
            </a:custGeom>
            <a:noFill/>
            <a:ln w="1700" cap="rnd">
              <a:solidFill>
                <a:srgbClr val="F83D2E"/>
              </a:solidFill>
              <a:round/>
            </a:ln>
          </p:spPr>
        </p:sp>
        <p:sp>
          <p:nvSpPr>
            <p:cNvPr id="154" name="MMConnector"/>
            <p:cNvSpPr/>
            <p:nvPr/>
          </p:nvSpPr>
          <p:spPr>
            <a:xfrm>
              <a:off x="4567167" y="684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83D2E"/>
              </a:solidFill>
              <a:round/>
            </a:ln>
          </p:spPr>
        </p:sp>
        <p:sp>
          <p:nvSpPr>
            <p:cNvPr id="156" name="MMConnector"/>
            <p:cNvSpPr/>
            <p:nvPr/>
          </p:nvSpPr>
          <p:spPr>
            <a:xfrm>
              <a:off x="4589267" y="1521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83D2E"/>
              </a:solidFill>
              <a:round/>
            </a:ln>
          </p:spPr>
        </p:sp>
        <p:sp>
          <p:nvSpPr>
            <p:cNvPr id="158" name="MMConnector"/>
            <p:cNvSpPr/>
            <p:nvPr/>
          </p:nvSpPr>
          <p:spPr>
            <a:xfrm>
              <a:off x="4589267" y="1755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83D2E"/>
              </a:solidFill>
              <a:round/>
            </a:ln>
          </p:spPr>
        </p:sp>
        <p:sp>
          <p:nvSpPr>
            <p:cNvPr id="160" name="MMConnector"/>
            <p:cNvSpPr/>
            <p:nvPr/>
          </p:nvSpPr>
          <p:spPr>
            <a:xfrm>
              <a:off x="4589267" y="1989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83D2E"/>
              </a:solidFill>
              <a:round/>
            </a:ln>
          </p:spPr>
        </p:sp>
        <p:sp>
          <p:nvSpPr>
            <p:cNvPr id="162" name="MMConnector"/>
            <p:cNvSpPr/>
            <p:nvPr/>
          </p:nvSpPr>
          <p:spPr>
            <a:xfrm>
              <a:off x="4395059" y="302639"/>
              <a:ext cx="58208" cy="67150"/>
            </a:xfrm>
            <a:custGeom>
              <a:avLst/>
              <a:gdLst/>
              <a:pathLst>
                <a:path w="58208" fill="none" h="67150">
                  <a:moveTo>
                    <a:pt x="-29104" y="33575"/>
                  </a:moveTo>
                  <a:lnTo>
                    <a:pt x="-10404" y="33575"/>
                  </a:lnTo>
                  <a:cubicBezTo>
                    <a:pt x="2026" y="-33575"/>
                    <a:pt x="2026" y="-33575"/>
                    <a:pt x="29104" y="-33575"/>
                  </a:cubicBezTo>
                </a:path>
              </a:pathLst>
            </a:custGeom>
            <a:noFill/>
            <a:ln w="1700" cap="rnd">
              <a:solidFill>
                <a:srgbClr val="F83D2E"/>
              </a:solidFill>
              <a:round/>
            </a:ln>
          </p:spPr>
        </p:sp>
        <p:sp>
          <p:nvSpPr>
            <p:cNvPr id="174" name="MMConnector"/>
            <p:cNvSpPr/>
            <p:nvPr/>
          </p:nvSpPr>
          <p:spPr>
            <a:xfrm>
              <a:off x="4395059" y="369789"/>
              <a:ext cx="58208" cy="67150"/>
            </a:xfrm>
            <a:custGeom>
              <a:avLst/>
              <a:gdLst/>
              <a:pathLst>
                <a:path w="58208" fill="none" h="67150">
                  <a:moveTo>
                    <a:pt x="-29104" y="-33575"/>
                  </a:moveTo>
                  <a:lnTo>
                    <a:pt x="-10404" y="-33575"/>
                  </a:lnTo>
                  <a:cubicBezTo>
                    <a:pt x="2026" y="33575"/>
                    <a:pt x="2026" y="33575"/>
                    <a:pt x="29104" y="33575"/>
                  </a:cubicBezTo>
                </a:path>
              </a:pathLst>
            </a:custGeom>
            <a:noFill/>
            <a:ln w="1700" cap="rnd">
              <a:solidFill>
                <a:srgbClr val="F83D2E"/>
              </a:solidFill>
              <a:round/>
            </a:ln>
          </p:spPr>
        </p:sp>
        <p:sp>
          <p:nvSpPr>
            <p:cNvPr id="181" name="MMConnector"/>
            <p:cNvSpPr/>
            <p:nvPr/>
          </p:nvSpPr>
          <p:spPr>
            <a:xfrm>
              <a:off x="4839167" y="373189"/>
              <a:ext cx="58208" cy="60350"/>
            </a:xfrm>
            <a:custGeom>
              <a:avLst/>
              <a:gdLst/>
              <a:pathLst>
                <a:path w="58208" fill="none" h="60350">
                  <a:moveTo>
                    <a:pt x="-29104" y="30175"/>
                  </a:moveTo>
                  <a:lnTo>
                    <a:pt x="-10404" y="30175"/>
                  </a:lnTo>
                  <a:cubicBezTo>
                    <a:pt x="2026" y="-30175"/>
                    <a:pt x="2026" y="-30175"/>
                    <a:pt x="29104" y="-30175"/>
                  </a:cubicBezTo>
                </a:path>
              </a:pathLst>
            </a:custGeom>
            <a:noFill/>
            <a:ln w="1700" cap="rnd">
              <a:solidFill>
                <a:srgbClr val="F83D2E"/>
              </a:solidFill>
              <a:round/>
            </a:ln>
          </p:spPr>
        </p:sp>
        <p:sp>
          <p:nvSpPr>
            <p:cNvPr id="183" name="MMConnector"/>
            <p:cNvSpPr/>
            <p:nvPr/>
          </p:nvSpPr>
          <p:spPr>
            <a:xfrm>
              <a:off x="4839167" y="403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83D2E"/>
              </a:solidFill>
              <a:round/>
            </a:ln>
          </p:spPr>
        </p:sp>
        <p:sp>
          <p:nvSpPr>
            <p:cNvPr id="185" name="MMConnector"/>
            <p:cNvSpPr/>
            <p:nvPr/>
          </p:nvSpPr>
          <p:spPr>
            <a:xfrm>
              <a:off x="4839167" y="433539"/>
              <a:ext cx="58208" cy="60350"/>
            </a:xfrm>
            <a:custGeom>
              <a:avLst/>
              <a:gdLst/>
              <a:pathLst>
                <a:path w="58208" fill="none" h="60350">
                  <a:moveTo>
                    <a:pt x="-29104" y="-30175"/>
                  </a:moveTo>
                  <a:lnTo>
                    <a:pt x="-10404" y="-30175"/>
                  </a:lnTo>
                  <a:cubicBezTo>
                    <a:pt x="2026" y="30175"/>
                    <a:pt x="2026" y="30175"/>
                    <a:pt x="29104" y="30175"/>
                  </a:cubicBezTo>
                </a:path>
              </a:pathLst>
            </a:custGeom>
            <a:noFill/>
            <a:ln w="1700" cap="rnd">
              <a:solidFill>
                <a:srgbClr val="F83D2E"/>
              </a:solidFill>
              <a:round/>
            </a:ln>
          </p:spPr>
        </p:sp>
        <p:sp>
          <p:nvSpPr>
            <p:cNvPr id="194" name="MMConnector"/>
            <p:cNvSpPr/>
            <p:nvPr/>
          </p:nvSpPr>
          <p:spPr>
            <a:xfrm>
              <a:off x="6166595" y="373189"/>
              <a:ext cx="58208" cy="60350"/>
            </a:xfrm>
            <a:custGeom>
              <a:avLst/>
              <a:gdLst/>
              <a:pathLst>
                <a:path w="58208" fill="none" h="60350">
                  <a:moveTo>
                    <a:pt x="-29104" y="30175"/>
                  </a:moveTo>
                  <a:lnTo>
                    <a:pt x="-10404" y="30175"/>
                  </a:lnTo>
                  <a:cubicBezTo>
                    <a:pt x="2026" y="-30175"/>
                    <a:pt x="2026" y="-30175"/>
                    <a:pt x="29104" y="-30175"/>
                  </a:cubicBezTo>
                </a:path>
              </a:pathLst>
            </a:custGeom>
            <a:noFill/>
            <a:ln w="1700" cap="rnd">
              <a:solidFill>
                <a:srgbClr val="F83D2E"/>
              </a:solidFill>
              <a:round/>
            </a:ln>
          </p:spPr>
        </p:sp>
        <p:sp>
          <p:nvSpPr>
            <p:cNvPr id="196" name="MMConnector"/>
            <p:cNvSpPr/>
            <p:nvPr/>
          </p:nvSpPr>
          <p:spPr>
            <a:xfrm>
              <a:off x="6166595" y="410164"/>
              <a:ext cx="58208" cy="13600"/>
            </a:xfrm>
            <a:custGeom>
              <a:avLst/>
              <a:gdLst/>
              <a:pathLst>
                <a:path w="58208" fill="none" h="13600">
                  <a:moveTo>
                    <a:pt x="-29104" y="-6800"/>
                  </a:moveTo>
                  <a:lnTo>
                    <a:pt x="-10404" y="-6800"/>
                  </a:lnTo>
                  <a:cubicBezTo>
                    <a:pt x="2026" y="6800"/>
                    <a:pt x="2026" y="6800"/>
                    <a:pt x="29104" y="6800"/>
                  </a:cubicBezTo>
                </a:path>
              </a:pathLst>
            </a:custGeom>
            <a:noFill/>
            <a:ln w="1700" cap="rnd">
              <a:solidFill>
                <a:srgbClr val="F83D2E"/>
              </a:solidFill>
              <a:round/>
            </a:ln>
          </p:spPr>
        </p:sp>
        <p:sp>
          <p:nvSpPr>
            <p:cNvPr id="198" name="MMConnector"/>
            <p:cNvSpPr/>
            <p:nvPr/>
          </p:nvSpPr>
          <p:spPr>
            <a:xfrm>
              <a:off x="6166595" y="433539"/>
              <a:ext cx="58208" cy="60350"/>
            </a:xfrm>
            <a:custGeom>
              <a:avLst/>
              <a:gdLst/>
              <a:pathLst>
                <a:path w="58208" fill="none" h="60350">
                  <a:moveTo>
                    <a:pt x="-29104" y="-30175"/>
                  </a:moveTo>
                  <a:lnTo>
                    <a:pt x="-10404" y="-30175"/>
                  </a:lnTo>
                  <a:cubicBezTo>
                    <a:pt x="2026" y="30175"/>
                    <a:pt x="2026" y="30175"/>
                    <a:pt x="29104" y="30175"/>
                  </a:cubicBezTo>
                </a:path>
              </a:pathLst>
            </a:custGeom>
            <a:noFill/>
            <a:ln w="1700" cap="rnd">
              <a:solidFill>
                <a:srgbClr val="F83D2E"/>
              </a:solidFill>
              <a:round/>
            </a:ln>
          </p:spPr>
        </p:sp>
        <p:sp>
          <p:nvSpPr>
            <p:cNvPr id="204" name="MMConnector"/>
            <p:cNvSpPr/>
            <p:nvPr/>
          </p:nvSpPr>
          <p:spPr>
            <a:xfrm>
              <a:off x="4015551" y="556444"/>
              <a:ext cx="58208" cy="1700"/>
            </a:xfrm>
            <a:custGeom>
              <a:avLst/>
              <a:gdLst/>
              <a:pathLst>
                <a:path w="58208" fill="none" h="1700">
                  <a:moveTo>
                    <a:pt x="-29104" y="-770"/>
                  </a:moveTo>
                  <a:lnTo>
                    <a:pt x="-10404" y="-770"/>
                  </a:lnTo>
                  <a:cubicBezTo>
                    <a:pt x="2026" y="770"/>
                    <a:pt x="2026" y="770"/>
                    <a:pt x="29104" y="770"/>
                  </a:cubicBezTo>
                </a:path>
              </a:pathLst>
            </a:custGeom>
            <a:noFill/>
            <a:ln w="1700" cap="rnd">
              <a:solidFill>
                <a:srgbClr val="F83D2E"/>
              </a:solidFill>
              <a:round/>
            </a:ln>
          </p:spPr>
        </p:sp>
        <p:sp>
          <p:nvSpPr>
            <p:cNvPr id="206" name="MMConnector"/>
            <p:cNvSpPr/>
            <p:nvPr/>
          </p:nvSpPr>
          <p:spPr>
            <a:xfrm>
              <a:off x="4400159" y="5338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83D2E"/>
              </a:solidFill>
              <a:round/>
            </a:ln>
          </p:spPr>
        </p:sp>
        <p:sp>
          <p:nvSpPr>
            <p:cNvPr id="208" name="MMConnector"/>
            <p:cNvSpPr/>
            <p:nvPr/>
          </p:nvSpPr>
          <p:spPr>
            <a:xfrm>
              <a:off x="4400159" y="5572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83D2E"/>
              </a:solidFill>
              <a:round/>
            </a:ln>
          </p:spPr>
        </p:sp>
        <p:sp>
          <p:nvSpPr>
            <p:cNvPr id="210" name="MMConnector"/>
            <p:cNvSpPr/>
            <p:nvPr/>
          </p:nvSpPr>
          <p:spPr>
            <a:xfrm>
              <a:off x="4400159" y="5805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83D2E"/>
              </a:solidFill>
              <a:round/>
            </a:ln>
          </p:spPr>
        </p:sp>
        <p:sp>
          <p:nvSpPr>
            <p:cNvPr id="212" name="MMConnector"/>
            <p:cNvSpPr/>
            <p:nvPr/>
          </p:nvSpPr>
          <p:spPr>
            <a:xfrm>
              <a:off x="4015551" y="772503"/>
              <a:ext cx="58208" cy="433659"/>
            </a:xfrm>
            <a:custGeom>
              <a:avLst/>
              <a:gdLst/>
              <a:pathLst>
                <a:path w="58208" fill="none" h="433659">
                  <a:moveTo>
                    <a:pt x="-29104" y="-216830"/>
                  </a:moveTo>
                  <a:lnTo>
                    <a:pt x="-10404" y="-216830"/>
                  </a:lnTo>
                  <a:cubicBezTo>
                    <a:pt x="2026" y="216830"/>
                    <a:pt x="2026" y="216830"/>
                    <a:pt x="29104" y="216830"/>
                  </a:cubicBezTo>
                </a:path>
              </a:pathLst>
            </a:custGeom>
            <a:noFill/>
            <a:ln w="1700" cap="rnd">
              <a:solidFill>
                <a:srgbClr val="F83D2E"/>
              </a:solidFill>
              <a:round/>
            </a:ln>
          </p:spPr>
        </p:sp>
        <p:sp>
          <p:nvSpPr>
            <p:cNvPr id="214" name="MMConnector"/>
            <p:cNvSpPr/>
            <p:nvPr/>
          </p:nvSpPr>
          <p:spPr>
            <a:xfrm>
              <a:off x="4260759" y="869642"/>
              <a:ext cx="58208" cy="239381"/>
            </a:xfrm>
            <a:custGeom>
              <a:avLst/>
              <a:gdLst/>
              <a:pathLst>
                <a:path w="58208" fill="none" h="239381">
                  <a:moveTo>
                    <a:pt x="-29104" y="119691"/>
                  </a:moveTo>
                  <a:lnTo>
                    <a:pt x="-10404" y="119691"/>
                  </a:lnTo>
                  <a:cubicBezTo>
                    <a:pt x="2026" y="-119691"/>
                    <a:pt x="2026" y="-119691"/>
                    <a:pt x="29104" y="-119691"/>
                  </a:cubicBezTo>
                </a:path>
              </a:pathLst>
            </a:custGeom>
            <a:noFill/>
            <a:ln w="1700" cap="rnd">
              <a:solidFill>
                <a:srgbClr val="F83D2E"/>
              </a:solidFill>
              <a:round/>
            </a:ln>
          </p:spPr>
        </p:sp>
        <p:sp>
          <p:nvSpPr>
            <p:cNvPr id="216" name="MMConnector"/>
            <p:cNvSpPr/>
            <p:nvPr/>
          </p:nvSpPr>
          <p:spPr>
            <a:xfrm>
              <a:off x="4260759" y="1109023"/>
              <a:ext cx="58208" cy="239381"/>
            </a:xfrm>
            <a:custGeom>
              <a:avLst/>
              <a:gdLst/>
              <a:pathLst>
                <a:path w="58208" fill="none" h="239381">
                  <a:moveTo>
                    <a:pt x="-29104" y="-119691"/>
                  </a:moveTo>
                  <a:lnTo>
                    <a:pt x="-10404" y="-119691"/>
                  </a:lnTo>
                  <a:cubicBezTo>
                    <a:pt x="2026" y="119691"/>
                    <a:pt x="2026" y="119691"/>
                    <a:pt x="29104" y="119691"/>
                  </a:cubicBezTo>
                </a:path>
              </a:pathLst>
            </a:custGeom>
            <a:noFill/>
            <a:ln w="1700" cap="rnd">
              <a:solidFill>
                <a:srgbClr val="F83D2E"/>
              </a:solidFill>
              <a:round/>
            </a:ln>
          </p:spPr>
        </p:sp>
        <p:sp>
          <p:nvSpPr>
            <p:cNvPr id="218" name="MMConnector"/>
            <p:cNvSpPr/>
            <p:nvPr/>
          </p:nvSpPr>
          <p:spPr>
            <a:xfrm>
              <a:off x="4677667" y="707133"/>
              <a:ext cx="58208" cy="85638"/>
            </a:xfrm>
            <a:custGeom>
              <a:avLst/>
              <a:gdLst/>
              <a:pathLst>
                <a:path w="58208" fill="none" h="85638">
                  <a:moveTo>
                    <a:pt x="-29104" y="42819"/>
                  </a:moveTo>
                  <a:lnTo>
                    <a:pt x="-10404" y="42819"/>
                  </a:lnTo>
                  <a:cubicBezTo>
                    <a:pt x="2026" y="-42819"/>
                    <a:pt x="2026" y="-42819"/>
                    <a:pt x="29104" y="-42819"/>
                  </a:cubicBezTo>
                </a:path>
              </a:pathLst>
            </a:custGeom>
            <a:noFill/>
            <a:ln w="1700" cap="rnd">
              <a:solidFill>
                <a:srgbClr val="F83D2E"/>
              </a:solidFill>
              <a:round/>
            </a:ln>
          </p:spPr>
        </p:sp>
        <p:sp>
          <p:nvSpPr>
            <p:cNvPr id="220" name="MMConnector"/>
            <p:cNvSpPr/>
            <p:nvPr/>
          </p:nvSpPr>
          <p:spPr>
            <a:xfrm>
              <a:off x="4677667" y="792770"/>
              <a:ext cx="58208" cy="85638"/>
            </a:xfrm>
            <a:custGeom>
              <a:avLst/>
              <a:gdLst/>
              <a:pathLst>
                <a:path w="58208" fill="none" h="85638">
                  <a:moveTo>
                    <a:pt x="-29104" y="-42819"/>
                  </a:moveTo>
                  <a:lnTo>
                    <a:pt x="-10404" y="-42819"/>
                  </a:lnTo>
                  <a:cubicBezTo>
                    <a:pt x="2026" y="42819"/>
                    <a:pt x="2026" y="42819"/>
                    <a:pt x="29104" y="42819"/>
                  </a:cubicBezTo>
                </a:path>
              </a:pathLst>
            </a:custGeom>
            <a:noFill/>
            <a:ln w="1700" cap="rnd">
              <a:solidFill>
                <a:srgbClr val="F83D2E"/>
              </a:solidFill>
              <a:round/>
            </a:ln>
          </p:spPr>
        </p:sp>
        <p:sp>
          <p:nvSpPr>
            <p:cNvPr id="222" name="MMConnector"/>
            <p:cNvSpPr/>
            <p:nvPr/>
          </p:nvSpPr>
          <p:spPr>
            <a:xfrm>
              <a:off x="4897375" y="786926"/>
              <a:ext cx="58208" cy="97325"/>
            </a:xfrm>
            <a:custGeom>
              <a:avLst/>
              <a:gdLst/>
              <a:pathLst>
                <a:path w="58208" fill="none" h="97325">
                  <a:moveTo>
                    <a:pt x="-29104" y="48663"/>
                  </a:moveTo>
                  <a:lnTo>
                    <a:pt x="-10404" y="48663"/>
                  </a:lnTo>
                  <a:cubicBezTo>
                    <a:pt x="2026" y="-48662"/>
                    <a:pt x="2026" y="-48662"/>
                    <a:pt x="29104" y="-48662"/>
                  </a:cubicBezTo>
                </a:path>
              </a:pathLst>
            </a:custGeom>
            <a:noFill/>
            <a:ln w="1700" cap="rnd">
              <a:solidFill>
                <a:srgbClr val="F83D2E"/>
              </a:solidFill>
              <a:round/>
            </a:ln>
          </p:spPr>
        </p:sp>
        <p:sp>
          <p:nvSpPr>
            <p:cNvPr id="224" name="MMConnector"/>
            <p:cNvSpPr/>
            <p:nvPr/>
          </p:nvSpPr>
          <p:spPr>
            <a:xfrm>
              <a:off x="4897375" y="817101"/>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F83D2E"/>
              </a:solidFill>
              <a:round/>
            </a:ln>
          </p:spPr>
        </p:sp>
        <p:sp>
          <p:nvSpPr>
            <p:cNvPr id="226" name="MMConnector"/>
            <p:cNvSpPr/>
            <p:nvPr/>
          </p:nvSpPr>
          <p:spPr>
            <a:xfrm>
              <a:off x="4897375" y="847276"/>
              <a:ext cx="58208" cy="23375"/>
            </a:xfrm>
            <a:custGeom>
              <a:avLst/>
              <a:gdLst/>
              <a:pathLst>
                <a:path w="58208" fill="none" h="23375">
                  <a:moveTo>
                    <a:pt x="-29104" y="-11687"/>
                  </a:moveTo>
                  <a:lnTo>
                    <a:pt x="-10404" y="-11687"/>
                  </a:lnTo>
                  <a:cubicBezTo>
                    <a:pt x="2026" y="11688"/>
                    <a:pt x="2026" y="11688"/>
                    <a:pt x="29104" y="11688"/>
                  </a:cubicBezTo>
                </a:path>
              </a:pathLst>
            </a:custGeom>
            <a:noFill/>
            <a:ln w="1700" cap="rnd">
              <a:solidFill>
                <a:srgbClr val="F83D2E"/>
              </a:solidFill>
              <a:round/>
            </a:ln>
          </p:spPr>
        </p:sp>
        <p:sp>
          <p:nvSpPr>
            <p:cNvPr id="228" name="MMConnector"/>
            <p:cNvSpPr/>
            <p:nvPr/>
          </p:nvSpPr>
          <p:spPr>
            <a:xfrm>
              <a:off x="4897375" y="884251"/>
              <a:ext cx="58208" cy="97325"/>
            </a:xfrm>
            <a:custGeom>
              <a:avLst/>
              <a:gdLst/>
              <a:pathLst>
                <a:path w="58208" fill="none" h="97325">
                  <a:moveTo>
                    <a:pt x="-29104" y="-48662"/>
                  </a:moveTo>
                  <a:lnTo>
                    <a:pt x="-10404" y="-48662"/>
                  </a:lnTo>
                  <a:cubicBezTo>
                    <a:pt x="2026" y="48663"/>
                    <a:pt x="2026" y="48663"/>
                    <a:pt x="29104" y="48663"/>
                  </a:cubicBezTo>
                </a:path>
              </a:pathLst>
            </a:custGeom>
            <a:noFill/>
            <a:ln w="1700" cap="rnd">
              <a:solidFill>
                <a:srgbClr val="F83D2E"/>
              </a:solidFill>
              <a:round/>
            </a:ln>
          </p:spPr>
        </p:sp>
        <p:sp>
          <p:nvSpPr>
            <p:cNvPr id="234" name="MMConnector"/>
            <p:cNvSpPr/>
            <p:nvPr/>
          </p:nvSpPr>
          <p:spPr>
            <a:xfrm>
              <a:off x="4609667" y="1124589"/>
              <a:ext cx="58208" cy="208250"/>
            </a:xfrm>
            <a:custGeom>
              <a:avLst/>
              <a:gdLst/>
              <a:pathLst>
                <a:path w="58208" fill="none" h="208250">
                  <a:moveTo>
                    <a:pt x="-29104" y="104125"/>
                  </a:moveTo>
                  <a:lnTo>
                    <a:pt x="-10404" y="104125"/>
                  </a:lnTo>
                  <a:cubicBezTo>
                    <a:pt x="2026" y="-104125"/>
                    <a:pt x="2026" y="-104125"/>
                    <a:pt x="29104" y="-104125"/>
                  </a:cubicBezTo>
                </a:path>
              </a:pathLst>
            </a:custGeom>
            <a:noFill/>
            <a:ln w="1700" cap="rnd">
              <a:solidFill>
                <a:srgbClr val="F83D2E"/>
              </a:solidFill>
              <a:round/>
            </a:ln>
          </p:spPr>
        </p:sp>
        <p:sp>
          <p:nvSpPr>
            <p:cNvPr id="236" name="MMConnector"/>
            <p:cNvSpPr/>
            <p:nvPr/>
          </p:nvSpPr>
          <p:spPr>
            <a:xfrm>
              <a:off x="4609667" y="1225314"/>
              <a:ext cx="58208" cy="6800"/>
            </a:xfrm>
            <a:custGeom>
              <a:avLst/>
              <a:gdLst/>
              <a:pathLst>
                <a:path w="58208" fill="none" h="6800">
                  <a:moveTo>
                    <a:pt x="-29104" y="3400"/>
                  </a:moveTo>
                  <a:lnTo>
                    <a:pt x="-10404" y="3400"/>
                  </a:lnTo>
                  <a:cubicBezTo>
                    <a:pt x="2026" y="-3400"/>
                    <a:pt x="2026" y="-3400"/>
                    <a:pt x="29104" y="-3400"/>
                  </a:cubicBezTo>
                </a:path>
              </a:pathLst>
            </a:custGeom>
            <a:noFill/>
            <a:ln w="1700" cap="rnd">
              <a:solidFill>
                <a:srgbClr val="F83D2E"/>
              </a:solidFill>
              <a:round/>
            </a:ln>
          </p:spPr>
        </p:sp>
        <p:sp>
          <p:nvSpPr>
            <p:cNvPr id="238" name="MMConnector"/>
            <p:cNvSpPr/>
            <p:nvPr/>
          </p:nvSpPr>
          <p:spPr>
            <a:xfrm>
              <a:off x="4829375" y="1158164"/>
              <a:ext cx="58208" cy="127500"/>
            </a:xfrm>
            <a:custGeom>
              <a:avLst/>
              <a:gdLst/>
              <a:pathLst>
                <a:path w="58208" fill="none" h="127500">
                  <a:moveTo>
                    <a:pt x="-29104" y="63750"/>
                  </a:moveTo>
                  <a:lnTo>
                    <a:pt x="-10404" y="63750"/>
                  </a:lnTo>
                  <a:cubicBezTo>
                    <a:pt x="2026" y="-63750"/>
                    <a:pt x="2026" y="-63750"/>
                    <a:pt x="29104" y="-63750"/>
                  </a:cubicBezTo>
                </a:path>
              </a:pathLst>
            </a:custGeom>
            <a:noFill/>
            <a:ln w="1700" cap="rnd">
              <a:solidFill>
                <a:srgbClr val="F83D2E"/>
              </a:solidFill>
              <a:round/>
            </a:ln>
          </p:spPr>
        </p:sp>
        <p:sp>
          <p:nvSpPr>
            <p:cNvPr id="240" name="MMConnector"/>
            <p:cNvSpPr/>
            <p:nvPr/>
          </p:nvSpPr>
          <p:spPr>
            <a:xfrm>
              <a:off x="4829375" y="1188339"/>
              <a:ext cx="58208" cy="67150"/>
            </a:xfrm>
            <a:custGeom>
              <a:avLst/>
              <a:gdLst/>
              <a:pathLst>
                <a:path w="58208" fill="none" h="67150">
                  <a:moveTo>
                    <a:pt x="-29104" y="33575"/>
                  </a:moveTo>
                  <a:lnTo>
                    <a:pt x="-10404" y="33575"/>
                  </a:lnTo>
                  <a:cubicBezTo>
                    <a:pt x="2026" y="-33575"/>
                    <a:pt x="2026" y="-33575"/>
                    <a:pt x="29104" y="-33575"/>
                  </a:cubicBezTo>
                </a:path>
              </a:pathLst>
            </a:custGeom>
            <a:noFill/>
            <a:ln w="1700" cap="rnd">
              <a:solidFill>
                <a:srgbClr val="F83D2E"/>
              </a:solidFill>
              <a:round/>
            </a:ln>
          </p:spPr>
        </p:sp>
        <p:sp>
          <p:nvSpPr>
            <p:cNvPr id="242" name="MMConnector"/>
            <p:cNvSpPr/>
            <p:nvPr/>
          </p:nvSpPr>
          <p:spPr>
            <a:xfrm>
              <a:off x="4829375" y="1218514"/>
              <a:ext cx="58208" cy="6800"/>
            </a:xfrm>
            <a:custGeom>
              <a:avLst/>
              <a:gdLst/>
              <a:pathLst>
                <a:path w="58208" fill="none" h="6800">
                  <a:moveTo>
                    <a:pt x="-29104" y="3400"/>
                  </a:moveTo>
                  <a:lnTo>
                    <a:pt x="-10404" y="3400"/>
                  </a:lnTo>
                  <a:cubicBezTo>
                    <a:pt x="2026" y="-3400"/>
                    <a:pt x="2026" y="-3400"/>
                    <a:pt x="29104" y="-3400"/>
                  </a:cubicBezTo>
                </a:path>
              </a:pathLst>
            </a:custGeom>
            <a:noFill/>
            <a:ln w="1700" cap="rnd">
              <a:solidFill>
                <a:srgbClr val="F83D2E"/>
              </a:solidFill>
              <a:round/>
            </a:ln>
          </p:spPr>
        </p:sp>
        <p:sp>
          <p:nvSpPr>
            <p:cNvPr id="244" name="MMConnector"/>
            <p:cNvSpPr/>
            <p:nvPr/>
          </p:nvSpPr>
          <p:spPr>
            <a:xfrm>
              <a:off x="4829375" y="1248689"/>
              <a:ext cx="58208" cy="53550"/>
            </a:xfrm>
            <a:custGeom>
              <a:avLst/>
              <a:gdLst/>
              <a:pathLst>
                <a:path w="58208" fill="none" h="53550">
                  <a:moveTo>
                    <a:pt x="-29104" y="-26775"/>
                  </a:moveTo>
                  <a:lnTo>
                    <a:pt x="-10404" y="-26775"/>
                  </a:lnTo>
                  <a:cubicBezTo>
                    <a:pt x="2026" y="26775"/>
                    <a:pt x="2026" y="26775"/>
                    <a:pt x="29104" y="26775"/>
                  </a:cubicBezTo>
                </a:path>
              </a:pathLst>
            </a:custGeom>
            <a:noFill/>
            <a:ln w="1700" cap="rnd">
              <a:solidFill>
                <a:srgbClr val="F83D2E"/>
              </a:solidFill>
              <a:round/>
            </a:ln>
          </p:spPr>
        </p:sp>
        <p:sp>
          <p:nvSpPr>
            <p:cNvPr id="246" name="MMConnector"/>
            <p:cNvSpPr/>
            <p:nvPr/>
          </p:nvSpPr>
          <p:spPr>
            <a:xfrm>
              <a:off x="4829375" y="1285664"/>
              <a:ext cx="58208" cy="127500"/>
            </a:xfrm>
            <a:custGeom>
              <a:avLst/>
              <a:gdLst/>
              <a:pathLst>
                <a:path w="58208" fill="none" h="127500">
                  <a:moveTo>
                    <a:pt x="-29104" y="-63750"/>
                  </a:moveTo>
                  <a:lnTo>
                    <a:pt x="-10404" y="-63750"/>
                  </a:lnTo>
                  <a:cubicBezTo>
                    <a:pt x="2026" y="63750"/>
                    <a:pt x="2026" y="63750"/>
                    <a:pt x="29104" y="63750"/>
                  </a:cubicBezTo>
                </a:path>
              </a:pathLst>
            </a:custGeom>
            <a:noFill/>
            <a:ln w="1700" cap="rnd">
              <a:solidFill>
                <a:srgbClr val="F83D2E"/>
              </a:solidFill>
              <a:round/>
            </a:ln>
          </p:spPr>
        </p:sp>
        <p:sp>
          <p:nvSpPr>
            <p:cNvPr id="250" name="MMConnector"/>
            <p:cNvSpPr/>
            <p:nvPr/>
          </p:nvSpPr>
          <p:spPr>
            <a:xfrm>
              <a:off x="4609667" y="1332839"/>
              <a:ext cx="58208" cy="208250"/>
            </a:xfrm>
            <a:custGeom>
              <a:avLst/>
              <a:gdLst/>
              <a:pathLst>
                <a:path w="58208" fill="none" h="208250">
                  <a:moveTo>
                    <a:pt x="-29104" y="-104125"/>
                  </a:moveTo>
                  <a:lnTo>
                    <a:pt x="-10404" y="-104125"/>
                  </a:lnTo>
                  <a:cubicBezTo>
                    <a:pt x="2026" y="104125"/>
                    <a:pt x="2026" y="104125"/>
                    <a:pt x="29104" y="104125"/>
                  </a:cubicBezTo>
                </a:path>
              </a:pathLst>
            </a:custGeom>
            <a:noFill/>
            <a:ln w="1700" cap="rnd">
              <a:solidFill>
                <a:srgbClr val="F83D2E"/>
              </a:solidFill>
              <a:round/>
            </a:ln>
          </p:spPr>
        </p:sp>
        <p:sp>
          <p:nvSpPr>
            <p:cNvPr id="252" name="MMConnector"/>
            <p:cNvSpPr/>
            <p:nvPr/>
          </p:nvSpPr>
          <p:spPr>
            <a:xfrm>
              <a:off x="3706151" y="3618064"/>
              <a:ext cx="58208" cy="234600"/>
            </a:xfrm>
            <a:custGeom>
              <a:avLst/>
              <a:gdLst/>
              <a:pathLst>
                <a:path w="58208" fill="none" h="234600">
                  <a:moveTo>
                    <a:pt x="-29104" y="117300"/>
                  </a:moveTo>
                  <a:lnTo>
                    <a:pt x="-10404" y="117300"/>
                  </a:lnTo>
                  <a:cubicBezTo>
                    <a:pt x="2026" y="-117300"/>
                    <a:pt x="2026" y="-117300"/>
                    <a:pt x="29104" y="-117300"/>
                  </a:cubicBezTo>
                </a:path>
              </a:pathLst>
            </a:custGeom>
            <a:noFill/>
            <a:ln w="1700" cap="rnd">
              <a:solidFill>
                <a:srgbClr val="26B14C"/>
              </a:solidFill>
              <a:round/>
            </a:ln>
          </p:spPr>
        </p:sp>
        <p:sp>
          <p:nvSpPr>
            <p:cNvPr id="254" name="MMConnector"/>
            <p:cNvSpPr/>
            <p:nvPr/>
          </p:nvSpPr>
          <p:spPr>
            <a:xfrm>
              <a:off x="3706151" y="3678414"/>
              <a:ext cx="58208" cy="113900"/>
            </a:xfrm>
            <a:custGeom>
              <a:avLst/>
              <a:gdLst/>
              <a:pathLst>
                <a:path w="58208" fill="none" h="113900">
                  <a:moveTo>
                    <a:pt x="-29104" y="56950"/>
                  </a:moveTo>
                  <a:lnTo>
                    <a:pt x="-10404" y="56950"/>
                  </a:lnTo>
                  <a:cubicBezTo>
                    <a:pt x="2026" y="-56950"/>
                    <a:pt x="2026" y="-56950"/>
                    <a:pt x="29104" y="-56950"/>
                  </a:cubicBezTo>
                </a:path>
              </a:pathLst>
            </a:custGeom>
            <a:noFill/>
            <a:ln w="1700" cap="rnd">
              <a:solidFill>
                <a:srgbClr val="26B14C"/>
              </a:solidFill>
              <a:round/>
            </a:ln>
          </p:spPr>
        </p:sp>
        <p:sp>
          <p:nvSpPr>
            <p:cNvPr id="256" name="MMConnector"/>
            <p:cNvSpPr/>
            <p:nvPr/>
          </p:nvSpPr>
          <p:spPr>
            <a:xfrm>
              <a:off x="3987059" y="35980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26B14C"/>
              </a:solidFill>
              <a:round/>
            </a:ln>
          </p:spPr>
        </p:sp>
        <p:sp>
          <p:nvSpPr>
            <p:cNvPr id="258" name="MMConnector"/>
            <p:cNvSpPr/>
            <p:nvPr/>
          </p:nvSpPr>
          <p:spPr>
            <a:xfrm>
              <a:off x="4252259" y="35007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60" name="MMConnector"/>
            <p:cNvSpPr/>
            <p:nvPr/>
          </p:nvSpPr>
          <p:spPr>
            <a:xfrm>
              <a:off x="3706151" y="3748539"/>
              <a:ext cx="58208" cy="26350"/>
            </a:xfrm>
            <a:custGeom>
              <a:avLst/>
              <a:gdLst/>
              <a:pathLst>
                <a:path w="58208" fill="none" h="26350">
                  <a:moveTo>
                    <a:pt x="-29104" y="-13175"/>
                  </a:moveTo>
                  <a:lnTo>
                    <a:pt x="-10404" y="-13175"/>
                  </a:lnTo>
                  <a:cubicBezTo>
                    <a:pt x="2026" y="13175"/>
                    <a:pt x="2026" y="13175"/>
                    <a:pt x="29104" y="13175"/>
                  </a:cubicBezTo>
                </a:path>
              </a:pathLst>
            </a:custGeom>
            <a:noFill/>
            <a:ln w="1700" cap="rnd">
              <a:solidFill>
                <a:srgbClr val="26B14C"/>
              </a:solidFill>
              <a:round/>
            </a:ln>
          </p:spPr>
        </p:sp>
        <p:sp>
          <p:nvSpPr>
            <p:cNvPr id="262" name="MMConnector"/>
            <p:cNvSpPr/>
            <p:nvPr/>
          </p:nvSpPr>
          <p:spPr>
            <a:xfrm>
              <a:off x="3987059" y="36448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26B14C"/>
              </a:solidFill>
              <a:round/>
            </a:ln>
          </p:spPr>
        </p:sp>
        <p:sp>
          <p:nvSpPr>
            <p:cNvPr id="264" name="MMConnector"/>
            <p:cNvSpPr/>
            <p:nvPr/>
          </p:nvSpPr>
          <p:spPr>
            <a:xfrm>
              <a:off x="4390367" y="36448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26B14C"/>
              </a:solidFill>
              <a:round/>
            </a:ln>
          </p:spPr>
        </p:sp>
        <p:sp>
          <p:nvSpPr>
            <p:cNvPr id="266" name="MMConnector"/>
            <p:cNvSpPr/>
            <p:nvPr/>
          </p:nvSpPr>
          <p:spPr>
            <a:xfrm>
              <a:off x="4640675" y="36214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68" name="MMConnector"/>
            <p:cNvSpPr/>
            <p:nvPr/>
          </p:nvSpPr>
          <p:spPr>
            <a:xfrm>
              <a:off x="4390367" y="36682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70" name="MMConnector"/>
            <p:cNvSpPr/>
            <p:nvPr/>
          </p:nvSpPr>
          <p:spPr>
            <a:xfrm>
              <a:off x="4671275" y="36682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72" name="MMConnector"/>
            <p:cNvSpPr/>
            <p:nvPr/>
          </p:nvSpPr>
          <p:spPr>
            <a:xfrm>
              <a:off x="4390367" y="36915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26B14C"/>
              </a:solidFill>
              <a:round/>
            </a:ln>
          </p:spPr>
        </p:sp>
        <p:sp>
          <p:nvSpPr>
            <p:cNvPr id="274" name="MMConnector"/>
            <p:cNvSpPr/>
            <p:nvPr/>
          </p:nvSpPr>
          <p:spPr>
            <a:xfrm>
              <a:off x="4645775" y="37149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76" name="MMConnector"/>
            <p:cNvSpPr/>
            <p:nvPr/>
          </p:nvSpPr>
          <p:spPr>
            <a:xfrm>
              <a:off x="3956459" y="37617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81" name="MMConnector"/>
            <p:cNvSpPr/>
            <p:nvPr/>
          </p:nvSpPr>
          <p:spPr>
            <a:xfrm>
              <a:off x="3706151" y="3778714"/>
              <a:ext cx="58208" cy="86700"/>
            </a:xfrm>
            <a:custGeom>
              <a:avLst/>
              <a:gdLst/>
              <a:pathLst>
                <a:path w="58208" fill="none" h="86700">
                  <a:moveTo>
                    <a:pt x="-29104" y="-43350"/>
                  </a:moveTo>
                  <a:lnTo>
                    <a:pt x="-10404" y="-43350"/>
                  </a:lnTo>
                  <a:cubicBezTo>
                    <a:pt x="2026" y="43350"/>
                    <a:pt x="2026" y="43350"/>
                    <a:pt x="29104" y="43350"/>
                  </a:cubicBezTo>
                </a:path>
              </a:pathLst>
            </a:custGeom>
            <a:noFill/>
            <a:ln w="1700" cap="rnd">
              <a:solidFill>
                <a:srgbClr val="26B14C"/>
              </a:solidFill>
              <a:round/>
            </a:ln>
          </p:spPr>
        </p:sp>
        <p:sp>
          <p:nvSpPr>
            <p:cNvPr id="283" name="MMConnector"/>
            <p:cNvSpPr/>
            <p:nvPr/>
          </p:nvSpPr>
          <p:spPr>
            <a:xfrm>
              <a:off x="3966659" y="38220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85" name="MMConnector"/>
            <p:cNvSpPr/>
            <p:nvPr/>
          </p:nvSpPr>
          <p:spPr>
            <a:xfrm>
              <a:off x="3706151" y="3815689"/>
              <a:ext cx="58208" cy="160650"/>
            </a:xfrm>
            <a:custGeom>
              <a:avLst/>
              <a:gdLst/>
              <a:pathLst>
                <a:path w="58208" fill="none" h="160650">
                  <a:moveTo>
                    <a:pt x="-29104" y="-80325"/>
                  </a:moveTo>
                  <a:lnTo>
                    <a:pt x="-10404" y="-80325"/>
                  </a:lnTo>
                  <a:cubicBezTo>
                    <a:pt x="2026" y="80325"/>
                    <a:pt x="2026" y="80325"/>
                    <a:pt x="29104" y="80325"/>
                  </a:cubicBezTo>
                </a:path>
              </a:pathLst>
            </a:custGeom>
            <a:noFill/>
            <a:ln w="1700" cap="rnd">
              <a:solidFill>
                <a:srgbClr val="26B14C"/>
              </a:solidFill>
              <a:round/>
            </a:ln>
          </p:spPr>
        </p:sp>
        <p:sp>
          <p:nvSpPr>
            <p:cNvPr id="287" name="MMConnector"/>
            <p:cNvSpPr/>
            <p:nvPr/>
          </p:nvSpPr>
          <p:spPr>
            <a:xfrm>
              <a:off x="4041459" y="38960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89" name="MMConnector"/>
            <p:cNvSpPr/>
            <p:nvPr/>
          </p:nvSpPr>
          <p:spPr>
            <a:xfrm>
              <a:off x="3706151" y="3852664"/>
              <a:ext cx="58208" cy="234600"/>
            </a:xfrm>
            <a:custGeom>
              <a:avLst/>
              <a:gdLst/>
              <a:pathLst>
                <a:path w="58208" fill="none" h="234600">
                  <a:moveTo>
                    <a:pt x="-29104" y="-117300"/>
                  </a:moveTo>
                  <a:lnTo>
                    <a:pt x="-10404" y="-117300"/>
                  </a:lnTo>
                  <a:cubicBezTo>
                    <a:pt x="2026" y="117300"/>
                    <a:pt x="2026" y="117300"/>
                    <a:pt x="29104" y="117300"/>
                  </a:cubicBezTo>
                </a:path>
              </a:pathLst>
            </a:custGeom>
            <a:noFill/>
            <a:ln w="1700" cap="rnd">
              <a:solidFill>
                <a:srgbClr val="26B14C"/>
              </a:solidFill>
              <a:round/>
            </a:ln>
          </p:spPr>
        </p:sp>
        <p:sp>
          <p:nvSpPr>
            <p:cNvPr id="291" name="MMConnector"/>
            <p:cNvSpPr/>
            <p:nvPr/>
          </p:nvSpPr>
          <p:spPr>
            <a:xfrm>
              <a:off x="4021059" y="39699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26B14C"/>
              </a:solidFill>
              <a:round/>
            </a:ln>
          </p:spPr>
        </p:sp>
        <p:sp>
          <p:nvSpPr>
            <p:cNvPr id="297" name="MMConnector"/>
            <p:cNvSpPr/>
            <p:nvPr/>
          </p:nvSpPr>
          <p:spPr>
            <a:xfrm>
              <a:off x="3877851" y="4455898"/>
              <a:ext cx="58208" cy="452519"/>
            </a:xfrm>
            <a:custGeom>
              <a:avLst/>
              <a:gdLst/>
              <a:pathLst>
                <a:path w="58208" fill="none" h="452519">
                  <a:moveTo>
                    <a:pt x="-29104" y="226259"/>
                  </a:moveTo>
                  <a:lnTo>
                    <a:pt x="-10404" y="226259"/>
                  </a:lnTo>
                  <a:cubicBezTo>
                    <a:pt x="2026" y="-226259"/>
                    <a:pt x="2026" y="-226259"/>
                    <a:pt x="29104" y="-226259"/>
                  </a:cubicBezTo>
                </a:path>
              </a:pathLst>
            </a:custGeom>
            <a:noFill/>
            <a:ln w="1700" cap="rnd">
              <a:solidFill>
                <a:srgbClr val="1E61FF"/>
              </a:solidFill>
              <a:round/>
            </a:ln>
          </p:spPr>
        </p:sp>
        <p:sp>
          <p:nvSpPr>
            <p:cNvPr id="299" name="MMConnector"/>
            <p:cNvSpPr/>
            <p:nvPr/>
          </p:nvSpPr>
          <p:spPr>
            <a:xfrm>
              <a:off x="3877851" y="4619417"/>
              <a:ext cx="58208" cy="125481"/>
            </a:xfrm>
            <a:custGeom>
              <a:avLst/>
              <a:gdLst/>
              <a:pathLst>
                <a:path w="58208" fill="none" h="125481">
                  <a:moveTo>
                    <a:pt x="-29104" y="62741"/>
                  </a:moveTo>
                  <a:lnTo>
                    <a:pt x="-10404" y="62741"/>
                  </a:lnTo>
                  <a:cubicBezTo>
                    <a:pt x="2026" y="-62741"/>
                    <a:pt x="2026" y="-62741"/>
                    <a:pt x="29104" y="-62741"/>
                  </a:cubicBezTo>
                </a:path>
              </a:pathLst>
            </a:custGeom>
            <a:noFill/>
            <a:ln w="1700" cap="rnd">
              <a:solidFill>
                <a:srgbClr val="1E61FF"/>
              </a:solidFill>
              <a:round/>
            </a:ln>
          </p:spPr>
        </p:sp>
        <p:sp>
          <p:nvSpPr>
            <p:cNvPr id="301" name="MMConnector"/>
            <p:cNvSpPr/>
            <p:nvPr/>
          </p:nvSpPr>
          <p:spPr>
            <a:xfrm>
              <a:off x="3877851" y="4721417"/>
              <a:ext cx="58208" cy="78519"/>
            </a:xfrm>
            <a:custGeom>
              <a:avLst/>
              <a:gdLst/>
              <a:pathLst>
                <a:path w="58208" fill="none" h="78519">
                  <a:moveTo>
                    <a:pt x="-29104" y="-39259"/>
                  </a:moveTo>
                  <a:lnTo>
                    <a:pt x="-10404" y="-39259"/>
                  </a:lnTo>
                  <a:cubicBezTo>
                    <a:pt x="2026" y="39259"/>
                    <a:pt x="2026" y="39259"/>
                    <a:pt x="29104" y="39259"/>
                  </a:cubicBezTo>
                </a:path>
              </a:pathLst>
            </a:custGeom>
            <a:noFill/>
            <a:ln w="1700" cap="rnd">
              <a:solidFill>
                <a:srgbClr val="1E61FF"/>
              </a:solidFill>
              <a:round/>
            </a:ln>
          </p:spPr>
        </p:sp>
        <p:sp>
          <p:nvSpPr>
            <p:cNvPr id="305" name="MMConnector"/>
            <p:cNvSpPr/>
            <p:nvPr/>
          </p:nvSpPr>
          <p:spPr>
            <a:xfrm>
              <a:off x="3877851" y="4908417"/>
              <a:ext cx="58208" cy="452519"/>
            </a:xfrm>
            <a:custGeom>
              <a:avLst/>
              <a:gdLst/>
              <a:pathLst>
                <a:path w="58208" fill="none" h="452519">
                  <a:moveTo>
                    <a:pt x="-29104" y="-226259"/>
                  </a:moveTo>
                  <a:lnTo>
                    <a:pt x="-10404" y="-226259"/>
                  </a:lnTo>
                  <a:cubicBezTo>
                    <a:pt x="2026" y="226259"/>
                    <a:pt x="2026" y="226259"/>
                    <a:pt x="29104" y="226259"/>
                  </a:cubicBezTo>
                </a:path>
              </a:pathLst>
            </a:custGeom>
            <a:noFill/>
            <a:ln w="1700" cap="rnd">
              <a:solidFill>
                <a:srgbClr val="1E61FF"/>
              </a:solidFill>
              <a:round/>
            </a:ln>
          </p:spPr>
        </p:sp>
        <p:sp>
          <p:nvSpPr>
            <p:cNvPr id="309" name="MMConnector"/>
            <p:cNvSpPr/>
            <p:nvPr/>
          </p:nvSpPr>
          <p:spPr>
            <a:xfrm>
              <a:off x="4180859" y="4164189"/>
              <a:ext cx="58208" cy="130900"/>
            </a:xfrm>
            <a:custGeom>
              <a:avLst/>
              <a:gdLst/>
              <a:pathLst>
                <a:path w="58208" fill="none" h="130900">
                  <a:moveTo>
                    <a:pt x="-29104" y="65450"/>
                  </a:moveTo>
                  <a:lnTo>
                    <a:pt x="-10404" y="65450"/>
                  </a:lnTo>
                  <a:cubicBezTo>
                    <a:pt x="2026" y="-65450"/>
                    <a:pt x="2026" y="-65450"/>
                    <a:pt x="29104" y="-65450"/>
                  </a:cubicBezTo>
                </a:path>
              </a:pathLst>
            </a:custGeom>
            <a:noFill/>
            <a:ln w="1700" cap="rnd">
              <a:solidFill>
                <a:srgbClr val="1E61FF"/>
              </a:solidFill>
              <a:round/>
            </a:ln>
          </p:spPr>
        </p:sp>
        <p:sp>
          <p:nvSpPr>
            <p:cNvPr id="311" name="MMConnector"/>
            <p:cNvSpPr/>
            <p:nvPr/>
          </p:nvSpPr>
          <p:spPr>
            <a:xfrm>
              <a:off x="4180859" y="4224539"/>
              <a:ext cx="58208" cy="10200"/>
            </a:xfrm>
            <a:custGeom>
              <a:avLst/>
              <a:gdLst/>
              <a:pathLst>
                <a:path w="58208" fill="none" h="10200">
                  <a:moveTo>
                    <a:pt x="-29104" y="5100"/>
                  </a:moveTo>
                  <a:lnTo>
                    <a:pt x="-10404" y="5100"/>
                  </a:lnTo>
                  <a:cubicBezTo>
                    <a:pt x="2026" y="-5100"/>
                    <a:pt x="2026" y="-5100"/>
                    <a:pt x="29104" y="-5100"/>
                  </a:cubicBezTo>
                </a:path>
              </a:pathLst>
            </a:custGeom>
            <a:noFill/>
            <a:ln w="1700" cap="rnd">
              <a:solidFill>
                <a:srgbClr val="1E61FF"/>
              </a:solidFill>
              <a:round/>
            </a:ln>
          </p:spPr>
        </p:sp>
        <p:sp>
          <p:nvSpPr>
            <p:cNvPr id="313" name="MMConnector"/>
            <p:cNvSpPr/>
            <p:nvPr/>
          </p:nvSpPr>
          <p:spPr>
            <a:xfrm>
              <a:off x="4180859" y="4295089"/>
              <a:ext cx="58208" cy="130900"/>
            </a:xfrm>
            <a:custGeom>
              <a:avLst/>
              <a:gdLst/>
              <a:pathLst>
                <a:path w="58208" fill="none" h="130900">
                  <a:moveTo>
                    <a:pt x="-29104" y="-65450"/>
                  </a:moveTo>
                  <a:lnTo>
                    <a:pt x="-10404" y="-65450"/>
                  </a:lnTo>
                  <a:cubicBezTo>
                    <a:pt x="2026" y="65450"/>
                    <a:pt x="2026" y="65450"/>
                    <a:pt x="29104" y="65450"/>
                  </a:cubicBezTo>
                </a:path>
              </a:pathLst>
            </a:custGeom>
            <a:noFill/>
            <a:ln w="1700" cap="rnd">
              <a:solidFill>
                <a:srgbClr val="1E61FF"/>
              </a:solidFill>
              <a:round/>
            </a:ln>
          </p:spPr>
        </p:sp>
        <p:sp>
          <p:nvSpPr>
            <p:cNvPr id="315" name="MMConnector"/>
            <p:cNvSpPr/>
            <p:nvPr/>
          </p:nvSpPr>
          <p:spPr>
            <a:xfrm>
              <a:off x="4231859" y="4518958"/>
              <a:ext cx="58208" cy="75438"/>
            </a:xfrm>
            <a:custGeom>
              <a:avLst/>
              <a:gdLst/>
              <a:pathLst>
                <a:path w="58208" fill="none" h="75438">
                  <a:moveTo>
                    <a:pt x="-29104" y="37719"/>
                  </a:moveTo>
                  <a:lnTo>
                    <a:pt x="-10404" y="37719"/>
                  </a:lnTo>
                  <a:cubicBezTo>
                    <a:pt x="2026" y="-37719"/>
                    <a:pt x="2026" y="-37719"/>
                    <a:pt x="29104" y="-37719"/>
                  </a:cubicBezTo>
                </a:path>
              </a:pathLst>
            </a:custGeom>
            <a:noFill/>
            <a:ln w="1700" cap="rnd">
              <a:solidFill>
                <a:srgbClr val="1E61FF"/>
              </a:solidFill>
              <a:round/>
            </a:ln>
          </p:spPr>
        </p:sp>
        <p:sp>
          <p:nvSpPr>
            <p:cNvPr id="317" name="MMConnector"/>
            <p:cNvSpPr/>
            <p:nvPr/>
          </p:nvSpPr>
          <p:spPr>
            <a:xfrm>
              <a:off x="4231859" y="4564220"/>
              <a:ext cx="58208" cy="15088"/>
            </a:xfrm>
            <a:custGeom>
              <a:avLst/>
              <a:gdLst/>
              <a:pathLst>
                <a:path w="58208" fill="none" h="15088">
                  <a:moveTo>
                    <a:pt x="-29104" y="-7544"/>
                  </a:moveTo>
                  <a:lnTo>
                    <a:pt x="-10404" y="-7544"/>
                  </a:lnTo>
                  <a:cubicBezTo>
                    <a:pt x="2026" y="7544"/>
                    <a:pt x="2026" y="7544"/>
                    <a:pt x="29104" y="7544"/>
                  </a:cubicBezTo>
                </a:path>
              </a:pathLst>
            </a:custGeom>
            <a:noFill/>
            <a:ln w="1700" cap="rnd">
              <a:solidFill>
                <a:srgbClr val="1E61FF"/>
              </a:solidFill>
              <a:round/>
            </a:ln>
          </p:spPr>
        </p:sp>
        <p:sp>
          <p:nvSpPr>
            <p:cNvPr id="319" name="MMConnector"/>
            <p:cNvSpPr/>
            <p:nvPr/>
          </p:nvSpPr>
          <p:spPr>
            <a:xfrm>
              <a:off x="4231859" y="4594395"/>
              <a:ext cx="58208" cy="75438"/>
            </a:xfrm>
            <a:custGeom>
              <a:avLst/>
              <a:gdLst/>
              <a:pathLst>
                <a:path w="58208" fill="none" h="75438">
                  <a:moveTo>
                    <a:pt x="-29104" y="-37719"/>
                  </a:moveTo>
                  <a:lnTo>
                    <a:pt x="-10404" y="-37719"/>
                  </a:lnTo>
                  <a:cubicBezTo>
                    <a:pt x="2026" y="37719"/>
                    <a:pt x="2026" y="37719"/>
                    <a:pt x="29104" y="37719"/>
                  </a:cubicBezTo>
                </a:path>
              </a:pathLst>
            </a:custGeom>
            <a:noFill/>
            <a:ln w="1700" cap="rnd">
              <a:solidFill>
                <a:srgbClr val="1E61FF"/>
              </a:solidFill>
              <a:round/>
            </a:ln>
          </p:spPr>
        </p:sp>
        <p:sp>
          <p:nvSpPr>
            <p:cNvPr id="325" name="MMConnector"/>
            <p:cNvSpPr/>
            <p:nvPr/>
          </p:nvSpPr>
          <p:spPr>
            <a:xfrm>
              <a:off x="4361059" y="4731458"/>
              <a:ext cx="58208" cy="58438"/>
            </a:xfrm>
            <a:custGeom>
              <a:avLst/>
              <a:gdLst/>
              <a:pathLst>
                <a:path w="58208" fill="none" h="58438">
                  <a:moveTo>
                    <a:pt x="-29104" y="29219"/>
                  </a:moveTo>
                  <a:lnTo>
                    <a:pt x="-10404" y="29219"/>
                  </a:lnTo>
                  <a:cubicBezTo>
                    <a:pt x="2026" y="-29219"/>
                    <a:pt x="2026" y="-29219"/>
                    <a:pt x="29104" y="-29219"/>
                  </a:cubicBezTo>
                </a:path>
              </a:pathLst>
            </a:custGeom>
            <a:noFill/>
            <a:ln w="1700" cap="rnd">
              <a:solidFill>
                <a:srgbClr val="1E61FF"/>
              </a:solidFill>
              <a:round/>
            </a:ln>
          </p:spPr>
        </p:sp>
        <p:sp>
          <p:nvSpPr>
            <p:cNvPr id="327" name="MMConnector"/>
            <p:cNvSpPr/>
            <p:nvPr/>
          </p:nvSpPr>
          <p:spPr>
            <a:xfrm>
              <a:off x="4361059" y="4789895"/>
              <a:ext cx="58208" cy="58438"/>
            </a:xfrm>
            <a:custGeom>
              <a:avLst/>
              <a:gdLst/>
              <a:pathLst>
                <a:path w="58208" fill="none" h="58438">
                  <a:moveTo>
                    <a:pt x="-29104" y="-29219"/>
                  </a:moveTo>
                  <a:lnTo>
                    <a:pt x="-10404" y="-29219"/>
                  </a:lnTo>
                  <a:cubicBezTo>
                    <a:pt x="2026" y="29219"/>
                    <a:pt x="2026" y="29219"/>
                    <a:pt x="29104" y="29219"/>
                  </a:cubicBezTo>
                </a:path>
              </a:pathLst>
            </a:custGeom>
            <a:noFill/>
            <a:ln w="1700" cap="rnd">
              <a:solidFill>
                <a:srgbClr val="1E61FF"/>
              </a:solidFill>
              <a:round/>
            </a:ln>
          </p:spPr>
        </p:sp>
        <p:sp>
          <p:nvSpPr>
            <p:cNvPr id="329" name="MMConnector"/>
            <p:cNvSpPr/>
            <p:nvPr/>
          </p:nvSpPr>
          <p:spPr>
            <a:xfrm>
              <a:off x="4327059" y="5047020"/>
              <a:ext cx="58208" cy="175313"/>
            </a:xfrm>
            <a:custGeom>
              <a:avLst/>
              <a:gdLst/>
              <a:pathLst>
                <a:path w="58208" fill="none" h="175313">
                  <a:moveTo>
                    <a:pt x="-29104" y="87656"/>
                  </a:moveTo>
                  <a:lnTo>
                    <a:pt x="-10404" y="87656"/>
                  </a:lnTo>
                  <a:cubicBezTo>
                    <a:pt x="2026" y="-87656"/>
                    <a:pt x="2026" y="-87656"/>
                    <a:pt x="29104" y="-87656"/>
                  </a:cubicBezTo>
                </a:path>
              </a:pathLst>
            </a:custGeom>
            <a:noFill/>
            <a:ln w="1700" cap="rnd">
              <a:solidFill>
                <a:srgbClr val="1E61FF"/>
              </a:solidFill>
              <a:round/>
            </a:ln>
          </p:spPr>
        </p:sp>
        <p:sp>
          <p:nvSpPr>
            <p:cNvPr id="331" name="MMConnector"/>
            <p:cNvSpPr/>
            <p:nvPr/>
          </p:nvSpPr>
          <p:spPr>
            <a:xfrm>
              <a:off x="4327059" y="5128833"/>
              <a:ext cx="58208" cy="11688"/>
            </a:xfrm>
            <a:custGeom>
              <a:avLst/>
              <a:gdLst/>
              <a:pathLst>
                <a:path w="58208" fill="none" h="11688">
                  <a:moveTo>
                    <a:pt x="-29104" y="5844"/>
                  </a:moveTo>
                  <a:lnTo>
                    <a:pt x="-10404" y="5844"/>
                  </a:lnTo>
                  <a:cubicBezTo>
                    <a:pt x="2026" y="-5844"/>
                    <a:pt x="2026" y="-5844"/>
                    <a:pt x="29104" y="-5844"/>
                  </a:cubicBezTo>
                </a:path>
              </a:pathLst>
            </a:custGeom>
            <a:noFill/>
            <a:ln w="1700" cap="rnd">
              <a:solidFill>
                <a:srgbClr val="1E61FF"/>
              </a:solidFill>
              <a:round/>
            </a:ln>
          </p:spPr>
        </p:sp>
        <p:sp>
          <p:nvSpPr>
            <p:cNvPr id="333" name="MMConnector"/>
            <p:cNvSpPr/>
            <p:nvPr/>
          </p:nvSpPr>
          <p:spPr>
            <a:xfrm>
              <a:off x="4327059" y="5187270"/>
              <a:ext cx="58208" cy="105188"/>
            </a:xfrm>
            <a:custGeom>
              <a:avLst/>
              <a:gdLst/>
              <a:pathLst>
                <a:path w="58208" fill="none" h="105188">
                  <a:moveTo>
                    <a:pt x="-29104" y="-52594"/>
                  </a:moveTo>
                  <a:lnTo>
                    <a:pt x="-10404" y="-52594"/>
                  </a:lnTo>
                  <a:cubicBezTo>
                    <a:pt x="2026" y="52594"/>
                    <a:pt x="2026" y="52594"/>
                    <a:pt x="29104" y="52594"/>
                  </a:cubicBezTo>
                </a:path>
              </a:pathLst>
            </a:custGeom>
            <a:noFill/>
            <a:ln w="1700" cap="rnd">
              <a:solidFill>
                <a:srgbClr val="1E61FF"/>
              </a:solidFill>
              <a:round/>
            </a:ln>
          </p:spPr>
        </p:sp>
        <p:sp>
          <p:nvSpPr>
            <p:cNvPr id="335" name="MMConnector"/>
            <p:cNvSpPr/>
            <p:nvPr/>
          </p:nvSpPr>
          <p:spPr>
            <a:xfrm>
              <a:off x="4327059" y="5222333"/>
              <a:ext cx="58208" cy="175313"/>
            </a:xfrm>
            <a:custGeom>
              <a:avLst/>
              <a:gdLst/>
              <a:pathLst>
                <a:path w="58208" fill="none" h="175313">
                  <a:moveTo>
                    <a:pt x="-29104" y="-87656"/>
                  </a:moveTo>
                  <a:lnTo>
                    <a:pt x="-10404" y="-87656"/>
                  </a:lnTo>
                  <a:cubicBezTo>
                    <a:pt x="2026" y="87656"/>
                    <a:pt x="2026" y="87656"/>
                    <a:pt x="29104" y="87656"/>
                  </a:cubicBezTo>
                </a:path>
              </a:pathLst>
            </a:custGeom>
            <a:noFill/>
            <a:ln w="1700" cap="rnd">
              <a:solidFill>
                <a:srgbClr val="1E61FF"/>
              </a:solidFill>
              <a:round/>
            </a:ln>
          </p:spPr>
        </p:sp>
        <p:sp>
          <p:nvSpPr>
            <p:cNvPr id="337" name="MMConnector"/>
            <p:cNvSpPr/>
            <p:nvPr/>
          </p:nvSpPr>
          <p:spPr>
            <a:xfrm>
              <a:off x="4494067" y="4087051"/>
              <a:ext cx="58208" cy="23375"/>
            </a:xfrm>
            <a:custGeom>
              <a:avLst/>
              <a:gdLst/>
              <a:pathLst>
                <a:path w="58208" fill="none" h="23375">
                  <a:moveTo>
                    <a:pt x="-29104" y="11688"/>
                  </a:moveTo>
                  <a:lnTo>
                    <a:pt x="-10404" y="11688"/>
                  </a:lnTo>
                  <a:cubicBezTo>
                    <a:pt x="2026" y="-11687"/>
                    <a:pt x="2026" y="-11687"/>
                    <a:pt x="29104" y="-11687"/>
                  </a:cubicBezTo>
                </a:path>
              </a:pathLst>
            </a:custGeom>
            <a:noFill/>
            <a:ln w="1700" cap="rnd">
              <a:solidFill>
                <a:srgbClr val="1E61FF"/>
              </a:solidFill>
              <a:round/>
            </a:ln>
          </p:spPr>
        </p:sp>
        <p:sp>
          <p:nvSpPr>
            <p:cNvPr id="339" name="MMConnector"/>
            <p:cNvSpPr/>
            <p:nvPr/>
          </p:nvSpPr>
          <p:spPr>
            <a:xfrm>
              <a:off x="4701875" y="4075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41" name="MMConnector"/>
            <p:cNvSpPr/>
            <p:nvPr/>
          </p:nvSpPr>
          <p:spPr>
            <a:xfrm>
              <a:off x="4494067" y="4110426"/>
              <a:ext cx="58208" cy="23375"/>
            </a:xfrm>
            <a:custGeom>
              <a:avLst/>
              <a:gdLst/>
              <a:pathLst>
                <a:path w="58208" fill="none" h="23375">
                  <a:moveTo>
                    <a:pt x="-29104" y="-11687"/>
                  </a:moveTo>
                  <a:lnTo>
                    <a:pt x="-10404" y="-11687"/>
                  </a:lnTo>
                  <a:cubicBezTo>
                    <a:pt x="2026" y="11688"/>
                    <a:pt x="2026" y="11688"/>
                    <a:pt x="29104" y="11688"/>
                  </a:cubicBezTo>
                </a:path>
              </a:pathLst>
            </a:custGeom>
            <a:noFill/>
            <a:ln w="1700" cap="rnd">
              <a:solidFill>
                <a:srgbClr val="1E61FF"/>
              </a:solidFill>
              <a:round/>
            </a:ln>
          </p:spPr>
        </p:sp>
        <p:sp>
          <p:nvSpPr>
            <p:cNvPr id="343" name="MMConnector"/>
            <p:cNvSpPr/>
            <p:nvPr/>
          </p:nvSpPr>
          <p:spPr>
            <a:xfrm>
              <a:off x="4764775" y="41221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45" name="MMConnector"/>
            <p:cNvSpPr/>
            <p:nvPr/>
          </p:nvSpPr>
          <p:spPr>
            <a:xfrm>
              <a:off x="4434567" y="4200952"/>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1E61FF"/>
              </a:solidFill>
              <a:round/>
            </a:ln>
          </p:spPr>
        </p:sp>
        <p:sp>
          <p:nvSpPr>
            <p:cNvPr id="347" name="MMConnector"/>
            <p:cNvSpPr/>
            <p:nvPr/>
          </p:nvSpPr>
          <p:spPr>
            <a:xfrm>
              <a:off x="4434567" y="4237927"/>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1E61FF"/>
              </a:solidFill>
              <a:round/>
            </a:ln>
          </p:spPr>
        </p:sp>
        <p:sp>
          <p:nvSpPr>
            <p:cNvPr id="349" name="MMConnector"/>
            <p:cNvSpPr/>
            <p:nvPr/>
          </p:nvSpPr>
          <p:spPr>
            <a:xfrm>
              <a:off x="4621975" y="41824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51" name="MMConnector"/>
            <p:cNvSpPr/>
            <p:nvPr/>
          </p:nvSpPr>
          <p:spPr>
            <a:xfrm>
              <a:off x="4611775" y="42564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73" name="MMConnector"/>
            <p:cNvSpPr/>
            <p:nvPr/>
          </p:nvSpPr>
          <p:spPr>
            <a:xfrm>
              <a:off x="4767767" y="4345452"/>
              <a:ext cx="58208" cy="30175"/>
            </a:xfrm>
            <a:custGeom>
              <a:avLst/>
              <a:gdLst/>
              <a:pathLst>
                <a:path w="58208" fill="none" h="30175">
                  <a:moveTo>
                    <a:pt x="-29104" y="15088"/>
                  </a:moveTo>
                  <a:lnTo>
                    <a:pt x="-10404" y="15088"/>
                  </a:lnTo>
                  <a:cubicBezTo>
                    <a:pt x="2026" y="-15087"/>
                    <a:pt x="2026" y="-15087"/>
                    <a:pt x="29104" y="-15087"/>
                  </a:cubicBezTo>
                </a:path>
              </a:pathLst>
            </a:custGeom>
            <a:noFill/>
            <a:ln w="1700" cap="rnd">
              <a:solidFill>
                <a:srgbClr val="1E61FF"/>
              </a:solidFill>
              <a:round/>
            </a:ln>
          </p:spPr>
        </p:sp>
        <p:sp>
          <p:nvSpPr>
            <p:cNvPr id="375" name="MMConnector"/>
            <p:cNvSpPr/>
            <p:nvPr/>
          </p:nvSpPr>
          <p:spPr>
            <a:xfrm>
              <a:off x="5063975" y="4330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77" name="MMConnector"/>
            <p:cNvSpPr/>
            <p:nvPr/>
          </p:nvSpPr>
          <p:spPr>
            <a:xfrm>
              <a:off x="4767767" y="4375627"/>
              <a:ext cx="58208" cy="30175"/>
            </a:xfrm>
            <a:custGeom>
              <a:avLst/>
              <a:gdLst/>
              <a:pathLst>
                <a:path w="58208" fill="none" h="30175">
                  <a:moveTo>
                    <a:pt x="-29104" y="-15087"/>
                  </a:moveTo>
                  <a:lnTo>
                    <a:pt x="-10404" y="-15087"/>
                  </a:lnTo>
                  <a:cubicBezTo>
                    <a:pt x="2026" y="15088"/>
                    <a:pt x="2026" y="15088"/>
                    <a:pt x="29104" y="15088"/>
                  </a:cubicBezTo>
                </a:path>
              </a:pathLst>
            </a:custGeom>
            <a:noFill/>
            <a:ln w="1700" cap="rnd">
              <a:solidFill>
                <a:srgbClr val="1E61FF"/>
              </a:solidFill>
              <a:round/>
            </a:ln>
          </p:spPr>
        </p:sp>
        <p:sp>
          <p:nvSpPr>
            <p:cNvPr id="379" name="MMConnector"/>
            <p:cNvSpPr/>
            <p:nvPr/>
          </p:nvSpPr>
          <p:spPr>
            <a:xfrm>
              <a:off x="5065675" y="43907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81" name="MMConnector"/>
            <p:cNvSpPr/>
            <p:nvPr/>
          </p:nvSpPr>
          <p:spPr>
            <a:xfrm>
              <a:off x="4538267" y="4466152"/>
              <a:ext cx="58208" cy="30175"/>
            </a:xfrm>
            <a:custGeom>
              <a:avLst/>
              <a:gdLst/>
              <a:pathLst>
                <a:path w="58208" fill="none" h="30175">
                  <a:moveTo>
                    <a:pt x="-29104" y="15088"/>
                  </a:moveTo>
                  <a:lnTo>
                    <a:pt x="-10404" y="15088"/>
                  </a:lnTo>
                  <a:cubicBezTo>
                    <a:pt x="2026" y="-15087"/>
                    <a:pt x="2026" y="-15087"/>
                    <a:pt x="29104" y="-15087"/>
                  </a:cubicBezTo>
                </a:path>
              </a:pathLst>
            </a:custGeom>
            <a:noFill/>
            <a:ln w="1700" cap="rnd">
              <a:solidFill>
                <a:srgbClr val="1E61FF"/>
              </a:solidFill>
              <a:round/>
            </a:ln>
          </p:spPr>
        </p:sp>
        <p:sp>
          <p:nvSpPr>
            <p:cNvPr id="383" name="MMConnector"/>
            <p:cNvSpPr/>
            <p:nvPr/>
          </p:nvSpPr>
          <p:spPr>
            <a:xfrm>
              <a:off x="4968775" y="44510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85" name="MMConnector"/>
            <p:cNvSpPr/>
            <p:nvPr/>
          </p:nvSpPr>
          <p:spPr>
            <a:xfrm>
              <a:off x="4538267" y="4496327"/>
              <a:ext cx="58208" cy="30175"/>
            </a:xfrm>
            <a:custGeom>
              <a:avLst/>
              <a:gdLst/>
              <a:pathLst>
                <a:path w="58208" fill="none" h="30175">
                  <a:moveTo>
                    <a:pt x="-29104" y="-15087"/>
                  </a:moveTo>
                  <a:lnTo>
                    <a:pt x="-10404" y="-15087"/>
                  </a:lnTo>
                  <a:cubicBezTo>
                    <a:pt x="2026" y="15088"/>
                    <a:pt x="2026" y="15088"/>
                    <a:pt x="29104" y="15088"/>
                  </a:cubicBezTo>
                </a:path>
              </a:pathLst>
            </a:custGeom>
            <a:noFill/>
            <a:ln w="1700" cap="rnd">
              <a:solidFill>
                <a:srgbClr val="1E61FF"/>
              </a:solidFill>
              <a:round/>
            </a:ln>
          </p:spPr>
        </p:sp>
        <p:sp>
          <p:nvSpPr>
            <p:cNvPr id="387" name="MMConnector"/>
            <p:cNvSpPr/>
            <p:nvPr/>
          </p:nvSpPr>
          <p:spPr>
            <a:xfrm>
              <a:off x="4970475" y="45114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89" name="MMConnector"/>
            <p:cNvSpPr/>
            <p:nvPr/>
          </p:nvSpPr>
          <p:spPr>
            <a:xfrm>
              <a:off x="4793267" y="45717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93" name="MMConnector"/>
            <p:cNvSpPr/>
            <p:nvPr/>
          </p:nvSpPr>
          <p:spPr>
            <a:xfrm>
              <a:off x="4720167" y="4690552"/>
              <a:ext cx="58208" cy="23375"/>
            </a:xfrm>
            <a:custGeom>
              <a:avLst/>
              <a:gdLst/>
              <a:pathLst>
                <a:path w="58208" fill="none" h="23375">
                  <a:moveTo>
                    <a:pt x="-29104" y="11688"/>
                  </a:moveTo>
                  <a:lnTo>
                    <a:pt x="-10404" y="11688"/>
                  </a:lnTo>
                  <a:cubicBezTo>
                    <a:pt x="2026" y="-11687"/>
                    <a:pt x="2026" y="-11687"/>
                    <a:pt x="29104" y="-11687"/>
                  </a:cubicBezTo>
                </a:path>
              </a:pathLst>
            </a:custGeom>
            <a:noFill/>
            <a:ln w="1700" cap="rnd">
              <a:solidFill>
                <a:srgbClr val="1E61FF"/>
              </a:solidFill>
              <a:round/>
            </a:ln>
          </p:spPr>
        </p:sp>
        <p:sp>
          <p:nvSpPr>
            <p:cNvPr id="395" name="MMConnector"/>
            <p:cNvSpPr/>
            <p:nvPr/>
          </p:nvSpPr>
          <p:spPr>
            <a:xfrm>
              <a:off x="4924575" y="46788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397" name="MMConnector"/>
            <p:cNvSpPr/>
            <p:nvPr/>
          </p:nvSpPr>
          <p:spPr>
            <a:xfrm>
              <a:off x="4720167" y="4713927"/>
              <a:ext cx="58208" cy="23375"/>
            </a:xfrm>
            <a:custGeom>
              <a:avLst/>
              <a:gdLst/>
              <a:pathLst>
                <a:path w="58208" fill="none" h="23375">
                  <a:moveTo>
                    <a:pt x="-29104" y="-11687"/>
                  </a:moveTo>
                  <a:lnTo>
                    <a:pt x="-10404" y="-11687"/>
                  </a:lnTo>
                  <a:cubicBezTo>
                    <a:pt x="2026" y="11688"/>
                    <a:pt x="2026" y="11688"/>
                    <a:pt x="29104" y="11688"/>
                  </a:cubicBezTo>
                </a:path>
              </a:pathLst>
            </a:custGeom>
            <a:noFill/>
            <a:ln w="1700" cap="rnd">
              <a:solidFill>
                <a:srgbClr val="1E61FF"/>
              </a:solidFill>
              <a:round/>
            </a:ln>
          </p:spPr>
        </p:sp>
        <p:sp>
          <p:nvSpPr>
            <p:cNvPr id="399" name="MMConnector"/>
            <p:cNvSpPr/>
            <p:nvPr/>
          </p:nvSpPr>
          <p:spPr>
            <a:xfrm>
              <a:off x="4914375" y="47256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401" name="MMConnector"/>
            <p:cNvSpPr/>
            <p:nvPr/>
          </p:nvSpPr>
          <p:spPr>
            <a:xfrm>
              <a:off x="4677667" y="47957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1E61FF"/>
              </a:solidFill>
              <a:round/>
            </a:ln>
          </p:spPr>
        </p:sp>
        <p:sp>
          <p:nvSpPr>
            <p:cNvPr id="403" name="MMConnector"/>
            <p:cNvSpPr/>
            <p:nvPr/>
          </p:nvSpPr>
          <p:spPr>
            <a:xfrm>
              <a:off x="4677667" y="48191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405" name="MMConnector"/>
            <p:cNvSpPr/>
            <p:nvPr/>
          </p:nvSpPr>
          <p:spPr>
            <a:xfrm>
              <a:off x="4677667" y="48424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1E61FF"/>
              </a:solidFill>
              <a:round/>
            </a:ln>
          </p:spPr>
        </p:sp>
        <p:sp>
          <p:nvSpPr>
            <p:cNvPr id="407" name="MMConnector"/>
            <p:cNvSpPr/>
            <p:nvPr/>
          </p:nvSpPr>
          <p:spPr>
            <a:xfrm>
              <a:off x="4723567" y="49359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1E61FF"/>
              </a:solidFill>
              <a:round/>
            </a:ln>
          </p:spPr>
        </p:sp>
        <p:sp>
          <p:nvSpPr>
            <p:cNvPr id="409" name="MMConnector"/>
            <p:cNvSpPr/>
            <p:nvPr/>
          </p:nvSpPr>
          <p:spPr>
            <a:xfrm>
              <a:off x="4723567" y="4959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411" name="MMConnector"/>
            <p:cNvSpPr/>
            <p:nvPr/>
          </p:nvSpPr>
          <p:spPr>
            <a:xfrm>
              <a:off x="4723567" y="49827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1E61FF"/>
              </a:solidFill>
              <a:round/>
            </a:ln>
          </p:spPr>
        </p:sp>
        <p:sp>
          <p:nvSpPr>
            <p:cNvPr id="413" name="MMConnector"/>
            <p:cNvSpPr/>
            <p:nvPr/>
          </p:nvSpPr>
          <p:spPr>
            <a:xfrm>
              <a:off x="4570567" y="5087927"/>
              <a:ext cx="58208" cy="70125"/>
            </a:xfrm>
            <a:custGeom>
              <a:avLst/>
              <a:gdLst/>
              <a:pathLst>
                <a:path w="58208" fill="none" h="70125">
                  <a:moveTo>
                    <a:pt x="-29104" y="35063"/>
                  </a:moveTo>
                  <a:lnTo>
                    <a:pt x="-10404" y="35063"/>
                  </a:lnTo>
                  <a:cubicBezTo>
                    <a:pt x="2026" y="-35062"/>
                    <a:pt x="2026" y="-35062"/>
                    <a:pt x="29104" y="-35062"/>
                  </a:cubicBezTo>
                </a:path>
              </a:pathLst>
            </a:custGeom>
            <a:noFill/>
            <a:ln w="1700" cap="rnd">
              <a:solidFill>
                <a:srgbClr val="1E61FF"/>
              </a:solidFill>
              <a:round/>
            </a:ln>
          </p:spPr>
        </p:sp>
        <p:sp>
          <p:nvSpPr>
            <p:cNvPr id="415" name="MMConnector"/>
            <p:cNvSpPr/>
            <p:nvPr/>
          </p:nvSpPr>
          <p:spPr>
            <a:xfrm>
              <a:off x="4570567" y="5111302"/>
              <a:ext cx="58208" cy="23375"/>
            </a:xfrm>
            <a:custGeom>
              <a:avLst/>
              <a:gdLst/>
              <a:pathLst>
                <a:path w="58208" fill="none" h="23375">
                  <a:moveTo>
                    <a:pt x="-29104" y="11688"/>
                  </a:moveTo>
                  <a:lnTo>
                    <a:pt x="-10404" y="11688"/>
                  </a:lnTo>
                  <a:cubicBezTo>
                    <a:pt x="2026" y="-11687"/>
                    <a:pt x="2026" y="-11687"/>
                    <a:pt x="29104" y="-11687"/>
                  </a:cubicBezTo>
                </a:path>
              </a:pathLst>
            </a:custGeom>
            <a:noFill/>
            <a:ln w="1700" cap="rnd">
              <a:solidFill>
                <a:srgbClr val="1E61FF"/>
              </a:solidFill>
              <a:round/>
            </a:ln>
          </p:spPr>
        </p:sp>
        <p:sp>
          <p:nvSpPr>
            <p:cNvPr id="417" name="MMConnector"/>
            <p:cNvSpPr/>
            <p:nvPr/>
          </p:nvSpPr>
          <p:spPr>
            <a:xfrm>
              <a:off x="4570567" y="5134677"/>
              <a:ext cx="58208" cy="23375"/>
            </a:xfrm>
            <a:custGeom>
              <a:avLst/>
              <a:gdLst/>
              <a:pathLst>
                <a:path w="58208" fill="none" h="23375">
                  <a:moveTo>
                    <a:pt x="-29104" y="-11687"/>
                  </a:moveTo>
                  <a:lnTo>
                    <a:pt x="-10404" y="-11687"/>
                  </a:lnTo>
                  <a:cubicBezTo>
                    <a:pt x="2026" y="11688"/>
                    <a:pt x="2026" y="11688"/>
                    <a:pt x="29104" y="11688"/>
                  </a:cubicBezTo>
                </a:path>
              </a:pathLst>
            </a:custGeom>
            <a:noFill/>
            <a:ln w="1700" cap="rnd">
              <a:solidFill>
                <a:srgbClr val="1E61FF"/>
              </a:solidFill>
              <a:round/>
            </a:ln>
          </p:spPr>
        </p:sp>
        <p:sp>
          <p:nvSpPr>
            <p:cNvPr id="419" name="MMConnector"/>
            <p:cNvSpPr/>
            <p:nvPr/>
          </p:nvSpPr>
          <p:spPr>
            <a:xfrm>
              <a:off x="4570567" y="5158052"/>
              <a:ext cx="58208" cy="70125"/>
            </a:xfrm>
            <a:custGeom>
              <a:avLst/>
              <a:gdLst/>
              <a:pathLst>
                <a:path w="58208" fill="none" h="70125">
                  <a:moveTo>
                    <a:pt x="-29104" y="-35062"/>
                  </a:moveTo>
                  <a:lnTo>
                    <a:pt x="-10404" y="-35062"/>
                  </a:lnTo>
                  <a:cubicBezTo>
                    <a:pt x="2026" y="35063"/>
                    <a:pt x="2026" y="35063"/>
                    <a:pt x="29104" y="35063"/>
                  </a:cubicBezTo>
                </a:path>
              </a:pathLst>
            </a:custGeom>
            <a:noFill/>
            <a:ln w="1700" cap="rnd">
              <a:solidFill>
                <a:srgbClr val="1E61FF"/>
              </a:solidFill>
              <a:round/>
            </a:ln>
          </p:spPr>
        </p:sp>
        <p:sp>
          <p:nvSpPr>
            <p:cNvPr id="421" name="MMConnector"/>
            <p:cNvSpPr/>
            <p:nvPr/>
          </p:nvSpPr>
          <p:spPr>
            <a:xfrm>
              <a:off x="4573967" y="52398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1E61FF"/>
              </a:solidFill>
              <a:round/>
            </a:ln>
          </p:spPr>
        </p:sp>
        <p:sp>
          <p:nvSpPr>
            <p:cNvPr id="425" name="MMConnector"/>
            <p:cNvSpPr/>
            <p:nvPr/>
          </p:nvSpPr>
          <p:spPr>
            <a:xfrm>
              <a:off x="4971767" y="5298302"/>
              <a:ext cx="58208" cy="23375"/>
            </a:xfrm>
            <a:custGeom>
              <a:avLst/>
              <a:gdLst/>
              <a:pathLst>
                <a:path w="58208" fill="none" h="23375">
                  <a:moveTo>
                    <a:pt x="-29104" y="11688"/>
                  </a:moveTo>
                  <a:lnTo>
                    <a:pt x="-10404" y="11688"/>
                  </a:lnTo>
                  <a:cubicBezTo>
                    <a:pt x="2026" y="-11687"/>
                    <a:pt x="2026" y="-11687"/>
                    <a:pt x="29104" y="-11687"/>
                  </a:cubicBezTo>
                </a:path>
              </a:pathLst>
            </a:custGeom>
            <a:noFill/>
            <a:ln w="1700" cap="rnd">
              <a:solidFill>
                <a:srgbClr val="1E61FF"/>
              </a:solidFill>
              <a:round/>
            </a:ln>
          </p:spPr>
        </p:sp>
        <p:sp>
          <p:nvSpPr>
            <p:cNvPr id="427" name="MMConnector"/>
            <p:cNvSpPr/>
            <p:nvPr/>
          </p:nvSpPr>
          <p:spPr>
            <a:xfrm>
              <a:off x="4971767" y="5321677"/>
              <a:ext cx="58208" cy="23375"/>
            </a:xfrm>
            <a:custGeom>
              <a:avLst/>
              <a:gdLst/>
              <a:pathLst>
                <a:path w="58208" fill="none" h="23375">
                  <a:moveTo>
                    <a:pt x="-29104" y="-11687"/>
                  </a:moveTo>
                  <a:lnTo>
                    <a:pt x="-10404" y="-11687"/>
                  </a:lnTo>
                  <a:cubicBezTo>
                    <a:pt x="2026" y="11688"/>
                    <a:pt x="2026" y="11688"/>
                    <a:pt x="29104" y="11688"/>
                  </a:cubicBezTo>
                </a:path>
              </a:pathLst>
            </a:custGeom>
            <a:noFill/>
            <a:ln w="1700" cap="rnd">
              <a:solidFill>
                <a:srgbClr val="1E61FF"/>
              </a:solidFill>
              <a:round/>
            </a:ln>
          </p:spPr>
        </p:sp>
        <p:sp>
          <p:nvSpPr>
            <p:cNvPr id="429" name="MMConnector"/>
            <p:cNvSpPr/>
            <p:nvPr/>
          </p:nvSpPr>
          <p:spPr>
            <a:xfrm>
              <a:off x="3695951" y="6463638"/>
              <a:ext cx="58208" cy="247217"/>
            </a:xfrm>
            <a:custGeom>
              <a:avLst/>
              <a:gdLst/>
              <a:pathLst>
                <a:path w="58208" fill="none" h="247217">
                  <a:moveTo>
                    <a:pt x="-29104" y="123609"/>
                  </a:moveTo>
                  <a:lnTo>
                    <a:pt x="-10404" y="123609"/>
                  </a:lnTo>
                  <a:cubicBezTo>
                    <a:pt x="2026" y="-123609"/>
                    <a:pt x="2026" y="-123609"/>
                    <a:pt x="29104" y="-123609"/>
                  </a:cubicBezTo>
                </a:path>
              </a:pathLst>
            </a:custGeom>
            <a:noFill/>
            <a:ln w="1700" cap="rnd">
              <a:solidFill>
                <a:srgbClr val="BB43FE"/>
              </a:solidFill>
              <a:round/>
            </a:ln>
          </p:spPr>
        </p:sp>
        <p:sp>
          <p:nvSpPr>
            <p:cNvPr id="431" name="MMConnector"/>
            <p:cNvSpPr/>
            <p:nvPr/>
          </p:nvSpPr>
          <p:spPr>
            <a:xfrm>
              <a:off x="4041459" y="6340030"/>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33" name="MMConnector"/>
            <p:cNvSpPr/>
            <p:nvPr/>
          </p:nvSpPr>
          <p:spPr>
            <a:xfrm>
              <a:off x="3695951" y="6710855"/>
              <a:ext cx="58208" cy="247217"/>
            </a:xfrm>
            <a:custGeom>
              <a:avLst/>
              <a:gdLst/>
              <a:pathLst>
                <a:path w="58208" fill="none" h="247217">
                  <a:moveTo>
                    <a:pt x="-29104" y="-123609"/>
                  </a:moveTo>
                  <a:lnTo>
                    <a:pt x="-10404" y="-123609"/>
                  </a:lnTo>
                  <a:cubicBezTo>
                    <a:pt x="2026" y="123609"/>
                    <a:pt x="2026" y="123609"/>
                    <a:pt x="29104" y="123609"/>
                  </a:cubicBezTo>
                </a:path>
              </a:pathLst>
            </a:custGeom>
            <a:noFill/>
            <a:ln w="1700" cap="rnd">
              <a:solidFill>
                <a:srgbClr val="BB43FE"/>
              </a:solidFill>
              <a:round/>
            </a:ln>
          </p:spPr>
        </p:sp>
        <p:sp>
          <p:nvSpPr>
            <p:cNvPr id="435" name="MMConnector"/>
            <p:cNvSpPr/>
            <p:nvPr/>
          </p:nvSpPr>
          <p:spPr>
            <a:xfrm>
              <a:off x="4133259" y="68344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37" name="MMConnector"/>
            <p:cNvSpPr/>
            <p:nvPr/>
          </p:nvSpPr>
          <p:spPr>
            <a:xfrm>
              <a:off x="4713367" y="68110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BB43FE"/>
              </a:solidFill>
              <a:round/>
            </a:ln>
          </p:spPr>
        </p:sp>
        <p:sp>
          <p:nvSpPr>
            <p:cNvPr id="439" name="MMConnector"/>
            <p:cNvSpPr/>
            <p:nvPr/>
          </p:nvSpPr>
          <p:spPr>
            <a:xfrm>
              <a:off x="4713367" y="68344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41" name="MMConnector"/>
            <p:cNvSpPr/>
            <p:nvPr/>
          </p:nvSpPr>
          <p:spPr>
            <a:xfrm>
              <a:off x="4713367" y="68578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BB43FE"/>
              </a:solidFill>
              <a:round/>
            </a:ln>
          </p:spPr>
        </p:sp>
        <p:sp>
          <p:nvSpPr>
            <p:cNvPr id="443" name="MMConnector"/>
            <p:cNvSpPr/>
            <p:nvPr/>
          </p:nvSpPr>
          <p:spPr>
            <a:xfrm>
              <a:off x="4521267" y="6146362"/>
              <a:ext cx="58208" cy="387334"/>
            </a:xfrm>
            <a:custGeom>
              <a:avLst/>
              <a:gdLst/>
              <a:pathLst>
                <a:path w="58208" fill="none" h="387334">
                  <a:moveTo>
                    <a:pt x="-29104" y="193667"/>
                  </a:moveTo>
                  <a:lnTo>
                    <a:pt x="-10404" y="193667"/>
                  </a:lnTo>
                  <a:cubicBezTo>
                    <a:pt x="2026" y="-193667"/>
                    <a:pt x="2026" y="-193667"/>
                    <a:pt x="29104" y="-193667"/>
                  </a:cubicBezTo>
                </a:path>
              </a:pathLst>
            </a:custGeom>
            <a:noFill/>
            <a:ln w="1700" cap="rnd">
              <a:solidFill>
                <a:srgbClr val="BB43FE"/>
              </a:solidFill>
              <a:round/>
            </a:ln>
          </p:spPr>
        </p:sp>
        <p:sp>
          <p:nvSpPr>
            <p:cNvPr id="445" name="MMConnector"/>
            <p:cNvSpPr/>
            <p:nvPr/>
          </p:nvSpPr>
          <p:spPr>
            <a:xfrm>
              <a:off x="4521267" y="6478234"/>
              <a:ext cx="58208" cy="276409"/>
            </a:xfrm>
            <a:custGeom>
              <a:avLst/>
              <a:gdLst/>
              <a:pathLst>
                <a:path w="58208" fill="none" h="276409">
                  <a:moveTo>
                    <a:pt x="-29104" y="-138205"/>
                  </a:moveTo>
                  <a:lnTo>
                    <a:pt x="-10404" y="-138205"/>
                  </a:lnTo>
                  <a:cubicBezTo>
                    <a:pt x="2026" y="138205"/>
                    <a:pt x="2026" y="138205"/>
                    <a:pt x="29104" y="138205"/>
                  </a:cubicBezTo>
                </a:path>
              </a:pathLst>
            </a:custGeom>
            <a:noFill/>
            <a:ln w="1700" cap="rnd">
              <a:solidFill>
                <a:srgbClr val="BB43FE"/>
              </a:solidFill>
              <a:round/>
            </a:ln>
          </p:spPr>
        </p:sp>
        <p:sp>
          <p:nvSpPr>
            <p:cNvPr id="447" name="MMConnector"/>
            <p:cNvSpPr/>
            <p:nvPr/>
          </p:nvSpPr>
          <p:spPr>
            <a:xfrm>
              <a:off x="4521267" y="6533697"/>
              <a:ext cx="58208" cy="387334"/>
            </a:xfrm>
            <a:custGeom>
              <a:avLst/>
              <a:gdLst/>
              <a:pathLst>
                <a:path w="58208" fill="none" h="387334">
                  <a:moveTo>
                    <a:pt x="-29104" y="-193667"/>
                  </a:moveTo>
                  <a:lnTo>
                    <a:pt x="-10404" y="-193667"/>
                  </a:lnTo>
                  <a:cubicBezTo>
                    <a:pt x="2026" y="193667"/>
                    <a:pt x="2026" y="193667"/>
                    <a:pt x="29104" y="193667"/>
                  </a:cubicBezTo>
                </a:path>
              </a:pathLst>
            </a:custGeom>
            <a:noFill/>
            <a:ln w="1700" cap="rnd">
              <a:solidFill>
                <a:srgbClr val="BB43FE"/>
              </a:solidFill>
              <a:round/>
            </a:ln>
          </p:spPr>
        </p:sp>
        <p:sp>
          <p:nvSpPr>
            <p:cNvPr id="449" name="MMConnector"/>
            <p:cNvSpPr/>
            <p:nvPr/>
          </p:nvSpPr>
          <p:spPr>
            <a:xfrm>
              <a:off x="4880375" y="6727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51" name="MMConnector"/>
            <p:cNvSpPr/>
            <p:nvPr/>
          </p:nvSpPr>
          <p:spPr>
            <a:xfrm>
              <a:off x="5041875" y="6616439"/>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53" name="MMConnector"/>
            <p:cNvSpPr/>
            <p:nvPr/>
          </p:nvSpPr>
          <p:spPr>
            <a:xfrm>
              <a:off x="5602390" y="6597952"/>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BB43FE"/>
              </a:solidFill>
              <a:round/>
            </a:ln>
          </p:spPr>
        </p:sp>
        <p:sp>
          <p:nvSpPr>
            <p:cNvPr id="457" name="MMConnector"/>
            <p:cNvSpPr/>
            <p:nvPr/>
          </p:nvSpPr>
          <p:spPr>
            <a:xfrm>
              <a:off x="5602390" y="6634927"/>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BB43FE"/>
              </a:solidFill>
              <a:round/>
            </a:ln>
          </p:spPr>
        </p:sp>
        <p:sp>
          <p:nvSpPr>
            <p:cNvPr id="459" name="MMConnector"/>
            <p:cNvSpPr/>
            <p:nvPr/>
          </p:nvSpPr>
          <p:spPr>
            <a:xfrm>
              <a:off x="4953475" y="5786255"/>
              <a:ext cx="58208" cy="332881"/>
            </a:xfrm>
            <a:custGeom>
              <a:avLst/>
              <a:gdLst/>
              <a:pathLst>
                <a:path w="58208" fill="none" h="332881">
                  <a:moveTo>
                    <a:pt x="-29104" y="166441"/>
                  </a:moveTo>
                  <a:lnTo>
                    <a:pt x="-10404" y="166441"/>
                  </a:lnTo>
                  <a:cubicBezTo>
                    <a:pt x="2026" y="-166441"/>
                    <a:pt x="2026" y="-166441"/>
                    <a:pt x="29104" y="-166441"/>
                  </a:cubicBezTo>
                </a:path>
              </a:pathLst>
            </a:custGeom>
            <a:noFill/>
            <a:ln w="1700" cap="rnd">
              <a:solidFill>
                <a:srgbClr val="BB43FE"/>
              </a:solidFill>
              <a:round/>
            </a:ln>
          </p:spPr>
        </p:sp>
        <p:sp>
          <p:nvSpPr>
            <p:cNvPr id="461" name="MMConnector"/>
            <p:cNvSpPr/>
            <p:nvPr/>
          </p:nvSpPr>
          <p:spPr>
            <a:xfrm>
              <a:off x="4953475" y="5942973"/>
              <a:ext cx="58208" cy="19444"/>
            </a:xfrm>
            <a:custGeom>
              <a:avLst/>
              <a:gdLst/>
              <a:pathLst>
                <a:path w="58208" fill="none" h="19444">
                  <a:moveTo>
                    <a:pt x="-29104" y="9722"/>
                  </a:moveTo>
                  <a:lnTo>
                    <a:pt x="-10404" y="9722"/>
                  </a:lnTo>
                  <a:cubicBezTo>
                    <a:pt x="2026" y="-9722"/>
                    <a:pt x="2026" y="-9722"/>
                    <a:pt x="29104" y="-9722"/>
                  </a:cubicBezTo>
                </a:path>
              </a:pathLst>
            </a:custGeom>
            <a:noFill/>
            <a:ln w="1700" cap="rnd">
              <a:solidFill>
                <a:srgbClr val="BB43FE"/>
              </a:solidFill>
              <a:round/>
            </a:ln>
          </p:spPr>
        </p:sp>
        <p:sp>
          <p:nvSpPr>
            <p:cNvPr id="463" name="MMConnector"/>
            <p:cNvSpPr/>
            <p:nvPr/>
          </p:nvSpPr>
          <p:spPr>
            <a:xfrm>
              <a:off x="4953475" y="6119136"/>
              <a:ext cx="58208" cy="332881"/>
            </a:xfrm>
            <a:custGeom>
              <a:avLst/>
              <a:gdLst/>
              <a:pathLst>
                <a:path w="58208" fill="none" h="332881">
                  <a:moveTo>
                    <a:pt x="-29104" y="-166441"/>
                  </a:moveTo>
                  <a:lnTo>
                    <a:pt x="-10404" y="-166441"/>
                  </a:lnTo>
                  <a:cubicBezTo>
                    <a:pt x="2026" y="166441"/>
                    <a:pt x="2026" y="166441"/>
                    <a:pt x="29104" y="166441"/>
                  </a:cubicBezTo>
                </a:path>
              </a:pathLst>
            </a:custGeom>
            <a:noFill/>
            <a:ln w="1700" cap="rnd">
              <a:solidFill>
                <a:srgbClr val="BB43FE"/>
              </a:solidFill>
              <a:round/>
            </a:ln>
          </p:spPr>
        </p:sp>
        <p:sp>
          <p:nvSpPr>
            <p:cNvPr id="494" name="MMConnector"/>
            <p:cNvSpPr/>
            <p:nvPr/>
          </p:nvSpPr>
          <p:spPr>
            <a:xfrm>
              <a:off x="5261583" y="5536089"/>
              <a:ext cx="58208" cy="167450"/>
            </a:xfrm>
            <a:custGeom>
              <a:avLst/>
              <a:gdLst/>
              <a:pathLst>
                <a:path w="58208" fill="none" h="167450">
                  <a:moveTo>
                    <a:pt x="-29104" y="83725"/>
                  </a:moveTo>
                  <a:lnTo>
                    <a:pt x="-10404" y="83725"/>
                  </a:lnTo>
                  <a:cubicBezTo>
                    <a:pt x="2026" y="-83725"/>
                    <a:pt x="2026" y="-83725"/>
                    <a:pt x="29104" y="-83725"/>
                  </a:cubicBezTo>
                </a:path>
              </a:pathLst>
            </a:custGeom>
            <a:noFill/>
            <a:ln w="1700" cap="rnd">
              <a:solidFill>
                <a:srgbClr val="BB43FE"/>
              </a:solidFill>
              <a:round/>
            </a:ln>
          </p:spPr>
        </p:sp>
        <p:sp>
          <p:nvSpPr>
            <p:cNvPr id="496" name="MMConnector"/>
            <p:cNvSpPr/>
            <p:nvPr/>
          </p:nvSpPr>
          <p:spPr>
            <a:xfrm>
              <a:off x="5447291" y="5452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498" name="MMConnector"/>
            <p:cNvSpPr/>
            <p:nvPr/>
          </p:nvSpPr>
          <p:spPr>
            <a:xfrm>
              <a:off x="5261583" y="5573064"/>
              <a:ext cx="58208" cy="93500"/>
            </a:xfrm>
            <a:custGeom>
              <a:avLst/>
              <a:gdLst/>
              <a:pathLst>
                <a:path w="58208" fill="none" h="93500">
                  <a:moveTo>
                    <a:pt x="-29104" y="46750"/>
                  </a:moveTo>
                  <a:lnTo>
                    <a:pt x="-10404" y="46750"/>
                  </a:lnTo>
                  <a:cubicBezTo>
                    <a:pt x="2026" y="-46750"/>
                    <a:pt x="2026" y="-46750"/>
                    <a:pt x="29104" y="-46750"/>
                  </a:cubicBezTo>
                </a:path>
              </a:pathLst>
            </a:custGeom>
            <a:noFill/>
            <a:ln w="1700" cap="rnd">
              <a:solidFill>
                <a:srgbClr val="BB43FE"/>
              </a:solidFill>
              <a:round/>
            </a:ln>
          </p:spPr>
        </p:sp>
        <p:sp>
          <p:nvSpPr>
            <p:cNvPr id="500" name="MMConnector"/>
            <p:cNvSpPr/>
            <p:nvPr/>
          </p:nvSpPr>
          <p:spPr>
            <a:xfrm>
              <a:off x="5261583" y="5641702"/>
              <a:ext cx="58208" cy="43775"/>
            </a:xfrm>
            <a:custGeom>
              <a:avLst/>
              <a:gdLst/>
              <a:pathLst>
                <a:path w="58208" fill="none" h="43775">
                  <a:moveTo>
                    <a:pt x="-29104" y="-21887"/>
                  </a:moveTo>
                  <a:lnTo>
                    <a:pt x="-10404" y="-21887"/>
                  </a:lnTo>
                  <a:cubicBezTo>
                    <a:pt x="2026" y="21888"/>
                    <a:pt x="2026" y="21888"/>
                    <a:pt x="29104" y="21888"/>
                  </a:cubicBezTo>
                </a:path>
              </a:pathLst>
            </a:custGeom>
            <a:noFill/>
            <a:ln w="1700" cap="rnd">
              <a:solidFill>
                <a:srgbClr val="BB43FE"/>
              </a:solidFill>
              <a:round/>
            </a:ln>
          </p:spPr>
        </p:sp>
        <p:sp>
          <p:nvSpPr>
            <p:cNvPr id="502" name="MMConnector"/>
            <p:cNvSpPr/>
            <p:nvPr/>
          </p:nvSpPr>
          <p:spPr>
            <a:xfrm>
              <a:off x="5261583" y="5703539"/>
              <a:ext cx="58208" cy="167450"/>
            </a:xfrm>
            <a:custGeom>
              <a:avLst/>
              <a:gdLst/>
              <a:pathLst>
                <a:path w="58208" fill="none" h="167450">
                  <a:moveTo>
                    <a:pt x="-29104" y="-83725"/>
                  </a:moveTo>
                  <a:lnTo>
                    <a:pt x="-10404" y="-83725"/>
                  </a:lnTo>
                  <a:cubicBezTo>
                    <a:pt x="2026" y="83725"/>
                    <a:pt x="2026" y="83725"/>
                    <a:pt x="29104" y="83725"/>
                  </a:cubicBezTo>
                </a:path>
              </a:pathLst>
            </a:custGeom>
            <a:noFill/>
            <a:ln w="1700" cap="rnd">
              <a:solidFill>
                <a:srgbClr val="BB43FE"/>
              </a:solidFill>
              <a:round/>
            </a:ln>
          </p:spPr>
        </p:sp>
        <p:sp>
          <p:nvSpPr>
            <p:cNvPr id="506" name="MMConnector"/>
            <p:cNvSpPr/>
            <p:nvPr/>
          </p:nvSpPr>
          <p:spPr>
            <a:xfrm>
              <a:off x="5433691" y="55263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510" name="MMConnector"/>
            <p:cNvSpPr/>
            <p:nvPr/>
          </p:nvSpPr>
          <p:spPr>
            <a:xfrm>
              <a:off x="5498291" y="5625127"/>
              <a:ext cx="58208" cy="76925"/>
            </a:xfrm>
            <a:custGeom>
              <a:avLst/>
              <a:gdLst/>
              <a:pathLst>
                <a:path w="58208" fill="none" h="76925">
                  <a:moveTo>
                    <a:pt x="-29104" y="38463"/>
                  </a:moveTo>
                  <a:lnTo>
                    <a:pt x="-10404" y="38463"/>
                  </a:lnTo>
                  <a:cubicBezTo>
                    <a:pt x="2026" y="-38462"/>
                    <a:pt x="2026" y="-38462"/>
                    <a:pt x="29104" y="-38462"/>
                  </a:cubicBezTo>
                </a:path>
              </a:pathLst>
            </a:custGeom>
            <a:noFill/>
            <a:ln w="1700" cap="rnd">
              <a:solidFill>
                <a:srgbClr val="BB43FE"/>
              </a:solidFill>
              <a:round/>
            </a:ln>
          </p:spPr>
        </p:sp>
        <p:sp>
          <p:nvSpPr>
            <p:cNvPr id="512" name="MMConnector"/>
            <p:cNvSpPr/>
            <p:nvPr/>
          </p:nvSpPr>
          <p:spPr>
            <a:xfrm>
              <a:off x="5498291" y="5655302"/>
              <a:ext cx="58208" cy="16575"/>
            </a:xfrm>
            <a:custGeom>
              <a:avLst/>
              <a:gdLst/>
              <a:pathLst>
                <a:path w="58208" fill="none" h="16575">
                  <a:moveTo>
                    <a:pt x="-29104" y="8288"/>
                  </a:moveTo>
                  <a:lnTo>
                    <a:pt x="-10404" y="8288"/>
                  </a:lnTo>
                  <a:cubicBezTo>
                    <a:pt x="2026" y="-8287"/>
                    <a:pt x="2026" y="-8287"/>
                    <a:pt x="29104" y="-8287"/>
                  </a:cubicBezTo>
                </a:path>
              </a:pathLst>
            </a:custGeom>
            <a:noFill/>
            <a:ln w="1700" cap="rnd">
              <a:solidFill>
                <a:srgbClr val="BB43FE"/>
              </a:solidFill>
              <a:round/>
            </a:ln>
          </p:spPr>
        </p:sp>
        <p:sp>
          <p:nvSpPr>
            <p:cNvPr id="514" name="MMConnector"/>
            <p:cNvSpPr/>
            <p:nvPr/>
          </p:nvSpPr>
          <p:spPr>
            <a:xfrm>
              <a:off x="5498291" y="5678677"/>
              <a:ext cx="58208" cy="30175"/>
            </a:xfrm>
            <a:custGeom>
              <a:avLst/>
              <a:gdLst/>
              <a:pathLst>
                <a:path w="58208" fill="none" h="30175">
                  <a:moveTo>
                    <a:pt x="-29104" y="-15087"/>
                  </a:moveTo>
                  <a:lnTo>
                    <a:pt x="-10404" y="-15087"/>
                  </a:lnTo>
                  <a:cubicBezTo>
                    <a:pt x="2026" y="15088"/>
                    <a:pt x="2026" y="15088"/>
                    <a:pt x="29104" y="15088"/>
                  </a:cubicBezTo>
                </a:path>
              </a:pathLst>
            </a:custGeom>
            <a:noFill/>
            <a:ln w="1700" cap="rnd">
              <a:solidFill>
                <a:srgbClr val="BB43FE"/>
              </a:solidFill>
              <a:round/>
            </a:ln>
          </p:spPr>
        </p:sp>
        <p:sp>
          <p:nvSpPr>
            <p:cNvPr id="516" name="MMConnector"/>
            <p:cNvSpPr/>
            <p:nvPr/>
          </p:nvSpPr>
          <p:spPr>
            <a:xfrm>
              <a:off x="5498291" y="5702052"/>
              <a:ext cx="58208" cy="76925"/>
            </a:xfrm>
            <a:custGeom>
              <a:avLst/>
              <a:gdLst/>
              <a:pathLst>
                <a:path w="58208" fill="none" h="76925">
                  <a:moveTo>
                    <a:pt x="-29104" y="-38462"/>
                  </a:moveTo>
                  <a:lnTo>
                    <a:pt x="-10404" y="-38462"/>
                  </a:lnTo>
                  <a:cubicBezTo>
                    <a:pt x="2026" y="38463"/>
                    <a:pt x="2026" y="38463"/>
                    <a:pt x="29104" y="38463"/>
                  </a:cubicBezTo>
                </a:path>
              </a:pathLst>
            </a:custGeom>
            <a:noFill/>
            <a:ln w="1700" cap="rnd">
              <a:solidFill>
                <a:srgbClr val="BB43FE"/>
              </a:solidFill>
              <a:round/>
            </a:ln>
          </p:spPr>
        </p:sp>
        <p:sp>
          <p:nvSpPr>
            <p:cNvPr id="518" name="MMConnector"/>
            <p:cNvSpPr/>
            <p:nvPr/>
          </p:nvSpPr>
          <p:spPr>
            <a:xfrm>
              <a:off x="5447291" y="57872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520" name="MMConnector"/>
            <p:cNvSpPr/>
            <p:nvPr/>
          </p:nvSpPr>
          <p:spPr>
            <a:xfrm>
              <a:off x="5662783" y="5890433"/>
              <a:ext cx="58208" cy="85638"/>
            </a:xfrm>
            <a:custGeom>
              <a:avLst/>
              <a:gdLst/>
              <a:pathLst>
                <a:path w="58208" fill="none" h="85638">
                  <a:moveTo>
                    <a:pt x="-29104" y="42819"/>
                  </a:moveTo>
                  <a:lnTo>
                    <a:pt x="-10404" y="42819"/>
                  </a:lnTo>
                  <a:cubicBezTo>
                    <a:pt x="2026" y="-42819"/>
                    <a:pt x="2026" y="-42819"/>
                    <a:pt x="29104" y="-42819"/>
                  </a:cubicBezTo>
                </a:path>
              </a:pathLst>
            </a:custGeom>
            <a:noFill/>
            <a:ln w="1700" cap="rnd">
              <a:solidFill>
                <a:srgbClr val="BB43FE"/>
              </a:solidFill>
              <a:round/>
            </a:ln>
          </p:spPr>
        </p:sp>
        <p:sp>
          <p:nvSpPr>
            <p:cNvPr id="522" name="MMConnector"/>
            <p:cNvSpPr/>
            <p:nvPr/>
          </p:nvSpPr>
          <p:spPr>
            <a:xfrm>
              <a:off x="5662783" y="5976070"/>
              <a:ext cx="58208" cy="85638"/>
            </a:xfrm>
            <a:custGeom>
              <a:avLst/>
              <a:gdLst/>
              <a:pathLst>
                <a:path w="58208" fill="none" h="85638">
                  <a:moveTo>
                    <a:pt x="-29104" y="-42819"/>
                  </a:moveTo>
                  <a:lnTo>
                    <a:pt x="-10404" y="-42819"/>
                  </a:lnTo>
                  <a:cubicBezTo>
                    <a:pt x="2026" y="42819"/>
                    <a:pt x="2026" y="42819"/>
                    <a:pt x="29104" y="42819"/>
                  </a:cubicBezTo>
                </a:path>
              </a:pathLst>
            </a:custGeom>
            <a:noFill/>
            <a:ln w="1700" cap="rnd">
              <a:solidFill>
                <a:srgbClr val="BB43FE"/>
              </a:solidFill>
              <a:round/>
            </a:ln>
          </p:spPr>
        </p:sp>
        <p:sp>
          <p:nvSpPr>
            <p:cNvPr id="524" name="MMConnector"/>
            <p:cNvSpPr/>
            <p:nvPr/>
          </p:nvSpPr>
          <p:spPr>
            <a:xfrm>
              <a:off x="5833191" y="58476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BB43FE"/>
              </a:solidFill>
              <a:round/>
            </a:ln>
          </p:spPr>
        </p:sp>
        <p:sp>
          <p:nvSpPr>
            <p:cNvPr id="526" name="MMConnector"/>
            <p:cNvSpPr/>
            <p:nvPr/>
          </p:nvSpPr>
          <p:spPr>
            <a:xfrm>
              <a:off x="5797491" y="5970227"/>
              <a:ext cx="58208" cy="97325"/>
            </a:xfrm>
            <a:custGeom>
              <a:avLst/>
              <a:gdLst/>
              <a:pathLst>
                <a:path w="58208" fill="none" h="97325">
                  <a:moveTo>
                    <a:pt x="-29104" y="48663"/>
                  </a:moveTo>
                  <a:lnTo>
                    <a:pt x="-10404" y="48663"/>
                  </a:lnTo>
                  <a:cubicBezTo>
                    <a:pt x="2026" y="-48662"/>
                    <a:pt x="2026" y="-48662"/>
                    <a:pt x="29104" y="-48662"/>
                  </a:cubicBezTo>
                </a:path>
              </a:pathLst>
            </a:custGeom>
            <a:noFill/>
            <a:ln w="1700" cap="rnd">
              <a:solidFill>
                <a:srgbClr val="BB43FE"/>
              </a:solidFill>
              <a:round/>
            </a:ln>
          </p:spPr>
        </p:sp>
        <p:sp>
          <p:nvSpPr>
            <p:cNvPr id="528" name="MMConnector"/>
            <p:cNvSpPr/>
            <p:nvPr/>
          </p:nvSpPr>
          <p:spPr>
            <a:xfrm>
              <a:off x="5797491" y="6007202"/>
              <a:ext cx="58208" cy="23375"/>
            </a:xfrm>
            <a:custGeom>
              <a:avLst/>
              <a:gdLst/>
              <a:pathLst>
                <a:path w="58208" fill="none" h="23375">
                  <a:moveTo>
                    <a:pt x="-29104" y="11688"/>
                  </a:moveTo>
                  <a:lnTo>
                    <a:pt x="-10404" y="11688"/>
                  </a:lnTo>
                  <a:cubicBezTo>
                    <a:pt x="2026" y="-11687"/>
                    <a:pt x="2026" y="-11687"/>
                    <a:pt x="29104" y="-11687"/>
                  </a:cubicBezTo>
                </a:path>
              </a:pathLst>
            </a:custGeom>
            <a:noFill/>
            <a:ln w="1700" cap="rnd">
              <a:solidFill>
                <a:srgbClr val="BB43FE"/>
              </a:solidFill>
              <a:round/>
            </a:ln>
          </p:spPr>
        </p:sp>
        <p:sp>
          <p:nvSpPr>
            <p:cNvPr id="530" name="MMConnector"/>
            <p:cNvSpPr/>
            <p:nvPr/>
          </p:nvSpPr>
          <p:spPr>
            <a:xfrm>
              <a:off x="5797491" y="6037377"/>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BB43FE"/>
              </a:solidFill>
              <a:round/>
            </a:ln>
          </p:spPr>
        </p:sp>
        <p:sp>
          <p:nvSpPr>
            <p:cNvPr id="532" name="MMConnector"/>
            <p:cNvSpPr/>
            <p:nvPr/>
          </p:nvSpPr>
          <p:spPr>
            <a:xfrm>
              <a:off x="5797491" y="6067552"/>
              <a:ext cx="58208" cy="97325"/>
            </a:xfrm>
            <a:custGeom>
              <a:avLst/>
              <a:gdLst/>
              <a:pathLst>
                <a:path w="58208" fill="none" h="97325">
                  <a:moveTo>
                    <a:pt x="-29104" y="-48662"/>
                  </a:moveTo>
                  <a:lnTo>
                    <a:pt x="-10404" y="-48662"/>
                  </a:lnTo>
                  <a:cubicBezTo>
                    <a:pt x="2026" y="48663"/>
                    <a:pt x="2026" y="48663"/>
                    <a:pt x="29104" y="48663"/>
                  </a:cubicBezTo>
                </a:path>
              </a:pathLst>
            </a:custGeom>
            <a:noFill/>
            <a:ln w="1700" cap="rnd">
              <a:solidFill>
                <a:srgbClr val="BB43FE"/>
              </a:solidFill>
              <a:round/>
            </a:ln>
          </p:spPr>
        </p:sp>
        <p:sp>
          <p:nvSpPr>
            <p:cNvPr id="534" name="MMConnector"/>
            <p:cNvSpPr/>
            <p:nvPr/>
          </p:nvSpPr>
          <p:spPr>
            <a:xfrm>
              <a:off x="5494483" y="6231070"/>
              <a:ext cx="58208" cy="109013"/>
            </a:xfrm>
            <a:custGeom>
              <a:avLst/>
              <a:gdLst/>
              <a:pathLst>
                <a:path w="58208" fill="none" h="109013">
                  <a:moveTo>
                    <a:pt x="-29104" y="54506"/>
                  </a:moveTo>
                  <a:lnTo>
                    <a:pt x="-10404" y="54506"/>
                  </a:lnTo>
                  <a:cubicBezTo>
                    <a:pt x="2026" y="-54506"/>
                    <a:pt x="2026" y="-54506"/>
                    <a:pt x="29104" y="-54506"/>
                  </a:cubicBezTo>
                </a:path>
              </a:pathLst>
            </a:custGeom>
            <a:noFill/>
            <a:ln w="1700" cap="rnd">
              <a:solidFill>
                <a:srgbClr val="BB43FE"/>
              </a:solidFill>
              <a:round/>
            </a:ln>
          </p:spPr>
        </p:sp>
        <p:sp>
          <p:nvSpPr>
            <p:cNvPr id="536" name="MMConnector"/>
            <p:cNvSpPr/>
            <p:nvPr/>
          </p:nvSpPr>
          <p:spPr>
            <a:xfrm>
              <a:off x="5494483" y="6254445"/>
              <a:ext cx="58208" cy="62263"/>
            </a:xfrm>
            <a:custGeom>
              <a:avLst/>
              <a:gdLst/>
              <a:pathLst>
                <a:path w="58208" fill="none" h="62263">
                  <a:moveTo>
                    <a:pt x="-29104" y="31131"/>
                  </a:moveTo>
                  <a:lnTo>
                    <a:pt x="-10404" y="31131"/>
                  </a:lnTo>
                  <a:cubicBezTo>
                    <a:pt x="2026" y="-31131"/>
                    <a:pt x="2026" y="-31131"/>
                    <a:pt x="29104" y="-31131"/>
                  </a:cubicBezTo>
                </a:path>
              </a:pathLst>
            </a:custGeom>
            <a:noFill/>
            <a:ln w="1700" cap="rnd">
              <a:solidFill>
                <a:srgbClr val="BB43FE"/>
              </a:solidFill>
              <a:round/>
            </a:ln>
          </p:spPr>
        </p:sp>
        <p:sp>
          <p:nvSpPr>
            <p:cNvPr id="538" name="MMConnector"/>
            <p:cNvSpPr/>
            <p:nvPr/>
          </p:nvSpPr>
          <p:spPr>
            <a:xfrm>
              <a:off x="5494483" y="6340083"/>
              <a:ext cx="58208" cy="109013"/>
            </a:xfrm>
            <a:custGeom>
              <a:avLst/>
              <a:gdLst/>
              <a:pathLst>
                <a:path w="58208" fill="none" h="109013">
                  <a:moveTo>
                    <a:pt x="-29104" y="-54506"/>
                  </a:moveTo>
                  <a:lnTo>
                    <a:pt x="-10404" y="-54506"/>
                  </a:lnTo>
                  <a:cubicBezTo>
                    <a:pt x="2026" y="54506"/>
                    <a:pt x="2026" y="54506"/>
                    <a:pt x="29104" y="54506"/>
                  </a:cubicBezTo>
                </a:path>
              </a:pathLst>
            </a:custGeom>
            <a:noFill/>
            <a:ln w="1700" cap="rnd">
              <a:solidFill>
                <a:srgbClr val="BB43FE"/>
              </a:solidFill>
              <a:round/>
            </a:ln>
          </p:spPr>
        </p:sp>
        <p:sp>
          <p:nvSpPr>
            <p:cNvPr id="540" name="MMConnector"/>
            <p:cNvSpPr/>
            <p:nvPr/>
          </p:nvSpPr>
          <p:spPr>
            <a:xfrm>
              <a:off x="5629191" y="6339127"/>
              <a:ext cx="58208" cy="110925"/>
            </a:xfrm>
            <a:custGeom>
              <a:avLst/>
              <a:gdLst/>
              <a:pathLst>
                <a:path w="58208" fill="none" h="110925">
                  <a:moveTo>
                    <a:pt x="-29104" y="55463"/>
                  </a:moveTo>
                  <a:lnTo>
                    <a:pt x="-10404" y="55463"/>
                  </a:lnTo>
                  <a:cubicBezTo>
                    <a:pt x="2026" y="-55462"/>
                    <a:pt x="2026" y="-55462"/>
                    <a:pt x="29104" y="-55462"/>
                  </a:cubicBezTo>
                </a:path>
              </a:pathLst>
            </a:custGeom>
            <a:noFill/>
            <a:ln w="1700" cap="rnd">
              <a:solidFill>
                <a:srgbClr val="BB43FE"/>
              </a:solidFill>
              <a:round/>
            </a:ln>
          </p:spPr>
        </p:sp>
        <p:sp>
          <p:nvSpPr>
            <p:cNvPr id="542" name="MMConnector"/>
            <p:cNvSpPr/>
            <p:nvPr/>
          </p:nvSpPr>
          <p:spPr>
            <a:xfrm>
              <a:off x="5629191" y="6376102"/>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BB43FE"/>
              </a:solidFill>
              <a:round/>
            </a:ln>
          </p:spPr>
        </p:sp>
        <p:sp>
          <p:nvSpPr>
            <p:cNvPr id="544" name="MMConnector"/>
            <p:cNvSpPr/>
            <p:nvPr/>
          </p:nvSpPr>
          <p:spPr>
            <a:xfrm>
              <a:off x="5629191" y="6413077"/>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BB43FE"/>
              </a:solidFill>
              <a:round/>
            </a:ln>
          </p:spPr>
        </p:sp>
        <p:sp>
          <p:nvSpPr>
            <p:cNvPr id="546" name="MMConnector"/>
            <p:cNvSpPr/>
            <p:nvPr/>
          </p:nvSpPr>
          <p:spPr>
            <a:xfrm>
              <a:off x="5629191" y="6450052"/>
              <a:ext cx="58208" cy="110925"/>
            </a:xfrm>
            <a:custGeom>
              <a:avLst/>
              <a:gdLst/>
              <a:pathLst>
                <a:path w="58208" fill="none" h="110925">
                  <a:moveTo>
                    <a:pt x="-29104" y="-55462"/>
                  </a:moveTo>
                  <a:lnTo>
                    <a:pt x="-10404" y="-55462"/>
                  </a:lnTo>
                  <a:cubicBezTo>
                    <a:pt x="2026" y="55463"/>
                    <a:pt x="2026" y="55463"/>
                    <a:pt x="29104" y="55463"/>
                  </a:cubicBezTo>
                </a:path>
              </a:pathLst>
            </a:custGeom>
            <a:noFill/>
            <a:ln w="1700" cap="rnd">
              <a:solidFill>
                <a:srgbClr val="BB43FE"/>
              </a:solidFill>
              <a:round/>
            </a:ln>
          </p:spPr>
        </p:sp>
        <p:sp>
          <p:nvSpPr>
            <p:cNvPr id="548" name="MMConnector"/>
            <p:cNvSpPr/>
            <p:nvPr/>
          </p:nvSpPr>
          <p:spPr>
            <a:xfrm>
              <a:off x="3823451" y="2274533"/>
              <a:ext cx="58208" cy="599038"/>
            </a:xfrm>
            <a:custGeom>
              <a:avLst/>
              <a:gdLst/>
              <a:pathLst>
                <a:path w="58208" fill="none" h="599038">
                  <a:moveTo>
                    <a:pt x="-29104" y="299519"/>
                  </a:moveTo>
                  <a:lnTo>
                    <a:pt x="-10404" y="299519"/>
                  </a:lnTo>
                  <a:cubicBezTo>
                    <a:pt x="2026" y="-299519"/>
                    <a:pt x="2026" y="-299519"/>
                    <a:pt x="29104" y="-299519"/>
                  </a:cubicBezTo>
                </a:path>
              </a:pathLst>
            </a:custGeom>
            <a:noFill/>
            <a:ln w="1700" cap="rnd">
              <a:solidFill>
                <a:srgbClr val="F7B426"/>
              </a:solidFill>
              <a:round/>
            </a:ln>
          </p:spPr>
        </p:sp>
        <p:sp>
          <p:nvSpPr>
            <p:cNvPr id="550" name="MMConnector"/>
            <p:cNvSpPr/>
            <p:nvPr/>
          </p:nvSpPr>
          <p:spPr>
            <a:xfrm>
              <a:off x="4024459" y="1825839"/>
              <a:ext cx="58208" cy="298350"/>
            </a:xfrm>
            <a:custGeom>
              <a:avLst/>
              <a:gdLst/>
              <a:pathLst>
                <a:path w="58208" fill="none" h="298350">
                  <a:moveTo>
                    <a:pt x="-29104" y="149175"/>
                  </a:moveTo>
                  <a:lnTo>
                    <a:pt x="-10404" y="149175"/>
                  </a:lnTo>
                  <a:cubicBezTo>
                    <a:pt x="2026" y="-149175"/>
                    <a:pt x="2026" y="-149175"/>
                    <a:pt x="29104" y="-149175"/>
                  </a:cubicBezTo>
                </a:path>
              </a:pathLst>
            </a:custGeom>
            <a:noFill/>
            <a:ln w="1700" cap="rnd">
              <a:solidFill>
                <a:srgbClr val="F7B426"/>
              </a:solidFill>
              <a:round/>
            </a:ln>
          </p:spPr>
        </p:sp>
        <p:sp>
          <p:nvSpPr>
            <p:cNvPr id="552" name="MMConnector"/>
            <p:cNvSpPr/>
            <p:nvPr/>
          </p:nvSpPr>
          <p:spPr>
            <a:xfrm>
              <a:off x="4024459" y="1980114"/>
              <a:ext cx="58208" cy="10200"/>
            </a:xfrm>
            <a:custGeom>
              <a:avLst/>
              <a:gdLst/>
              <a:pathLst>
                <a:path w="58208" fill="none" h="10200">
                  <a:moveTo>
                    <a:pt x="-29104" y="-5100"/>
                  </a:moveTo>
                  <a:lnTo>
                    <a:pt x="-10404" y="-5100"/>
                  </a:lnTo>
                  <a:cubicBezTo>
                    <a:pt x="2026" y="5100"/>
                    <a:pt x="2026" y="5100"/>
                    <a:pt x="29104" y="5100"/>
                  </a:cubicBezTo>
                </a:path>
              </a:pathLst>
            </a:custGeom>
            <a:noFill/>
            <a:ln w="1700" cap="rnd">
              <a:solidFill>
                <a:srgbClr val="F7B426"/>
              </a:solidFill>
              <a:round/>
            </a:ln>
          </p:spPr>
        </p:sp>
        <p:sp>
          <p:nvSpPr>
            <p:cNvPr id="554" name="MMConnector"/>
            <p:cNvSpPr/>
            <p:nvPr/>
          </p:nvSpPr>
          <p:spPr>
            <a:xfrm>
              <a:off x="4024459" y="2124189"/>
              <a:ext cx="58208" cy="298350"/>
            </a:xfrm>
            <a:custGeom>
              <a:avLst/>
              <a:gdLst/>
              <a:pathLst>
                <a:path w="58208" fill="none" h="298350">
                  <a:moveTo>
                    <a:pt x="-29104" y="-149175"/>
                  </a:moveTo>
                  <a:lnTo>
                    <a:pt x="-10404" y="-149175"/>
                  </a:lnTo>
                  <a:cubicBezTo>
                    <a:pt x="2026" y="149175"/>
                    <a:pt x="2026" y="149175"/>
                    <a:pt x="29104" y="149175"/>
                  </a:cubicBezTo>
                </a:path>
              </a:pathLst>
            </a:custGeom>
            <a:noFill/>
            <a:ln w="1700" cap="rnd">
              <a:solidFill>
                <a:srgbClr val="F7B426"/>
              </a:solidFill>
              <a:round/>
            </a:ln>
          </p:spPr>
        </p:sp>
        <p:sp>
          <p:nvSpPr>
            <p:cNvPr id="556" name="MMConnector"/>
            <p:cNvSpPr/>
            <p:nvPr/>
          </p:nvSpPr>
          <p:spPr>
            <a:xfrm>
              <a:off x="4371667" y="1623114"/>
              <a:ext cx="58208" cy="107100"/>
            </a:xfrm>
            <a:custGeom>
              <a:avLst/>
              <a:gdLst/>
              <a:pathLst>
                <a:path w="58208" fill="none" h="107100">
                  <a:moveTo>
                    <a:pt x="-29104" y="53550"/>
                  </a:moveTo>
                  <a:lnTo>
                    <a:pt x="-10404" y="53550"/>
                  </a:lnTo>
                  <a:cubicBezTo>
                    <a:pt x="2026" y="-53550"/>
                    <a:pt x="2026" y="-53550"/>
                    <a:pt x="29104" y="-53550"/>
                  </a:cubicBezTo>
                </a:path>
              </a:pathLst>
            </a:custGeom>
            <a:noFill/>
            <a:ln w="1700" cap="rnd">
              <a:solidFill>
                <a:srgbClr val="F7B426"/>
              </a:solidFill>
              <a:round/>
            </a:ln>
          </p:spPr>
        </p:sp>
        <p:sp>
          <p:nvSpPr>
            <p:cNvPr id="558" name="MMConnector"/>
            <p:cNvSpPr/>
            <p:nvPr/>
          </p:nvSpPr>
          <p:spPr>
            <a:xfrm>
              <a:off x="4371667" y="16766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60" name="MMConnector"/>
            <p:cNvSpPr/>
            <p:nvPr/>
          </p:nvSpPr>
          <p:spPr>
            <a:xfrm>
              <a:off x="4371667" y="1730214"/>
              <a:ext cx="58208" cy="107100"/>
            </a:xfrm>
            <a:custGeom>
              <a:avLst/>
              <a:gdLst/>
              <a:pathLst>
                <a:path w="58208" fill="none" h="107100">
                  <a:moveTo>
                    <a:pt x="-29104" y="-53550"/>
                  </a:moveTo>
                  <a:lnTo>
                    <a:pt x="-10404" y="-53550"/>
                  </a:lnTo>
                  <a:cubicBezTo>
                    <a:pt x="2026" y="53550"/>
                    <a:pt x="2026" y="53550"/>
                    <a:pt x="29104" y="53550"/>
                  </a:cubicBezTo>
                </a:path>
              </a:pathLst>
            </a:custGeom>
            <a:noFill/>
            <a:ln w="1700" cap="rnd">
              <a:solidFill>
                <a:srgbClr val="F7B426"/>
              </a:solidFill>
              <a:round/>
            </a:ln>
          </p:spPr>
        </p:sp>
        <p:sp>
          <p:nvSpPr>
            <p:cNvPr id="562" name="MMConnector"/>
            <p:cNvSpPr/>
            <p:nvPr/>
          </p:nvSpPr>
          <p:spPr>
            <a:xfrm>
              <a:off x="4550575" y="15695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66" name="MMConnector"/>
            <p:cNvSpPr/>
            <p:nvPr/>
          </p:nvSpPr>
          <p:spPr>
            <a:xfrm>
              <a:off x="4550575" y="16532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568" name="MMConnector"/>
            <p:cNvSpPr/>
            <p:nvPr/>
          </p:nvSpPr>
          <p:spPr>
            <a:xfrm>
              <a:off x="4550575" y="16766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70" name="MMConnector"/>
            <p:cNvSpPr/>
            <p:nvPr/>
          </p:nvSpPr>
          <p:spPr>
            <a:xfrm>
              <a:off x="4550575" y="17000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574" name="MMConnector"/>
            <p:cNvSpPr/>
            <p:nvPr/>
          </p:nvSpPr>
          <p:spPr>
            <a:xfrm>
              <a:off x="4547175" y="17837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76" name="MMConnector"/>
            <p:cNvSpPr/>
            <p:nvPr/>
          </p:nvSpPr>
          <p:spPr>
            <a:xfrm>
              <a:off x="4358067" y="1928264"/>
              <a:ext cx="58208" cy="113900"/>
            </a:xfrm>
            <a:custGeom>
              <a:avLst/>
              <a:gdLst/>
              <a:pathLst>
                <a:path w="58208" fill="none" h="113900">
                  <a:moveTo>
                    <a:pt x="-29104" y="56950"/>
                  </a:moveTo>
                  <a:lnTo>
                    <a:pt x="-10404" y="56950"/>
                  </a:lnTo>
                  <a:cubicBezTo>
                    <a:pt x="2026" y="-56950"/>
                    <a:pt x="2026" y="-56950"/>
                    <a:pt x="29104" y="-56950"/>
                  </a:cubicBezTo>
                </a:path>
              </a:pathLst>
            </a:custGeom>
            <a:noFill/>
            <a:ln w="1700" cap="rnd">
              <a:solidFill>
                <a:srgbClr val="F7B426"/>
              </a:solidFill>
              <a:round/>
            </a:ln>
          </p:spPr>
        </p:sp>
        <p:sp>
          <p:nvSpPr>
            <p:cNvPr id="578" name="MMConnector"/>
            <p:cNvSpPr/>
            <p:nvPr/>
          </p:nvSpPr>
          <p:spPr>
            <a:xfrm>
              <a:off x="4358067" y="1988614"/>
              <a:ext cx="58208" cy="6800"/>
            </a:xfrm>
            <a:custGeom>
              <a:avLst/>
              <a:gdLst/>
              <a:pathLst>
                <a:path w="58208" fill="none" h="6800">
                  <a:moveTo>
                    <a:pt x="-29104" y="-3400"/>
                  </a:moveTo>
                  <a:lnTo>
                    <a:pt x="-10404" y="-3400"/>
                  </a:lnTo>
                  <a:cubicBezTo>
                    <a:pt x="2026" y="3400"/>
                    <a:pt x="2026" y="3400"/>
                    <a:pt x="29104" y="3400"/>
                  </a:cubicBezTo>
                </a:path>
              </a:pathLst>
            </a:custGeom>
            <a:noFill/>
            <a:ln w="1700" cap="rnd">
              <a:solidFill>
                <a:srgbClr val="F7B426"/>
              </a:solidFill>
              <a:round/>
            </a:ln>
          </p:spPr>
        </p:sp>
        <p:sp>
          <p:nvSpPr>
            <p:cNvPr id="580" name="MMConnector"/>
            <p:cNvSpPr/>
            <p:nvPr/>
          </p:nvSpPr>
          <p:spPr>
            <a:xfrm>
              <a:off x="4358067" y="2042164"/>
              <a:ext cx="58208" cy="113900"/>
            </a:xfrm>
            <a:custGeom>
              <a:avLst/>
              <a:gdLst/>
              <a:pathLst>
                <a:path w="58208" fill="none" h="113900">
                  <a:moveTo>
                    <a:pt x="-29104" y="-56950"/>
                  </a:moveTo>
                  <a:lnTo>
                    <a:pt x="-10404" y="-56950"/>
                  </a:lnTo>
                  <a:cubicBezTo>
                    <a:pt x="2026" y="56950"/>
                    <a:pt x="2026" y="56950"/>
                    <a:pt x="29104" y="56950"/>
                  </a:cubicBezTo>
                </a:path>
              </a:pathLst>
            </a:custGeom>
            <a:noFill/>
            <a:ln w="1700" cap="rnd">
              <a:solidFill>
                <a:srgbClr val="F7B426"/>
              </a:solidFill>
              <a:round/>
            </a:ln>
          </p:spPr>
        </p:sp>
        <p:sp>
          <p:nvSpPr>
            <p:cNvPr id="582" name="MMConnector"/>
            <p:cNvSpPr/>
            <p:nvPr/>
          </p:nvSpPr>
          <p:spPr>
            <a:xfrm>
              <a:off x="4536975" y="18713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84" name="MMConnector"/>
            <p:cNvSpPr/>
            <p:nvPr/>
          </p:nvSpPr>
          <p:spPr>
            <a:xfrm>
              <a:off x="4536975" y="19686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586" name="MMConnector"/>
            <p:cNvSpPr/>
            <p:nvPr/>
          </p:nvSpPr>
          <p:spPr>
            <a:xfrm>
              <a:off x="4536975" y="19920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88" name="MMConnector"/>
            <p:cNvSpPr/>
            <p:nvPr/>
          </p:nvSpPr>
          <p:spPr>
            <a:xfrm>
              <a:off x="4536975" y="20153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590" name="MMConnector"/>
            <p:cNvSpPr/>
            <p:nvPr/>
          </p:nvSpPr>
          <p:spPr>
            <a:xfrm>
              <a:off x="4533575" y="20991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592" name="MMConnector"/>
            <p:cNvSpPr/>
            <p:nvPr/>
          </p:nvSpPr>
          <p:spPr>
            <a:xfrm>
              <a:off x="4308767" y="2223214"/>
              <a:ext cx="58208" cy="100300"/>
            </a:xfrm>
            <a:custGeom>
              <a:avLst/>
              <a:gdLst/>
              <a:pathLst>
                <a:path w="58208" fill="none" h="100300">
                  <a:moveTo>
                    <a:pt x="-29104" y="50150"/>
                  </a:moveTo>
                  <a:lnTo>
                    <a:pt x="-10404" y="50150"/>
                  </a:lnTo>
                  <a:cubicBezTo>
                    <a:pt x="2026" y="-50150"/>
                    <a:pt x="2026" y="-50150"/>
                    <a:pt x="29104" y="-50150"/>
                  </a:cubicBezTo>
                </a:path>
              </a:pathLst>
            </a:custGeom>
            <a:noFill/>
            <a:ln w="1700" cap="rnd">
              <a:solidFill>
                <a:srgbClr val="F7B426"/>
              </a:solidFill>
              <a:round/>
            </a:ln>
          </p:spPr>
        </p:sp>
        <p:sp>
          <p:nvSpPr>
            <p:cNvPr id="594" name="MMConnector"/>
            <p:cNvSpPr/>
            <p:nvPr/>
          </p:nvSpPr>
          <p:spPr>
            <a:xfrm>
              <a:off x="4308767" y="2276764"/>
              <a:ext cx="58208" cy="6800"/>
            </a:xfrm>
            <a:custGeom>
              <a:avLst/>
              <a:gdLst/>
              <a:pathLst>
                <a:path w="58208" fill="none" h="6800">
                  <a:moveTo>
                    <a:pt x="-29104" y="-3400"/>
                  </a:moveTo>
                  <a:lnTo>
                    <a:pt x="-10404" y="-3400"/>
                  </a:lnTo>
                  <a:cubicBezTo>
                    <a:pt x="2026" y="3400"/>
                    <a:pt x="2026" y="3400"/>
                    <a:pt x="29104" y="3400"/>
                  </a:cubicBezTo>
                </a:path>
              </a:pathLst>
            </a:custGeom>
            <a:noFill/>
            <a:ln w="1700" cap="rnd">
              <a:solidFill>
                <a:srgbClr val="F7B426"/>
              </a:solidFill>
              <a:round/>
            </a:ln>
          </p:spPr>
        </p:sp>
        <p:sp>
          <p:nvSpPr>
            <p:cNvPr id="596" name="MMConnector"/>
            <p:cNvSpPr/>
            <p:nvPr/>
          </p:nvSpPr>
          <p:spPr>
            <a:xfrm>
              <a:off x="4308767" y="2323514"/>
              <a:ext cx="58208" cy="100300"/>
            </a:xfrm>
            <a:custGeom>
              <a:avLst/>
              <a:gdLst/>
              <a:pathLst>
                <a:path w="58208" fill="none" h="100300">
                  <a:moveTo>
                    <a:pt x="-29104" y="-50150"/>
                  </a:moveTo>
                  <a:lnTo>
                    <a:pt x="-10404" y="-50150"/>
                  </a:lnTo>
                  <a:cubicBezTo>
                    <a:pt x="2026" y="50150"/>
                    <a:pt x="2026" y="50150"/>
                    <a:pt x="29104" y="50150"/>
                  </a:cubicBezTo>
                </a:path>
              </a:pathLst>
            </a:custGeom>
            <a:noFill/>
            <a:ln w="1700" cap="rnd">
              <a:solidFill>
                <a:srgbClr val="F7B426"/>
              </a:solidFill>
              <a:round/>
            </a:ln>
          </p:spPr>
        </p:sp>
        <p:sp>
          <p:nvSpPr>
            <p:cNvPr id="598" name="MMConnector"/>
            <p:cNvSpPr/>
            <p:nvPr/>
          </p:nvSpPr>
          <p:spPr>
            <a:xfrm>
              <a:off x="4484275" y="23736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00" name="MMConnector"/>
            <p:cNvSpPr/>
            <p:nvPr/>
          </p:nvSpPr>
          <p:spPr>
            <a:xfrm>
              <a:off x="4487675" y="225678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602" name="MMConnector"/>
            <p:cNvSpPr/>
            <p:nvPr/>
          </p:nvSpPr>
          <p:spPr>
            <a:xfrm>
              <a:off x="4487675" y="22801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04" name="MMConnector"/>
            <p:cNvSpPr/>
            <p:nvPr/>
          </p:nvSpPr>
          <p:spPr>
            <a:xfrm>
              <a:off x="4487675" y="2303539"/>
              <a:ext cx="58208" cy="46750"/>
            </a:xfrm>
            <a:custGeom>
              <a:avLst/>
              <a:gdLst/>
              <a:pathLst>
                <a:path w="58208" fill="none" h="46750">
                  <a:moveTo>
                    <a:pt x="-29104" y="-23375"/>
                  </a:moveTo>
                  <a:lnTo>
                    <a:pt x="-10404" y="-23375"/>
                  </a:lnTo>
                  <a:cubicBezTo>
                    <a:pt x="2026" y="23375"/>
                    <a:pt x="2026" y="23375"/>
                    <a:pt x="29104" y="23375"/>
                  </a:cubicBezTo>
                </a:path>
              </a:pathLst>
            </a:custGeom>
            <a:noFill/>
            <a:ln w="1700" cap="rnd">
              <a:solidFill>
                <a:srgbClr val="F7B426"/>
              </a:solidFill>
              <a:round/>
            </a:ln>
          </p:spPr>
        </p:sp>
        <p:sp>
          <p:nvSpPr>
            <p:cNvPr id="606" name="MMConnector"/>
            <p:cNvSpPr/>
            <p:nvPr/>
          </p:nvSpPr>
          <p:spPr>
            <a:xfrm>
              <a:off x="4487675" y="21730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08" name="MMConnector"/>
            <p:cNvSpPr/>
            <p:nvPr/>
          </p:nvSpPr>
          <p:spPr>
            <a:xfrm>
              <a:off x="3823451" y="2519120"/>
              <a:ext cx="58208" cy="109863"/>
            </a:xfrm>
            <a:custGeom>
              <a:avLst/>
              <a:gdLst/>
              <a:pathLst>
                <a:path w="58208" fill="none" h="109863">
                  <a:moveTo>
                    <a:pt x="-29104" y="54931"/>
                  </a:moveTo>
                  <a:lnTo>
                    <a:pt x="-10404" y="54931"/>
                  </a:lnTo>
                  <a:cubicBezTo>
                    <a:pt x="2026" y="-54931"/>
                    <a:pt x="2026" y="-54931"/>
                    <a:pt x="29104" y="-54931"/>
                  </a:cubicBezTo>
                </a:path>
              </a:pathLst>
            </a:custGeom>
            <a:noFill/>
            <a:ln w="1700" cap="rnd">
              <a:solidFill>
                <a:srgbClr val="F7B426"/>
              </a:solidFill>
              <a:round/>
            </a:ln>
          </p:spPr>
        </p:sp>
        <p:sp>
          <p:nvSpPr>
            <p:cNvPr id="610" name="MMConnector"/>
            <p:cNvSpPr/>
            <p:nvPr/>
          </p:nvSpPr>
          <p:spPr>
            <a:xfrm>
              <a:off x="4043159" y="2449101"/>
              <a:ext cx="58208" cy="30175"/>
            </a:xfrm>
            <a:custGeom>
              <a:avLst/>
              <a:gdLst/>
              <a:pathLst>
                <a:path w="58208" fill="none" h="30175">
                  <a:moveTo>
                    <a:pt x="-29104" y="15088"/>
                  </a:moveTo>
                  <a:lnTo>
                    <a:pt x="-10404" y="15088"/>
                  </a:lnTo>
                  <a:cubicBezTo>
                    <a:pt x="2026" y="-15087"/>
                    <a:pt x="2026" y="-15087"/>
                    <a:pt x="29104" y="-15087"/>
                  </a:cubicBezTo>
                </a:path>
              </a:pathLst>
            </a:custGeom>
            <a:noFill/>
            <a:ln w="1700" cap="rnd">
              <a:solidFill>
                <a:srgbClr val="F7B426"/>
              </a:solidFill>
              <a:round/>
            </a:ln>
          </p:spPr>
        </p:sp>
        <p:sp>
          <p:nvSpPr>
            <p:cNvPr id="612" name="MMConnector"/>
            <p:cNvSpPr/>
            <p:nvPr/>
          </p:nvSpPr>
          <p:spPr>
            <a:xfrm>
              <a:off x="4043159" y="2479276"/>
              <a:ext cx="58208" cy="30175"/>
            </a:xfrm>
            <a:custGeom>
              <a:avLst/>
              <a:gdLst/>
              <a:pathLst>
                <a:path w="58208" fill="none" h="30175">
                  <a:moveTo>
                    <a:pt x="-29104" y="-15087"/>
                  </a:moveTo>
                  <a:lnTo>
                    <a:pt x="-10404" y="-15087"/>
                  </a:lnTo>
                  <a:cubicBezTo>
                    <a:pt x="2026" y="15088"/>
                    <a:pt x="2026" y="15088"/>
                    <a:pt x="29104" y="15088"/>
                  </a:cubicBezTo>
                </a:path>
              </a:pathLst>
            </a:custGeom>
            <a:noFill/>
            <a:ln w="1700" cap="rnd">
              <a:solidFill>
                <a:srgbClr val="F7B426"/>
              </a:solidFill>
              <a:round/>
            </a:ln>
          </p:spPr>
        </p:sp>
        <p:sp>
          <p:nvSpPr>
            <p:cNvPr id="614" name="MMConnector"/>
            <p:cNvSpPr/>
            <p:nvPr/>
          </p:nvSpPr>
          <p:spPr>
            <a:xfrm>
              <a:off x="4667467" y="2494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16" name="MMConnector"/>
            <p:cNvSpPr/>
            <p:nvPr/>
          </p:nvSpPr>
          <p:spPr>
            <a:xfrm>
              <a:off x="4616467" y="24340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18" name="MMConnector"/>
            <p:cNvSpPr/>
            <p:nvPr/>
          </p:nvSpPr>
          <p:spPr>
            <a:xfrm>
              <a:off x="3823451" y="2658520"/>
              <a:ext cx="58208" cy="168938"/>
            </a:xfrm>
            <a:custGeom>
              <a:avLst/>
              <a:gdLst/>
              <a:pathLst>
                <a:path w="58208" fill="none" h="168938">
                  <a:moveTo>
                    <a:pt x="-29104" y="-84469"/>
                  </a:moveTo>
                  <a:lnTo>
                    <a:pt x="-10404" y="-84469"/>
                  </a:lnTo>
                  <a:cubicBezTo>
                    <a:pt x="2026" y="84469"/>
                    <a:pt x="2026" y="84469"/>
                    <a:pt x="29104" y="84469"/>
                  </a:cubicBezTo>
                </a:path>
              </a:pathLst>
            </a:custGeom>
            <a:noFill/>
            <a:ln w="1700" cap="rnd">
              <a:solidFill>
                <a:srgbClr val="F7B426"/>
              </a:solidFill>
              <a:round/>
            </a:ln>
          </p:spPr>
        </p:sp>
        <p:sp>
          <p:nvSpPr>
            <p:cNvPr id="620" name="MMConnector"/>
            <p:cNvSpPr/>
            <p:nvPr/>
          </p:nvSpPr>
          <p:spPr>
            <a:xfrm>
              <a:off x="4332159" y="2674139"/>
              <a:ext cx="58208" cy="137700"/>
            </a:xfrm>
            <a:custGeom>
              <a:avLst/>
              <a:gdLst/>
              <a:pathLst>
                <a:path w="58208" fill="none" h="137700">
                  <a:moveTo>
                    <a:pt x="-29104" y="68850"/>
                  </a:moveTo>
                  <a:lnTo>
                    <a:pt x="-10404" y="68850"/>
                  </a:lnTo>
                  <a:cubicBezTo>
                    <a:pt x="2026" y="-68850"/>
                    <a:pt x="2026" y="-68850"/>
                    <a:pt x="29104" y="-68850"/>
                  </a:cubicBezTo>
                </a:path>
              </a:pathLst>
            </a:custGeom>
            <a:noFill/>
            <a:ln w="1700" cap="rnd">
              <a:solidFill>
                <a:srgbClr val="F7B426"/>
              </a:solidFill>
              <a:round/>
            </a:ln>
          </p:spPr>
        </p:sp>
        <p:sp>
          <p:nvSpPr>
            <p:cNvPr id="622" name="MMConnector"/>
            <p:cNvSpPr/>
            <p:nvPr/>
          </p:nvSpPr>
          <p:spPr>
            <a:xfrm>
              <a:off x="4332159" y="2748089"/>
              <a:ext cx="58208" cy="10200"/>
            </a:xfrm>
            <a:custGeom>
              <a:avLst/>
              <a:gdLst/>
              <a:pathLst>
                <a:path w="58208" fill="none" h="10200">
                  <a:moveTo>
                    <a:pt x="-29104" y="-5100"/>
                  </a:moveTo>
                  <a:lnTo>
                    <a:pt x="-10404" y="-5100"/>
                  </a:lnTo>
                  <a:cubicBezTo>
                    <a:pt x="2026" y="5100"/>
                    <a:pt x="2026" y="5100"/>
                    <a:pt x="29104" y="5100"/>
                  </a:cubicBezTo>
                </a:path>
              </a:pathLst>
            </a:custGeom>
            <a:noFill/>
            <a:ln w="1700" cap="rnd">
              <a:solidFill>
                <a:srgbClr val="F7B426"/>
              </a:solidFill>
              <a:round/>
            </a:ln>
          </p:spPr>
        </p:sp>
        <p:sp>
          <p:nvSpPr>
            <p:cNvPr id="624" name="MMConnector"/>
            <p:cNvSpPr/>
            <p:nvPr/>
          </p:nvSpPr>
          <p:spPr>
            <a:xfrm>
              <a:off x="4332159" y="2811839"/>
              <a:ext cx="58208" cy="137700"/>
            </a:xfrm>
            <a:custGeom>
              <a:avLst/>
              <a:gdLst/>
              <a:pathLst>
                <a:path w="58208" fill="none" h="137700">
                  <a:moveTo>
                    <a:pt x="-29104" y="-68850"/>
                  </a:moveTo>
                  <a:lnTo>
                    <a:pt x="-10404" y="-68850"/>
                  </a:lnTo>
                  <a:cubicBezTo>
                    <a:pt x="2026" y="68850"/>
                    <a:pt x="2026" y="68850"/>
                    <a:pt x="29104" y="68850"/>
                  </a:cubicBezTo>
                </a:path>
              </a:pathLst>
            </a:custGeom>
            <a:noFill/>
            <a:ln w="1700" cap="rnd">
              <a:solidFill>
                <a:srgbClr val="F7B426"/>
              </a:solidFill>
              <a:round/>
            </a:ln>
          </p:spPr>
        </p:sp>
        <p:sp>
          <p:nvSpPr>
            <p:cNvPr id="626" name="MMConnector"/>
            <p:cNvSpPr/>
            <p:nvPr/>
          </p:nvSpPr>
          <p:spPr>
            <a:xfrm>
              <a:off x="4720167" y="2586801"/>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F7B426"/>
              </a:solidFill>
              <a:round/>
            </a:ln>
          </p:spPr>
        </p:sp>
        <p:sp>
          <p:nvSpPr>
            <p:cNvPr id="628" name="MMConnector"/>
            <p:cNvSpPr/>
            <p:nvPr/>
          </p:nvSpPr>
          <p:spPr>
            <a:xfrm>
              <a:off x="4899075" y="25683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30" name="MMConnector"/>
            <p:cNvSpPr/>
            <p:nvPr/>
          </p:nvSpPr>
          <p:spPr>
            <a:xfrm>
              <a:off x="4720167" y="2623776"/>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F7B426"/>
              </a:solidFill>
              <a:round/>
            </a:ln>
          </p:spPr>
        </p:sp>
        <p:sp>
          <p:nvSpPr>
            <p:cNvPr id="632" name="MMConnector"/>
            <p:cNvSpPr/>
            <p:nvPr/>
          </p:nvSpPr>
          <p:spPr>
            <a:xfrm>
              <a:off x="4899075" y="26422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34" name="MMConnector"/>
            <p:cNvSpPr/>
            <p:nvPr/>
          </p:nvSpPr>
          <p:spPr>
            <a:xfrm>
              <a:off x="4635167" y="2734701"/>
              <a:ext cx="58208" cy="36975"/>
            </a:xfrm>
            <a:custGeom>
              <a:avLst/>
              <a:gdLst/>
              <a:pathLst>
                <a:path w="58208" fill="none" h="36975">
                  <a:moveTo>
                    <a:pt x="-29104" y="18488"/>
                  </a:moveTo>
                  <a:lnTo>
                    <a:pt x="-10404" y="18488"/>
                  </a:lnTo>
                  <a:cubicBezTo>
                    <a:pt x="2026" y="-18487"/>
                    <a:pt x="2026" y="-18487"/>
                    <a:pt x="29104" y="-18487"/>
                  </a:cubicBezTo>
                </a:path>
              </a:pathLst>
            </a:custGeom>
            <a:noFill/>
            <a:ln w="1700" cap="rnd">
              <a:solidFill>
                <a:srgbClr val="F7B426"/>
              </a:solidFill>
              <a:round/>
            </a:ln>
          </p:spPr>
        </p:sp>
        <p:sp>
          <p:nvSpPr>
            <p:cNvPr id="636" name="MMConnector"/>
            <p:cNvSpPr/>
            <p:nvPr/>
          </p:nvSpPr>
          <p:spPr>
            <a:xfrm>
              <a:off x="4814075" y="27162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42" name="MMConnector"/>
            <p:cNvSpPr/>
            <p:nvPr/>
          </p:nvSpPr>
          <p:spPr>
            <a:xfrm>
              <a:off x="4635167" y="2771676"/>
              <a:ext cx="58208" cy="36975"/>
            </a:xfrm>
            <a:custGeom>
              <a:avLst/>
              <a:gdLst/>
              <a:pathLst>
                <a:path w="58208" fill="none" h="36975">
                  <a:moveTo>
                    <a:pt x="-29104" y="-18487"/>
                  </a:moveTo>
                  <a:lnTo>
                    <a:pt x="-10404" y="-18487"/>
                  </a:lnTo>
                  <a:cubicBezTo>
                    <a:pt x="2026" y="18488"/>
                    <a:pt x="2026" y="18488"/>
                    <a:pt x="29104" y="18488"/>
                  </a:cubicBezTo>
                </a:path>
              </a:pathLst>
            </a:custGeom>
            <a:noFill/>
            <a:ln w="1700" cap="rnd">
              <a:solidFill>
                <a:srgbClr val="F7B426"/>
              </a:solidFill>
              <a:round/>
            </a:ln>
          </p:spPr>
        </p:sp>
        <p:sp>
          <p:nvSpPr>
            <p:cNvPr id="644" name="MMConnector"/>
            <p:cNvSpPr/>
            <p:nvPr/>
          </p:nvSpPr>
          <p:spPr>
            <a:xfrm>
              <a:off x="4814075" y="27901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46" name="MMConnector"/>
            <p:cNvSpPr/>
            <p:nvPr/>
          </p:nvSpPr>
          <p:spPr>
            <a:xfrm>
              <a:off x="4684467" y="2865601"/>
              <a:ext cx="58208" cy="30175"/>
            </a:xfrm>
            <a:custGeom>
              <a:avLst/>
              <a:gdLst/>
              <a:pathLst>
                <a:path w="58208" fill="none" h="30175">
                  <a:moveTo>
                    <a:pt x="-29104" y="15088"/>
                  </a:moveTo>
                  <a:lnTo>
                    <a:pt x="-10404" y="15088"/>
                  </a:lnTo>
                  <a:cubicBezTo>
                    <a:pt x="2026" y="-15087"/>
                    <a:pt x="2026" y="-15087"/>
                    <a:pt x="29104" y="-15087"/>
                  </a:cubicBezTo>
                </a:path>
              </a:pathLst>
            </a:custGeom>
            <a:noFill/>
            <a:ln w="1700" cap="rnd">
              <a:solidFill>
                <a:srgbClr val="F7B426"/>
              </a:solidFill>
              <a:round/>
            </a:ln>
          </p:spPr>
        </p:sp>
        <p:sp>
          <p:nvSpPr>
            <p:cNvPr id="648" name="MMConnector"/>
            <p:cNvSpPr/>
            <p:nvPr/>
          </p:nvSpPr>
          <p:spPr>
            <a:xfrm>
              <a:off x="4863375" y="28505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50" name="MMConnector"/>
            <p:cNvSpPr/>
            <p:nvPr/>
          </p:nvSpPr>
          <p:spPr>
            <a:xfrm>
              <a:off x="4684467" y="2895776"/>
              <a:ext cx="58208" cy="30175"/>
            </a:xfrm>
            <a:custGeom>
              <a:avLst/>
              <a:gdLst/>
              <a:pathLst>
                <a:path w="58208" fill="none" h="30175">
                  <a:moveTo>
                    <a:pt x="-29104" y="-15087"/>
                  </a:moveTo>
                  <a:lnTo>
                    <a:pt x="-10404" y="-15087"/>
                  </a:lnTo>
                  <a:cubicBezTo>
                    <a:pt x="2026" y="15088"/>
                    <a:pt x="2026" y="15088"/>
                    <a:pt x="29104" y="15088"/>
                  </a:cubicBezTo>
                </a:path>
              </a:pathLst>
            </a:custGeom>
            <a:noFill/>
            <a:ln w="1700" cap="rnd">
              <a:solidFill>
                <a:srgbClr val="F7B426"/>
              </a:solidFill>
              <a:round/>
            </a:ln>
          </p:spPr>
        </p:sp>
        <p:sp>
          <p:nvSpPr>
            <p:cNvPr id="652" name="MMConnector"/>
            <p:cNvSpPr/>
            <p:nvPr/>
          </p:nvSpPr>
          <p:spPr>
            <a:xfrm>
              <a:off x="4863375" y="29108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54" name="MMConnector"/>
            <p:cNvSpPr/>
            <p:nvPr/>
          </p:nvSpPr>
          <p:spPr>
            <a:xfrm>
              <a:off x="3823451" y="2873570"/>
              <a:ext cx="58208" cy="599038"/>
            </a:xfrm>
            <a:custGeom>
              <a:avLst/>
              <a:gdLst/>
              <a:pathLst>
                <a:path w="58208" fill="none" h="599038">
                  <a:moveTo>
                    <a:pt x="-29104" y="-299519"/>
                  </a:moveTo>
                  <a:lnTo>
                    <a:pt x="-10404" y="-299519"/>
                  </a:lnTo>
                  <a:cubicBezTo>
                    <a:pt x="2026" y="299519"/>
                    <a:pt x="2026" y="299519"/>
                    <a:pt x="29104" y="299519"/>
                  </a:cubicBezTo>
                </a:path>
              </a:pathLst>
            </a:custGeom>
            <a:noFill/>
            <a:ln w="1700" cap="rnd">
              <a:solidFill>
                <a:srgbClr val="F7B426"/>
              </a:solidFill>
              <a:round/>
            </a:ln>
          </p:spPr>
        </p:sp>
        <p:sp>
          <p:nvSpPr>
            <p:cNvPr id="656" name="MMConnector"/>
            <p:cNvSpPr/>
            <p:nvPr/>
          </p:nvSpPr>
          <p:spPr>
            <a:xfrm>
              <a:off x="4157059" y="3115926"/>
              <a:ext cx="58208" cy="114325"/>
            </a:xfrm>
            <a:custGeom>
              <a:avLst/>
              <a:gdLst/>
              <a:pathLst>
                <a:path w="58208" fill="none" h="114325">
                  <a:moveTo>
                    <a:pt x="-29104" y="57163"/>
                  </a:moveTo>
                  <a:lnTo>
                    <a:pt x="-10404" y="57163"/>
                  </a:lnTo>
                  <a:cubicBezTo>
                    <a:pt x="2026" y="-57162"/>
                    <a:pt x="2026" y="-57162"/>
                    <a:pt x="29104" y="-57162"/>
                  </a:cubicBezTo>
                </a:path>
              </a:pathLst>
            </a:custGeom>
            <a:noFill/>
            <a:ln w="1700" cap="rnd">
              <a:solidFill>
                <a:srgbClr val="F7B426"/>
              </a:solidFill>
              <a:round/>
            </a:ln>
          </p:spPr>
        </p:sp>
        <p:sp>
          <p:nvSpPr>
            <p:cNvPr id="658" name="MMConnector"/>
            <p:cNvSpPr/>
            <p:nvPr/>
          </p:nvSpPr>
          <p:spPr>
            <a:xfrm>
              <a:off x="4157059" y="3230251"/>
              <a:ext cx="58208" cy="114325"/>
            </a:xfrm>
            <a:custGeom>
              <a:avLst/>
              <a:gdLst/>
              <a:pathLst>
                <a:path w="58208" fill="none" h="114325">
                  <a:moveTo>
                    <a:pt x="-29104" y="-57162"/>
                  </a:moveTo>
                  <a:lnTo>
                    <a:pt x="-10404" y="-57162"/>
                  </a:lnTo>
                  <a:cubicBezTo>
                    <a:pt x="2026" y="57163"/>
                    <a:pt x="2026" y="57163"/>
                    <a:pt x="29104" y="57163"/>
                  </a:cubicBezTo>
                </a:path>
              </a:pathLst>
            </a:custGeom>
            <a:noFill/>
            <a:ln w="1700" cap="rnd">
              <a:solidFill>
                <a:srgbClr val="F7B426"/>
              </a:solidFill>
              <a:round/>
            </a:ln>
          </p:spPr>
        </p:sp>
        <p:sp>
          <p:nvSpPr>
            <p:cNvPr id="660" name="MMConnector"/>
            <p:cNvSpPr/>
            <p:nvPr/>
          </p:nvSpPr>
          <p:spPr>
            <a:xfrm>
              <a:off x="4509367" y="3021789"/>
              <a:ext cx="58208" cy="73950"/>
            </a:xfrm>
            <a:custGeom>
              <a:avLst/>
              <a:gdLst/>
              <a:pathLst>
                <a:path w="58208" fill="none" h="73950">
                  <a:moveTo>
                    <a:pt x="-29104" y="36975"/>
                  </a:moveTo>
                  <a:lnTo>
                    <a:pt x="-10404" y="36975"/>
                  </a:lnTo>
                  <a:cubicBezTo>
                    <a:pt x="2026" y="-36975"/>
                    <a:pt x="2026" y="-36975"/>
                    <a:pt x="29104" y="-36975"/>
                  </a:cubicBezTo>
                </a:path>
              </a:pathLst>
            </a:custGeom>
            <a:noFill/>
            <a:ln w="1700" cap="rnd">
              <a:solidFill>
                <a:srgbClr val="F7B426"/>
              </a:solidFill>
              <a:round/>
            </a:ln>
          </p:spPr>
        </p:sp>
        <p:sp>
          <p:nvSpPr>
            <p:cNvPr id="662" name="MMConnector"/>
            <p:cNvSpPr/>
            <p:nvPr/>
          </p:nvSpPr>
          <p:spPr>
            <a:xfrm>
              <a:off x="4509367" y="3065564"/>
              <a:ext cx="58208" cy="13600"/>
            </a:xfrm>
            <a:custGeom>
              <a:avLst/>
              <a:gdLst/>
              <a:pathLst>
                <a:path w="58208" fill="none" h="13600">
                  <a:moveTo>
                    <a:pt x="-29104" y="-6800"/>
                  </a:moveTo>
                  <a:lnTo>
                    <a:pt x="-10404" y="-6800"/>
                  </a:lnTo>
                  <a:cubicBezTo>
                    <a:pt x="2026" y="6800"/>
                    <a:pt x="2026" y="6800"/>
                    <a:pt x="29104" y="6800"/>
                  </a:cubicBezTo>
                </a:path>
              </a:pathLst>
            </a:custGeom>
            <a:noFill/>
            <a:ln w="1700" cap="rnd">
              <a:solidFill>
                <a:srgbClr val="F7B426"/>
              </a:solidFill>
              <a:round/>
            </a:ln>
          </p:spPr>
        </p:sp>
        <p:sp>
          <p:nvSpPr>
            <p:cNvPr id="664" name="MMConnector"/>
            <p:cNvSpPr/>
            <p:nvPr/>
          </p:nvSpPr>
          <p:spPr>
            <a:xfrm>
              <a:off x="4509367" y="3095739"/>
              <a:ext cx="58208" cy="73950"/>
            </a:xfrm>
            <a:custGeom>
              <a:avLst/>
              <a:gdLst/>
              <a:pathLst>
                <a:path w="58208" fill="none" h="73950">
                  <a:moveTo>
                    <a:pt x="-29104" y="-36975"/>
                  </a:moveTo>
                  <a:lnTo>
                    <a:pt x="-10404" y="-36975"/>
                  </a:lnTo>
                  <a:cubicBezTo>
                    <a:pt x="2026" y="36975"/>
                    <a:pt x="2026" y="36975"/>
                    <a:pt x="29104" y="36975"/>
                  </a:cubicBezTo>
                </a:path>
              </a:pathLst>
            </a:custGeom>
            <a:noFill/>
            <a:ln w="1700" cap="rnd">
              <a:solidFill>
                <a:srgbClr val="F7B426"/>
              </a:solidFill>
              <a:round/>
            </a:ln>
          </p:spPr>
        </p:sp>
        <p:sp>
          <p:nvSpPr>
            <p:cNvPr id="666" name="MMConnector"/>
            <p:cNvSpPr/>
            <p:nvPr/>
          </p:nvSpPr>
          <p:spPr>
            <a:xfrm>
              <a:off x="4504267" y="3247039"/>
              <a:ext cx="58208" cy="80750"/>
            </a:xfrm>
            <a:custGeom>
              <a:avLst/>
              <a:gdLst/>
              <a:pathLst>
                <a:path w="58208" fill="none" h="80750">
                  <a:moveTo>
                    <a:pt x="-29104" y="40375"/>
                  </a:moveTo>
                  <a:lnTo>
                    <a:pt x="-10404" y="40375"/>
                  </a:lnTo>
                  <a:cubicBezTo>
                    <a:pt x="2026" y="-40375"/>
                    <a:pt x="2026" y="-40375"/>
                    <a:pt x="29104" y="-40375"/>
                  </a:cubicBezTo>
                </a:path>
              </a:pathLst>
            </a:custGeom>
            <a:noFill/>
            <a:ln w="1700" cap="rnd">
              <a:solidFill>
                <a:srgbClr val="F7B426"/>
              </a:solidFill>
              <a:round/>
            </a:ln>
          </p:spPr>
        </p:sp>
        <p:sp>
          <p:nvSpPr>
            <p:cNvPr id="668" name="MMConnector"/>
            <p:cNvSpPr/>
            <p:nvPr/>
          </p:nvSpPr>
          <p:spPr>
            <a:xfrm>
              <a:off x="4504267" y="3290814"/>
              <a:ext cx="58208" cy="6800"/>
            </a:xfrm>
            <a:custGeom>
              <a:avLst/>
              <a:gdLst/>
              <a:pathLst>
                <a:path w="58208" fill="none" h="6800">
                  <a:moveTo>
                    <a:pt x="-29104" y="-3400"/>
                  </a:moveTo>
                  <a:lnTo>
                    <a:pt x="-10404" y="-3400"/>
                  </a:lnTo>
                  <a:cubicBezTo>
                    <a:pt x="2026" y="3400"/>
                    <a:pt x="2026" y="3400"/>
                    <a:pt x="29104" y="3400"/>
                  </a:cubicBezTo>
                </a:path>
              </a:pathLst>
            </a:custGeom>
            <a:noFill/>
            <a:ln w="1700" cap="rnd">
              <a:solidFill>
                <a:srgbClr val="F7B426"/>
              </a:solidFill>
              <a:round/>
            </a:ln>
          </p:spPr>
        </p:sp>
        <p:sp>
          <p:nvSpPr>
            <p:cNvPr id="670" name="MMConnector"/>
            <p:cNvSpPr/>
            <p:nvPr/>
          </p:nvSpPr>
          <p:spPr>
            <a:xfrm>
              <a:off x="4504267" y="3327789"/>
              <a:ext cx="58208" cy="80750"/>
            </a:xfrm>
            <a:custGeom>
              <a:avLst/>
              <a:gdLst/>
              <a:pathLst>
                <a:path w="58208" fill="none" h="80750">
                  <a:moveTo>
                    <a:pt x="-29104" y="-40375"/>
                  </a:moveTo>
                  <a:lnTo>
                    <a:pt x="-10404" y="-40375"/>
                  </a:lnTo>
                  <a:cubicBezTo>
                    <a:pt x="2026" y="40375"/>
                    <a:pt x="2026" y="40375"/>
                    <a:pt x="29104" y="40375"/>
                  </a:cubicBezTo>
                </a:path>
              </a:pathLst>
            </a:custGeom>
            <a:noFill/>
            <a:ln w="1700" cap="rnd">
              <a:solidFill>
                <a:srgbClr val="F7B426"/>
              </a:solidFill>
              <a:round/>
            </a:ln>
          </p:spPr>
        </p:sp>
        <p:sp>
          <p:nvSpPr>
            <p:cNvPr id="672" name="MMConnector"/>
            <p:cNvSpPr/>
            <p:nvPr/>
          </p:nvSpPr>
          <p:spPr>
            <a:xfrm>
              <a:off x="4688275" y="29848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74" name="MMConnector"/>
            <p:cNvSpPr/>
            <p:nvPr/>
          </p:nvSpPr>
          <p:spPr>
            <a:xfrm>
              <a:off x="4700175" y="30723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76" name="MMConnector"/>
            <p:cNvSpPr/>
            <p:nvPr/>
          </p:nvSpPr>
          <p:spPr>
            <a:xfrm>
              <a:off x="4722275" y="31327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78" name="MMConnector"/>
            <p:cNvSpPr/>
            <p:nvPr/>
          </p:nvSpPr>
          <p:spPr>
            <a:xfrm>
              <a:off x="4683175" y="32066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80" name="MMConnector"/>
            <p:cNvSpPr/>
            <p:nvPr/>
          </p:nvSpPr>
          <p:spPr>
            <a:xfrm>
              <a:off x="4695075" y="329421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682" name="MMConnector"/>
            <p:cNvSpPr/>
            <p:nvPr/>
          </p:nvSpPr>
          <p:spPr>
            <a:xfrm>
              <a:off x="4717175" y="3368164"/>
              <a:ext cx="58208" cy="1700"/>
            </a:xfrm>
            <a:custGeom>
              <a:avLst/>
              <a:gdLst/>
              <a:pathLst>
                <a:path w="58208" fill="none" h="1700">
                  <a:moveTo>
                    <a:pt x="-29104" y="0"/>
                  </a:moveTo>
                  <a:lnTo>
                    <a:pt x="-10404" y="0"/>
                  </a:lnTo>
                  <a:cubicBezTo>
                    <a:pt x="2026" y="0"/>
                    <a:pt x="2026" y="0"/>
                    <a:pt x="29104" y="0"/>
                  </a:cubicBezTo>
                </a:path>
              </a:pathLst>
            </a:custGeom>
            <a:noFill/>
            <a:ln w="1700" cap="rnd">
              <a:solidFill>
                <a:srgbClr val="F7B426"/>
              </a:solidFill>
              <a:round/>
            </a:ln>
          </p:spPr>
        </p:sp>
        <p:sp>
          <p:nvSpPr>
            <p:cNvPr id="191" name="SummaryTopic"/>
            <p:cNvSpPr/>
            <p:nvPr/>
          </p:nvSpPr>
          <p:spPr>
            <a:xfrm>
              <a:off x="5789671" y="380414"/>
              <a:ext cx="347820" cy="45900"/>
            </a:xfrm>
            <a:custGeom>
              <a:avLst/>
              <a:gdLst>
                <a:gd fmla="*/ 19720 w 347820" name="rtl"/>
                <a:gd fmla="*/ 9860 h 45900" name="rtt"/>
                <a:gd fmla="*/ 329120 w 347820" name="rtr"/>
                <a:gd fmla="*/ 37060 h 45900" name="rtb"/>
              </a:gdLst>
              <a:ahLst/>
              <a:cxnLst/>
              <a:rect b="rtb" r="rtr" t="rtt" l="rtl"/>
              <a:pathLst>
                <a:path w="347820" h="45900">
                  <a:moveTo>
                    <a:pt x="22950" y="0"/>
                  </a:moveTo>
                  <a:lnTo>
                    <a:pt x="324870" y="0"/>
                  </a:lnTo>
                  <a:cubicBezTo>
                    <a:pt x="337545" y="0"/>
                    <a:pt x="347820" y="10275"/>
                    <a:pt x="347820" y="22950"/>
                  </a:cubicBezTo>
                  <a:cubicBezTo>
                    <a:pt x="347820" y="35625"/>
                    <a:pt x="337545" y="45900"/>
                    <a:pt x="324870" y="45900"/>
                  </a:cubicBezTo>
                  <a:lnTo>
                    <a:pt x="22950" y="45900"/>
                  </a:lnTo>
                  <a:cubicBezTo>
                    <a:pt x="10275" y="45900"/>
                    <a:pt x="0" y="35625"/>
                    <a:pt x="0" y="22950"/>
                  </a:cubicBezTo>
                  <a:cubicBezTo>
                    <a:pt x="0" y="10275"/>
                    <a:pt x="10275" y="0"/>
                    <a:pt x="22950" y="0"/>
                  </a:cubicBezTo>
                  <a:close/>
                </a:path>
              </a:pathLst>
            </a:custGeom>
            <a:solidFill>
              <a:srgbClr val="F9C680"/>
            </a:solidFill>
            <a:ln w="3400" cap="rnd">
              <a:solidFill>
                <a:srgbClr val="FAD6AC"/>
              </a:solidFill>
              <a:round/>
            </a:ln>
          </p:spPr>
          <p:txBody>
            <a:bodyPr lIns="0" rIns="0" anchor="ctr" rtlCol="0" tIns="0" bIns="11000" wrap="none"/>
            <a:lstStyle/>
            <a:p>
              <a:pPr algn="ctr">
                <a:lnSpc>
                  <a:spcPct val="100000"/>
                </a:lnSpc>
              </a:pPr>
              <a:r>
                <a:rPr sz="170">
                  <a:solidFill>
                    <a:srgbClr val="FFFFFF"/>
                  </a:solidFill>
                  <a:latin typeface="Arial"/>
                </a:rPr>
                <a:t>Reasons for not being satisfied</a:t>
              </a:r>
            </a:p>
          </p:txBody>
        </p:sp>
        <p:sp>
          <p:nvSpPr>
            <p:cNvPr id="232" name="SummaryTopic"/>
            <p:cNvSpPr/>
            <p:nvPr/>
          </p:nvSpPr>
          <p:spPr>
            <a:xfrm>
              <a:off x="5847879" y="812639"/>
              <a:ext cx="322320" cy="45900"/>
            </a:xfrm>
            <a:custGeom>
              <a:avLst/>
              <a:gdLst>
                <a:gd fmla="*/ 19720 w 322320" name="rtl"/>
                <a:gd fmla="*/ 9860 h 45900" name="rtt"/>
                <a:gd fmla="*/ 303620 w 322320" name="rtr"/>
                <a:gd fmla="*/ 37060 h 45900" name="rtb"/>
              </a:gdLst>
              <a:ahLst/>
              <a:cxnLst/>
              <a:rect b="rtb" r="rtr" t="rtt" l="rtl"/>
              <a:pathLst>
                <a:path w="322320" h="45900">
                  <a:moveTo>
                    <a:pt x="22950" y="0"/>
                  </a:moveTo>
                  <a:lnTo>
                    <a:pt x="299370" y="0"/>
                  </a:lnTo>
                  <a:cubicBezTo>
                    <a:pt x="312045" y="0"/>
                    <a:pt x="322320" y="10275"/>
                    <a:pt x="322320" y="22950"/>
                  </a:cubicBezTo>
                  <a:cubicBezTo>
                    <a:pt x="322320" y="35625"/>
                    <a:pt x="312045" y="45900"/>
                    <a:pt x="299370" y="45900"/>
                  </a:cubicBezTo>
                  <a:lnTo>
                    <a:pt x="22950" y="45900"/>
                  </a:lnTo>
                  <a:cubicBezTo>
                    <a:pt x="10275" y="45900"/>
                    <a:pt x="0" y="35625"/>
                    <a:pt x="0" y="22950"/>
                  </a:cubicBezTo>
                  <a:cubicBezTo>
                    <a:pt x="0" y="10275"/>
                    <a:pt x="10275" y="0"/>
                    <a:pt x="22950" y="0"/>
                  </a:cubicBezTo>
                  <a:close/>
                </a:path>
              </a:pathLst>
            </a:custGeom>
            <a:solidFill>
              <a:srgbClr val="F9C680"/>
            </a:solidFill>
            <a:ln w="3400" cap="rnd">
              <a:solidFill>
                <a:srgbClr val="FAD6AC"/>
              </a:solidFill>
              <a:round/>
            </a:ln>
          </p:spPr>
          <p:txBody>
            <a:bodyPr lIns="0" rIns="0" anchor="ctr" rtlCol="0" tIns="0" bIns="11000" wrap="none"/>
            <a:lstStyle/>
            <a:p>
              <a:pPr algn="ctr">
                <a:lnSpc>
                  <a:spcPct val="100000"/>
                </a:lnSpc>
              </a:pPr>
              <a:r>
                <a:rPr sz="170">
                  <a:solidFill>
                    <a:srgbClr val="FFFFFF"/>
                  </a:solidFill>
                  <a:latin typeface="Arial"/>
                </a:rPr>
                <a:t>Ignore non-economic factors</a:t>
              </a:r>
            </a:p>
          </p:txBody>
        </p:sp>
        <p:sp>
          <p:nvSpPr>
            <p:cNvPr id="295" name="SummaryTopic"/>
            <p:cNvSpPr/>
            <p:nvPr/>
          </p:nvSpPr>
          <p:spPr>
            <a:xfrm>
              <a:off x="5312379" y="3692014"/>
              <a:ext cx="908004" cy="73100"/>
            </a:xfrm>
            <a:custGeom>
              <a:avLst/>
              <a:gdLst>
                <a:gd fmla="*/ 29512 w 908004" name="rtl"/>
                <a:gd fmla="*/ 9860 h 73100" name="rtt"/>
                <a:gd fmla="*/ 879512 w 908004" name="rtr"/>
                <a:gd fmla="*/ 64260 h 73100" name="rtb"/>
              </a:gdLst>
              <a:ahLst/>
              <a:cxnLst/>
              <a:rect b="rtb" r="rtr" t="rtt" l="rtl"/>
              <a:pathLst>
                <a:path w="908004" h="73100">
                  <a:moveTo>
                    <a:pt x="36550" y="0"/>
                  </a:moveTo>
                  <a:lnTo>
                    <a:pt x="871454" y="0"/>
                  </a:lnTo>
                  <a:cubicBezTo>
                    <a:pt x="891641" y="0"/>
                    <a:pt x="908004" y="16363"/>
                    <a:pt x="908004" y="36550"/>
                  </a:cubicBezTo>
                  <a:cubicBezTo>
                    <a:pt x="908004" y="56737"/>
                    <a:pt x="891641" y="73100"/>
                    <a:pt x="871454" y="73100"/>
                  </a:cubicBezTo>
                  <a:lnTo>
                    <a:pt x="36550" y="73100"/>
                  </a:lnTo>
                  <a:cubicBezTo>
                    <a:pt x="16363" y="73100"/>
                    <a:pt x="0" y="56737"/>
                    <a:pt x="0" y="36550"/>
                  </a:cubicBezTo>
                  <a:cubicBezTo>
                    <a:pt x="0" y="16363"/>
                    <a:pt x="16363" y="0"/>
                    <a:pt x="36550" y="0"/>
                  </a:cubicBezTo>
                  <a:close/>
                </a:path>
              </a:pathLst>
            </a:custGeom>
            <a:solidFill>
              <a:srgbClr val="F9C680"/>
            </a:solidFill>
            <a:ln w="3400" cap="rnd">
              <a:solidFill>
                <a:srgbClr val="FAD6AC"/>
              </a:solidFill>
              <a:round/>
            </a:ln>
          </p:spPr>
          <p:txBody>
            <a:bodyPr lIns="0" rIns="0" anchor="ctr" rtlCol="0" tIns="0" bIns="11000" wrap="square"/>
            <a:lstStyle/>
            <a:p>
              <a:pPr algn="ctr">
                <a:lnSpc>
                  <a:spcPct val="100000"/>
                </a:lnSpc>
              </a:pPr>
              <a:r>
                <a:rPr sz="170">
                  <a:solidFill>
                    <a:srgbClr val="FFFFFF"/>
                  </a:solidFill>
                  <a:latin typeface="Arial"/>
                </a:rPr>
                <a:t>Decision-making is actually a continuous cycle of "decision-implementation-redecision-re-implementation"</a:t>
              </a:r>
            </a:p>
          </p:txBody>
        </p:sp>
        <p:sp>
          <p:nvSpPr>
            <p:cNvPr id="684" name="SummaryTopic"/>
            <p:cNvSpPr/>
            <p:nvPr/>
          </p:nvSpPr>
          <p:spPr>
            <a:xfrm>
              <a:off x="5045071" y="4796164"/>
              <a:ext cx="541620" cy="45900"/>
            </a:xfrm>
            <a:custGeom>
              <a:avLst/>
              <a:gdLst>
                <a:gd fmla="*/ 19720 w 541620" name="rtl"/>
                <a:gd fmla="*/ 9860 h 45900" name="rtt"/>
                <a:gd fmla="*/ 522920 w 541620" name="rtr"/>
                <a:gd fmla="*/ 37060 h 45900" name="rtb"/>
              </a:gdLst>
              <a:ahLst/>
              <a:cxnLst/>
              <a:rect b="rtb" r="rtr" t="rtt" l="rtl"/>
              <a:pathLst>
                <a:path w="541620" h="45900">
                  <a:moveTo>
                    <a:pt x="22950" y="0"/>
                  </a:moveTo>
                  <a:lnTo>
                    <a:pt x="518670" y="0"/>
                  </a:lnTo>
                  <a:cubicBezTo>
                    <a:pt x="531345" y="0"/>
                    <a:pt x="541620" y="10275"/>
                    <a:pt x="541620" y="22950"/>
                  </a:cubicBezTo>
                  <a:cubicBezTo>
                    <a:pt x="541620" y="35625"/>
                    <a:pt x="531345" y="45900"/>
                    <a:pt x="518670" y="45900"/>
                  </a:cubicBezTo>
                  <a:lnTo>
                    <a:pt x="22950" y="45900"/>
                  </a:lnTo>
                  <a:cubicBezTo>
                    <a:pt x="10275" y="45900"/>
                    <a:pt x="0" y="35625"/>
                    <a:pt x="0" y="22950"/>
                  </a:cubicBezTo>
                  <a:cubicBezTo>
                    <a:pt x="0" y="10275"/>
                    <a:pt x="10275" y="0"/>
                    <a:pt x="22950" y="0"/>
                  </a:cubicBezTo>
                  <a:close/>
                </a:path>
              </a:pathLst>
            </a:custGeom>
            <a:solidFill>
              <a:srgbClr val="F9C680"/>
            </a:solidFill>
            <a:ln w="3400" cap="rnd">
              <a:solidFill>
                <a:srgbClr val="FAD6AC"/>
              </a:solidFill>
              <a:round/>
            </a:ln>
          </p:spPr>
          <p:txBody>
            <a:bodyPr lIns="0" rIns="0" anchor="ctr" rtlCol="0" tIns="0" bIns="11000" wrap="none"/>
            <a:lstStyle/>
            <a:p>
              <a:pPr algn="ctr">
                <a:lnSpc>
                  <a:spcPct val="100000"/>
                </a:lnSpc>
              </a:pPr>
              <a:r>
                <a:rPr sz="170">
                  <a:solidFill>
                    <a:srgbClr val="FFFFFF"/>
                  </a:solidFill>
                  <a:latin typeface="Arial"/>
                </a:rPr>
                <a:t>The more important the issue is, the more it needs</a:t>
              </a:r>
            </a:p>
          </p:txBody>
        </p:sp>
        <p:sp>
          <p:nvSpPr>
            <p:cNvPr id="126" name="SubTopic"/>
            <p:cNvSpPr/>
            <p:nvPr/>
          </p:nvSpPr>
          <p:spPr>
            <a:xfrm>
              <a:off x="4044655" y="104164"/>
              <a:ext cx="314500" cy="35700"/>
            </a:xfrm>
            <a:custGeom>
              <a:avLst/>
              <a:gdLst>
                <a:gd fmla="*/ 14960 w 314500" name="rtl"/>
                <a:gd fmla="*/ 6460 h 35700" name="rtt"/>
                <a:gd fmla="*/ 302260 w 314500" name="rtr"/>
                <a:gd fmla="*/ 33660 h 35700" name="rtb"/>
              </a:gdLst>
              <a:ahLst/>
              <a:cxnLst/>
              <a:rect b="rtb" r="rtr" t="rtt" l="rtl"/>
              <a:pathLst>
                <a:path stroke="false" w="314500" h="35700">
                  <a:moveTo>
                    <a:pt x="0" y="0"/>
                  </a:moveTo>
                  <a:lnTo>
                    <a:pt x="314500" y="0"/>
                  </a:lnTo>
                  <a:lnTo>
                    <a:pt x="3145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Definition of decision making</a:t>
              </a:r>
            </a:p>
          </p:txBody>
        </p:sp>
        <p:sp>
          <p:nvSpPr>
            <p:cNvPr id="128" name="SubTopic"/>
            <p:cNvSpPr/>
            <p:nvPr/>
          </p:nvSpPr>
          <p:spPr>
            <a:xfrm>
              <a:off x="4044655" y="318364"/>
              <a:ext cx="321300" cy="35700"/>
            </a:xfrm>
            <a:custGeom>
              <a:avLst/>
              <a:gdLst>
                <a:gd fmla="*/ 14960 w 321300" name="rtl"/>
                <a:gd fmla="*/ 6460 h 35700" name="rtt"/>
                <a:gd fmla="*/ 309060 w 321300" name="rtr"/>
                <a:gd fmla="*/ 33660 h 35700" name="rtb"/>
              </a:gdLst>
              <a:ahLst/>
              <a:cxnLst/>
              <a:rect b="rtb" r="rtr" t="rtt" l="rtl"/>
              <a:pathLst>
                <a:path stroke="false" w="321300" h="35700">
                  <a:moveTo>
                    <a:pt x="0" y="0"/>
                  </a:moveTo>
                  <a:lnTo>
                    <a:pt x="321300" y="0"/>
                  </a:lnTo>
                  <a:lnTo>
                    <a:pt x="3213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Principles of decision-making</a:t>
              </a:r>
            </a:p>
          </p:txBody>
        </p:sp>
        <p:sp>
          <p:nvSpPr>
            <p:cNvPr id="140" name="SubTopic"/>
            <p:cNvSpPr/>
            <p:nvPr/>
          </p:nvSpPr>
          <p:spPr>
            <a:xfrm>
              <a:off x="4417363" y="506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148" name="SubTopic"/>
            <p:cNvSpPr/>
            <p:nvPr/>
          </p:nvSpPr>
          <p:spPr>
            <a:xfrm>
              <a:off x="4417363" y="157714"/>
              <a:ext cx="142800" cy="35700"/>
            </a:xfrm>
            <a:custGeom>
              <a:avLst/>
              <a:gdLst>
                <a:gd fmla="*/ 14960 w 142800" name="rtl"/>
                <a:gd fmla="*/ 6460 h 35700" name="rtt"/>
                <a:gd fmla="*/ 130560 w 142800" name="rtr"/>
                <a:gd fmla="*/ 33660 h 35700" name="rtb"/>
              </a:gdLst>
              <a:ahLst/>
              <a:cxnLst/>
              <a:rect b="rtb" r="rtr" t="rtt" l="rtl"/>
              <a:pathLst>
                <a:path stroke="false" w="142800" h="35700">
                  <a:moveTo>
                    <a:pt x="0" y="0"/>
                  </a:moveTo>
                  <a:lnTo>
                    <a:pt x="142800" y="0"/>
                  </a:lnTo>
                  <a:lnTo>
                    <a:pt x="1428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understand</a:t>
              </a:r>
            </a:p>
          </p:txBody>
        </p:sp>
        <p:sp>
          <p:nvSpPr>
            <p:cNvPr id="153" name="SubTopic"/>
            <p:cNvSpPr/>
            <p:nvPr/>
          </p:nvSpPr>
          <p:spPr>
            <a:xfrm>
              <a:off x="4596271" y="37014"/>
              <a:ext cx="966348" cy="62900"/>
            </a:xfrm>
            <a:custGeom>
              <a:avLst/>
              <a:gdLst>
                <a:gd fmla="*/ 14960 w 966348" name="rtl"/>
                <a:gd fmla="*/ 6460 h 62900" name="rtt"/>
                <a:gd fmla="*/ 954104 w 966348" name="rtr"/>
                <a:gd fmla="*/ 60860 h 62900" name="rtb"/>
              </a:gdLst>
              <a:ahLst/>
              <a:cxnLst/>
              <a:rect b="rtb" r="rtr" t="rtt" l="rtl"/>
              <a:pathLst>
                <a:path stroke="false" w="966348" h="62900">
                  <a:moveTo>
                    <a:pt x="0" y="0"/>
                  </a:moveTo>
                  <a:lnTo>
                    <a:pt x="966348" y="0"/>
                  </a:lnTo>
                  <a:lnTo>
                    <a:pt x="966348"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The process by which managers identify and solve problems, or the process by which managers take advantage of opportunities. (Lewis, Goodman and Fant)</a:t>
              </a:r>
            </a:p>
          </p:txBody>
        </p:sp>
        <p:sp>
          <p:nvSpPr>
            <p:cNvPr id="155" name="SubTopic"/>
            <p:cNvSpPr/>
            <p:nvPr/>
          </p:nvSpPr>
          <p:spPr>
            <a:xfrm>
              <a:off x="4618371" y="110964"/>
              <a:ext cx="207400" cy="35700"/>
            </a:xfrm>
            <a:custGeom>
              <a:avLst/>
              <a:gdLst>
                <a:gd fmla="*/ 14960 w 207400" name="rtl"/>
                <a:gd fmla="*/ 6460 h 35700" name="rtt"/>
                <a:gd fmla="*/ 195160 w 207400" name="rtr"/>
                <a:gd fmla="*/ 33660 h 35700" name="rtb"/>
              </a:gdLst>
              <a:ahLst/>
              <a:cxnLst/>
              <a:rect b="rtb" r="rtr" t="rtt" l="rtl"/>
              <a:pathLst>
                <a:path stroke="false" w="207400" h="35700">
                  <a:moveTo>
                    <a:pt x="0" y="0"/>
                  </a:moveTo>
                  <a:lnTo>
                    <a:pt x="207400" y="0"/>
                  </a:lnTo>
                  <a:lnTo>
                    <a:pt x="2074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Subject: Manager</a:t>
              </a:r>
            </a:p>
          </p:txBody>
        </p:sp>
        <p:sp>
          <p:nvSpPr>
            <p:cNvPr id="157" name="SubTopic"/>
            <p:cNvSpPr/>
            <p:nvPr/>
          </p:nvSpPr>
          <p:spPr>
            <a:xfrm>
              <a:off x="4618371" y="157714"/>
              <a:ext cx="334900" cy="35700"/>
            </a:xfrm>
            <a:custGeom>
              <a:avLst/>
              <a:gdLst>
                <a:gd fmla="*/ 14960 w 334900" name="rtl"/>
                <a:gd fmla="*/ 6460 h 35700" name="rtt"/>
                <a:gd fmla="*/ 322660 w 334900" name="rtr"/>
                <a:gd fmla="*/ 33660 h 35700" name="rtb"/>
              </a:gdLst>
              <a:ahLst/>
              <a:cxnLst/>
              <a:rect b="rtb" r="rtr" t="rtt" l="rtl"/>
              <a:pathLst>
                <a:path stroke="false" w="334900" h="35700">
                  <a:moveTo>
                    <a:pt x="0" y="0"/>
                  </a:moveTo>
                  <a:lnTo>
                    <a:pt x="334900" y="0"/>
                  </a:lnTo>
                  <a:lnTo>
                    <a:pt x="3349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Essence: A multi-step process</a:t>
              </a:r>
            </a:p>
          </p:txBody>
        </p:sp>
        <p:sp>
          <p:nvSpPr>
            <p:cNvPr id="159" name="SubTopic"/>
            <p:cNvSpPr/>
            <p:nvPr/>
          </p:nvSpPr>
          <p:spPr>
            <a:xfrm>
              <a:off x="4618371" y="204464"/>
              <a:ext cx="615400" cy="35700"/>
            </a:xfrm>
            <a:custGeom>
              <a:avLst/>
              <a:gdLst>
                <a:gd fmla="*/ 14960 w 615400" name="rtl"/>
                <a:gd fmla="*/ 6460 h 35700" name="rtt"/>
                <a:gd fmla="*/ 603160 w 615400" name="rtr"/>
                <a:gd fmla="*/ 33660 h 35700" name="rtb"/>
              </a:gdLst>
              <a:ahLst/>
              <a:cxnLst/>
              <a:rect b="rtb" r="rtr" t="rtt" l="rtl"/>
              <a:pathLst>
                <a:path stroke="false" w="615400" h="35700">
                  <a:moveTo>
                    <a:pt x="0" y="0"/>
                  </a:moveTo>
                  <a:lnTo>
                    <a:pt x="615400" y="0"/>
                  </a:lnTo>
                  <a:lnTo>
                    <a:pt x="6154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Purpose: Solve problems or take advantage of opportunities</a:t>
              </a:r>
            </a:p>
          </p:txBody>
        </p:sp>
        <p:sp>
          <p:nvSpPr>
            <p:cNvPr id="161" name="SubTopic"/>
            <p:cNvSpPr/>
            <p:nvPr/>
          </p:nvSpPr>
          <p:spPr>
            <a:xfrm>
              <a:off x="4424163" y="251214"/>
              <a:ext cx="542300" cy="35700"/>
            </a:xfrm>
            <a:custGeom>
              <a:avLst/>
              <a:gdLst>
                <a:gd fmla="*/ 14960 w 542300" name="rtl"/>
                <a:gd fmla="*/ 6460 h 35700" name="rtt"/>
                <a:gd fmla="*/ 530060 w 542300" name="rtr"/>
                <a:gd fmla="*/ 33660 h 35700" name="rtb"/>
              </a:gdLst>
              <a:ahLst/>
              <a:cxnLst/>
              <a:rect b="rtb" r="rtr" t="rtt" l="rtl"/>
              <a:pathLst>
                <a:path stroke="false" w="542300" h="35700">
                  <a:moveTo>
                    <a:pt x="0" y="0"/>
                  </a:moveTo>
                  <a:lnTo>
                    <a:pt x="542300" y="0"/>
                  </a:lnTo>
                  <a:lnTo>
                    <a:pt x="5423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satisfaction principle is not the optimal principle</a:t>
              </a:r>
            </a:p>
          </p:txBody>
        </p:sp>
        <p:sp>
          <p:nvSpPr>
            <p:cNvPr id="173" name="SubTopic"/>
            <p:cNvSpPr/>
            <p:nvPr/>
          </p:nvSpPr>
          <p:spPr>
            <a:xfrm>
              <a:off x="4424163" y="385514"/>
              <a:ext cx="385900" cy="35700"/>
            </a:xfrm>
            <a:custGeom>
              <a:avLst/>
              <a:gdLst>
                <a:gd fmla="*/ 14960 w 385900" name="rtl"/>
                <a:gd fmla="*/ 6460 h 35700" name="rtt"/>
                <a:gd fmla="*/ 373660 w 385900" name="rtr"/>
                <a:gd fmla="*/ 33660 h 35700" name="rtb"/>
              </a:gdLst>
              <a:ahLst/>
              <a:cxnLst/>
              <a:rect b="rtb" r="rtr" t="rtt" l="rtl"/>
              <a:pathLst>
                <a:path stroke="false" w="385900" h="35700">
                  <a:moveTo>
                    <a:pt x="0" y="0"/>
                  </a:moveTo>
                  <a:lnTo>
                    <a:pt x="385900" y="0"/>
                  </a:lnTo>
                  <a:lnTo>
                    <a:pt x="3859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Meet the best necessary conditions</a:t>
              </a:r>
            </a:p>
          </p:txBody>
        </p:sp>
        <p:sp>
          <p:nvSpPr>
            <p:cNvPr id="180" name="SubTopic"/>
            <p:cNvSpPr/>
            <p:nvPr/>
          </p:nvSpPr>
          <p:spPr>
            <a:xfrm>
              <a:off x="4868271" y="325164"/>
              <a:ext cx="477700" cy="35700"/>
            </a:xfrm>
            <a:custGeom>
              <a:avLst/>
              <a:gdLst>
                <a:gd fmla="*/ 14960 w 477700" name="rtl"/>
                <a:gd fmla="*/ 6460 h 35700" name="rtt"/>
                <a:gd fmla="*/ 465460 w 477700" name="rtr"/>
                <a:gd fmla="*/ 33660 h 35700" name="rtb"/>
              </a:gdLst>
              <a:ahLst/>
              <a:cxnLst/>
              <a:rect b="rtb" r="rtr" t="rtt" l="rtl"/>
              <a:pathLst>
                <a:path stroke="false" w="477700" h="35700">
                  <a:moveTo>
                    <a:pt x="0" y="0"/>
                  </a:moveTo>
                  <a:lnTo>
                    <a:pt x="477700" y="0"/>
                  </a:lnTo>
                  <a:lnTo>
                    <a:pt x="477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Get all information related to decision making</a:t>
              </a:r>
            </a:p>
          </p:txBody>
        </p:sp>
        <p:sp>
          <p:nvSpPr>
            <p:cNvPr id="182" name="SubTopic"/>
            <p:cNvSpPr/>
            <p:nvPr/>
          </p:nvSpPr>
          <p:spPr>
            <a:xfrm>
              <a:off x="4868271" y="3719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Understand the value of all information and draw up all possible solutions based on this</a:t>
              </a:r>
            </a:p>
          </p:txBody>
        </p:sp>
        <p:sp>
          <p:nvSpPr>
            <p:cNvPr id="184" name="SubTopic"/>
            <p:cNvSpPr/>
            <p:nvPr/>
          </p:nvSpPr>
          <p:spPr>
            <a:xfrm>
              <a:off x="4868271" y="445864"/>
              <a:ext cx="612000" cy="35700"/>
            </a:xfrm>
            <a:custGeom>
              <a:avLst/>
              <a:gdLst>
                <a:gd fmla="*/ 14960 w 612000" name="rtl"/>
                <a:gd fmla="*/ 6460 h 35700" name="rtt"/>
                <a:gd fmla="*/ 599760 w 612000" name="rtr"/>
                <a:gd fmla="*/ 33660 h 35700" name="rtb"/>
              </a:gdLst>
              <a:ahLst/>
              <a:cxnLst/>
              <a:rect b="rtb" r="rtr" t="rtt" l="rtl"/>
              <a:pathLst>
                <a:path stroke="false" w="612000" h="35700">
                  <a:moveTo>
                    <a:pt x="0" y="0"/>
                  </a:moveTo>
                  <a:lnTo>
                    <a:pt x="612000" y="0"/>
                  </a:lnTo>
                  <a:lnTo>
                    <a:pt x="6120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Accurately predict the future execution results of each plan</a:t>
              </a:r>
            </a:p>
          </p:txBody>
        </p:sp>
        <p:sp>
          <p:nvSpPr>
            <p:cNvPr id="193" name="SubTopic"/>
            <p:cNvSpPr/>
            <p:nvPr/>
          </p:nvSpPr>
          <p:spPr>
            <a:xfrm>
              <a:off x="6195699" y="29796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Many factors inside and outside the organization will have different degrees of impact on the operation of the organization, but it is difficult for decision makers to collect all information that reflects these factors.</a:t>
              </a:r>
            </a:p>
          </p:txBody>
        </p:sp>
        <p:sp>
          <p:nvSpPr>
            <p:cNvPr id="195" name="SubTopic"/>
            <p:cNvSpPr/>
            <p:nvPr/>
          </p:nvSpPr>
          <p:spPr>
            <a:xfrm>
              <a:off x="6195699" y="399114"/>
              <a:ext cx="877200" cy="35700"/>
            </a:xfrm>
            <a:custGeom>
              <a:avLst/>
              <a:gdLst>
                <a:gd fmla="*/ 14960 w 877200" name="rtl"/>
                <a:gd fmla="*/ 6460 h 35700" name="rtt"/>
                <a:gd fmla="*/ 864960 w 877200" name="rtr"/>
                <a:gd fmla="*/ 33660 h 35700" name="rtb"/>
              </a:gdLst>
              <a:ahLst/>
              <a:cxnLst/>
              <a:rect b="rtb" r="rtr" t="rtt" l="rtl"/>
              <a:pathLst>
                <a:path stroke="false" w="877200" h="35700">
                  <a:moveTo>
                    <a:pt x="0" y="0"/>
                  </a:moveTo>
                  <a:lnTo>
                    <a:pt x="877200" y="0"/>
                  </a:lnTo>
                  <a:lnTo>
                    <a:pt x="877200" y="35700"/>
                  </a:lnTo>
                  <a:lnTo>
                    <a:pt x="0" y="357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The ability of decision makers to utilize the limited information collected is also limited</a:t>
              </a:r>
            </a:p>
          </p:txBody>
        </p:sp>
        <p:sp>
          <p:nvSpPr>
            <p:cNvPr id="197" name="SubTopic"/>
            <p:cNvSpPr/>
            <p:nvPr/>
          </p:nvSpPr>
          <p:spPr>
            <a:xfrm>
              <a:off x="6195699" y="445864"/>
              <a:ext cx="251600" cy="35700"/>
            </a:xfrm>
            <a:custGeom>
              <a:avLst/>
              <a:gdLst>
                <a:gd fmla="*/ 14960 w 251600" name="rtl"/>
                <a:gd fmla="*/ 6460 h 35700" name="rtt"/>
                <a:gd fmla="*/ 239360 w 251600" name="rtr"/>
                <a:gd fmla="*/ 33660 h 35700" name="rtb"/>
              </a:gdLst>
              <a:ahLst/>
              <a:cxnLst/>
              <a:rect b="rtb" r="rtr" t="rtt" l="rtl"/>
              <a:pathLst>
                <a:path stroke="false" w="251600" h="35700">
                  <a:moveTo>
                    <a:pt x="0" y="0"/>
                  </a:moveTo>
                  <a:lnTo>
                    <a:pt x="251600" y="0"/>
                  </a:lnTo>
                  <a:lnTo>
                    <a:pt x="2516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future is uncertain</a:t>
              </a:r>
            </a:p>
          </p:txBody>
        </p:sp>
        <p:sp>
          <p:nvSpPr>
            <p:cNvPr id="203" name="SubTopic"/>
            <p:cNvSpPr/>
            <p:nvPr/>
          </p:nvSpPr>
          <p:spPr>
            <a:xfrm>
              <a:off x="4044655" y="539364"/>
              <a:ext cx="326400" cy="35700"/>
            </a:xfrm>
            <a:custGeom>
              <a:avLst/>
              <a:gdLst>
                <a:gd fmla="*/ 14960 w 326400" name="rtl"/>
                <a:gd fmla="*/ 6460 h 35700" name="rtt"/>
                <a:gd fmla="*/ 314160 w 326400" name="rtr"/>
                <a:gd fmla="*/ 33660 h 35700" name="rtb"/>
              </a:gdLst>
              <a:ahLst/>
              <a:cxnLst/>
              <a:rect b="rtb" r="rtr" t="rtt" l="rtl"/>
              <a:pathLst>
                <a:path stroke="false" w="326400" h="35700">
                  <a:moveTo>
                    <a:pt x="0" y="0"/>
                  </a:moveTo>
                  <a:lnTo>
                    <a:pt x="326400" y="0"/>
                  </a:lnTo>
                  <a:lnTo>
                    <a:pt x="3264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basis for decision making</a:t>
              </a:r>
            </a:p>
          </p:txBody>
        </p:sp>
        <p:sp>
          <p:nvSpPr>
            <p:cNvPr id="205" name="SubTopic"/>
            <p:cNvSpPr/>
            <p:nvPr/>
          </p:nvSpPr>
          <p:spPr>
            <a:xfrm>
              <a:off x="4429263" y="492614"/>
              <a:ext cx="821100" cy="35700"/>
            </a:xfrm>
            <a:custGeom>
              <a:avLst/>
              <a:gdLst>
                <a:gd fmla="*/ 14960 w 821100" name="rtl"/>
                <a:gd fmla="*/ 6460 h 35700" name="rtt"/>
                <a:gd fmla="*/ 808860 w 821100" name="rtr"/>
                <a:gd fmla="*/ 33660 h 35700" name="rtb"/>
              </a:gdLst>
              <a:ahLst/>
              <a:cxnLst/>
              <a:rect b="rtb" r="rtr" t="rtt" l="rtl"/>
              <a:pathLst>
                <a:path stroke="false" w="821100" h="35700">
                  <a:moveTo>
                    <a:pt x="0" y="0"/>
                  </a:moveTo>
                  <a:lnTo>
                    <a:pt x="821100" y="0"/>
                  </a:lnTo>
                  <a:lnTo>
                    <a:pt x="8211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quantity and quality of information directly affect the level of decision making</a:t>
              </a:r>
            </a:p>
          </p:txBody>
        </p:sp>
        <p:sp>
          <p:nvSpPr>
            <p:cNvPr id="207" name="SubTopic"/>
            <p:cNvSpPr/>
            <p:nvPr/>
          </p:nvSpPr>
          <p:spPr>
            <a:xfrm>
              <a:off x="4429263" y="539364"/>
              <a:ext cx="239700" cy="35700"/>
            </a:xfrm>
            <a:custGeom>
              <a:avLst/>
              <a:gdLst>
                <a:gd fmla="*/ 14960 w 239700" name="rtl"/>
                <a:gd fmla="*/ 6460 h 35700" name="rtt"/>
                <a:gd fmla="*/ 227460 w 239700" name="rtr"/>
                <a:gd fmla="*/ 33660 h 35700" name="rtb"/>
              </a:gdLst>
              <a:ahLst/>
              <a:cxnLst/>
              <a:rect b="rtb" r="rtr" t="rtt" l="rtl"/>
              <a:pathLst>
                <a:path stroke="false" w="239700" h="35700">
                  <a:moveTo>
                    <a:pt x="0" y="0"/>
                  </a:moveTo>
                  <a:lnTo>
                    <a:pt x="239700" y="0"/>
                  </a:lnTo>
                  <a:lnTo>
                    <a:pt x="239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Cost-benefit analysis</a:t>
              </a:r>
            </a:p>
          </p:txBody>
        </p:sp>
        <p:sp>
          <p:nvSpPr>
            <p:cNvPr id="209" name="SubTopic"/>
            <p:cNvSpPr/>
            <p:nvPr/>
          </p:nvSpPr>
          <p:spPr>
            <a:xfrm>
              <a:off x="4429263" y="586114"/>
              <a:ext cx="654500" cy="35700"/>
            </a:xfrm>
            <a:custGeom>
              <a:avLst/>
              <a:gdLst>
                <a:gd fmla="*/ 14960 w 654500" name="rtl"/>
                <a:gd fmla="*/ 6460 h 35700" name="rtt"/>
                <a:gd fmla="*/ 642260 w 654500" name="rtr"/>
                <a:gd fmla="*/ 33660 h 35700" name="rtb"/>
              </a:gdLst>
              <a:ahLst/>
              <a:cxnLst/>
              <a:rect b="rtb" r="rtr" t="rtt" l="rtl"/>
              <a:pathLst>
                <a:path stroke="false" w="654500" h="35700">
                  <a:moveTo>
                    <a:pt x="0" y="0"/>
                  </a:moveTo>
                  <a:lnTo>
                    <a:pt x="654500" y="0"/>
                  </a:lnTo>
                  <a:lnTo>
                    <a:pt x="6545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right amount of information is the basis for decision making</a:t>
              </a:r>
            </a:p>
          </p:txBody>
        </p:sp>
        <p:sp>
          <p:nvSpPr>
            <p:cNvPr id="211" name="SubTopic"/>
            <p:cNvSpPr/>
            <p:nvPr/>
          </p:nvSpPr>
          <p:spPr>
            <a:xfrm>
              <a:off x="4044655" y="971483"/>
              <a:ext cx="187000" cy="35700"/>
            </a:xfrm>
            <a:custGeom>
              <a:avLst/>
              <a:gdLst>
                <a:gd fmla="*/ 14960 w 187000" name="rtl"/>
                <a:gd fmla="*/ 6460 h 35700" name="rtt"/>
                <a:gd fmla="*/ 174760 w 187000" name="rtr"/>
                <a:gd fmla="*/ 33660 h 35700" name="rtb"/>
              </a:gdLst>
              <a:ahLst/>
              <a:cxnLst/>
              <a:rect b="rtb" r="rtr" t="rtt" l="rtl"/>
              <a:pathLst>
                <a:path stroke="false" w="187000" h="35700">
                  <a:moveTo>
                    <a:pt x="0" y="0"/>
                  </a:moveTo>
                  <a:lnTo>
                    <a:pt x="187000" y="0"/>
                  </a:lnTo>
                  <a:lnTo>
                    <a:pt x="1870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Decision theory</a:t>
              </a:r>
            </a:p>
          </p:txBody>
        </p:sp>
        <p:sp>
          <p:nvSpPr>
            <p:cNvPr id="213" name="SubTopic"/>
            <p:cNvSpPr/>
            <p:nvPr/>
          </p:nvSpPr>
          <p:spPr>
            <a:xfrm>
              <a:off x="4289863" y="732101"/>
              <a:ext cx="358700" cy="35700"/>
            </a:xfrm>
            <a:custGeom>
              <a:avLst/>
              <a:gdLst>
                <a:gd fmla="*/ 14960 w 358700" name="rtl"/>
                <a:gd fmla="*/ 6460 h 35700" name="rtt"/>
                <a:gd fmla="*/ 346460 w 358700" name="rtr"/>
                <a:gd fmla="*/ 33660 h 35700" name="rtb"/>
              </a:gdLst>
              <a:ahLst/>
              <a:cxnLst/>
              <a:rect b="rtb" r="rtr" t="rtt" l="rtl"/>
              <a:pathLst>
                <a:path stroke="false" w="358700" h="35700">
                  <a:moveTo>
                    <a:pt x="0" y="0"/>
                  </a:moveTo>
                  <a:lnTo>
                    <a:pt x="358700" y="0"/>
                  </a:lnTo>
                  <a:lnTo>
                    <a:pt x="358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Classical decision-making theory</a:t>
              </a:r>
            </a:p>
          </p:txBody>
        </p:sp>
        <p:sp>
          <p:nvSpPr>
            <p:cNvPr id="215" name="SubTopic"/>
            <p:cNvSpPr/>
            <p:nvPr/>
          </p:nvSpPr>
          <p:spPr>
            <a:xfrm>
              <a:off x="4289863" y="1210864"/>
              <a:ext cx="290700" cy="35700"/>
            </a:xfrm>
            <a:custGeom>
              <a:avLst/>
              <a:gdLst>
                <a:gd fmla="*/ 14960 w 290700" name="rtl"/>
                <a:gd fmla="*/ 6460 h 35700" name="rtt"/>
                <a:gd fmla="*/ 278460 w 290700" name="rtr"/>
                <a:gd fmla="*/ 33660 h 35700" name="rtb"/>
              </a:gdLst>
              <a:ahLst/>
              <a:cxnLst/>
              <a:rect b="rtb" r="rtr" t="rtt" l="rtl"/>
              <a:pathLst>
                <a:path stroke="false" w="290700" h="35700">
                  <a:moveTo>
                    <a:pt x="0" y="0"/>
                  </a:moveTo>
                  <a:lnTo>
                    <a:pt x="290700" y="0"/>
                  </a:lnTo>
                  <a:lnTo>
                    <a:pt x="290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Behavioral decision theory</a:t>
              </a:r>
            </a:p>
          </p:txBody>
        </p:sp>
        <p:sp>
          <p:nvSpPr>
            <p:cNvPr id="217" name="SubTopic"/>
            <p:cNvSpPr/>
            <p:nvPr/>
          </p:nvSpPr>
          <p:spPr>
            <a:xfrm>
              <a:off x="4706771" y="6328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Based on the assumption of "economic man" - decision makers are completely rational</a:t>
              </a:r>
            </a:p>
          </p:txBody>
        </p:sp>
        <p:sp>
          <p:nvSpPr>
            <p:cNvPr id="219" name="SubTopic"/>
            <p:cNvSpPr/>
            <p:nvPr/>
          </p:nvSpPr>
          <p:spPr>
            <a:xfrm>
              <a:off x="4706771" y="817739"/>
              <a:ext cx="161500" cy="35700"/>
            </a:xfrm>
            <a:custGeom>
              <a:avLst/>
              <a:gdLst>
                <a:gd fmla="*/ 14960 w 161500" name="rtl"/>
                <a:gd fmla="*/ 6460 h 35700" name="rtt"/>
                <a:gd fmla="*/ 149260 w 161500" name="rtr"/>
                <a:gd fmla="*/ 33660 h 35700" name="rtb"/>
              </a:gdLst>
              <a:ahLst/>
              <a:cxnLst/>
              <a:rect b="rtb" r="rtr" t="rtt" l="rtl"/>
              <a:pathLst>
                <a:path stroke="false" w="161500" h="35700">
                  <a:moveTo>
                    <a:pt x="0" y="0"/>
                  </a:moveTo>
                  <a:lnTo>
                    <a:pt x="161500" y="0"/>
                  </a:lnTo>
                  <a:lnTo>
                    <a:pt x="1615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Main content</a:t>
              </a:r>
            </a:p>
          </p:txBody>
        </p:sp>
        <p:sp>
          <p:nvSpPr>
            <p:cNvPr id="221" name="SubTopic"/>
            <p:cNvSpPr/>
            <p:nvPr/>
          </p:nvSpPr>
          <p:spPr>
            <a:xfrm>
              <a:off x="4926479" y="7068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Decision makers must have a full grasp of information about the decision-making environment</a:t>
              </a:r>
            </a:p>
          </p:txBody>
        </p:sp>
        <p:sp>
          <p:nvSpPr>
            <p:cNvPr id="223" name="SubTopic"/>
            <p:cNvSpPr/>
            <p:nvPr/>
          </p:nvSpPr>
          <p:spPr>
            <a:xfrm>
              <a:off x="4926479" y="780764"/>
              <a:ext cx="703800" cy="35700"/>
            </a:xfrm>
            <a:custGeom>
              <a:avLst/>
              <a:gdLst>
                <a:gd fmla="*/ 14960 w 703800" name="rtl"/>
                <a:gd fmla="*/ 6460 h 35700" name="rtt"/>
                <a:gd fmla="*/ 691560 w 703800" name="rtr"/>
                <a:gd fmla="*/ 33660 h 35700" name="rtb"/>
              </a:gdLst>
              <a:ahLst/>
              <a:cxnLst/>
              <a:rect b="rtb" r="rtr" t="rtt" l="rtl"/>
              <a:pathLst>
                <a:path stroke="false" w="703800" h="35700">
                  <a:moveTo>
                    <a:pt x="0" y="0"/>
                  </a:moveTo>
                  <a:lnTo>
                    <a:pt x="703800" y="0"/>
                  </a:lnTo>
                  <a:lnTo>
                    <a:pt x="7038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Decision makers should be fully aware of the situation of alternatives</a:t>
              </a:r>
            </a:p>
          </p:txBody>
        </p:sp>
        <p:sp>
          <p:nvSpPr>
            <p:cNvPr id="225" name="SubTopic"/>
            <p:cNvSpPr/>
            <p:nvPr/>
          </p:nvSpPr>
          <p:spPr>
            <a:xfrm>
              <a:off x="4926479" y="8275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Decision makers use a reasonable hierarchy to ensure the effective execution of commands</a:t>
              </a:r>
            </a:p>
          </p:txBody>
        </p:sp>
        <p:sp>
          <p:nvSpPr>
            <p:cNvPr id="227" name="SubTopic"/>
            <p:cNvSpPr/>
            <p:nvPr/>
          </p:nvSpPr>
          <p:spPr>
            <a:xfrm>
              <a:off x="4926479" y="9014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The purpose of decision-makers to make decisions is always to enable the organization to obtain the greatest economic benefits.</a:t>
              </a:r>
            </a:p>
          </p:txBody>
        </p:sp>
        <p:sp>
          <p:nvSpPr>
            <p:cNvPr id="233" name="SubTopic"/>
            <p:cNvSpPr/>
            <p:nvPr/>
          </p:nvSpPr>
          <p:spPr>
            <a:xfrm>
              <a:off x="4638771" y="97541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Herbert A. Simon attacked the hypothesis of "economic man". In his book "Behavior Management", he proposed the "limited rationality" standard and the "satisfaction" principle.</a:t>
              </a:r>
            </a:p>
          </p:txBody>
        </p:sp>
        <p:sp>
          <p:nvSpPr>
            <p:cNvPr id="235" name="SubTopic"/>
            <p:cNvSpPr/>
            <p:nvPr/>
          </p:nvSpPr>
          <p:spPr>
            <a:xfrm>
              <a:off x="4638771" y="1204064"/>
              <a:ext cx="161500" cy="35700"/>
            </a:xfrm>
            <a:custGeom>
              <a:avLst/>
              <a:gdLst>
                <a:gd fmla="*/ 14960 w 161500" name="rtl"/>
                <a:gd fmla="*/ 6460 h 35700" name="rtt"/>
                <a:gd fmla="*/ 149260 w 161500" name="rtr"/>
                <a:gd fmla="*/ 33660 h 35700" name="rtb"/>
              </a:gdLst>
              <a:ahLst/>
              <a:cxnLst/>
              <a:rect b="rtb" r="rtr" t="rtt" l="rtl"/>
              <a:pathLst>
                <a:path stroke="false" w="161500" h="35700">
                  <a:moveTo>
                    <a:pt x="0" y="0"/>
                  </a:moveTo>
                  <a:lnTo>
                    <a:pt x="161500" y="0"/>
                  </a:lnTo>
                  <a:lnTo>
                    <a:pt x="1615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Main content</a:t>
              </a:r>
            </a:p>
          </p:txBody>
        </p:sp>
        <p:sp>
          <p:nvSpPr>
            <p:cNvPr id="237" name="SubTopic"/>
            <p:cNvSpPr/>
            <p:nvPr/>
          </p:nvSpPr>
          <p:spPr>
            <a:xfrm>
              <a:off x="4858479" y="1076564"/>
              <a:ext cx="273700" cy="35700"/>
            </a:xfrm>
            <a:custGeom>
              <a:avLst/>
              <a:gdLst>
                <a:gd fmla="*/ 14960 w 273700" name="rtl"/>
                <a:gd fmla="*/ 6460 h 35700" name="rtt"/>
                <a:gd fmla="*/ 261460 w 273700" name="rtr"/>
                <a:gd fmla="*/ 33660 h 35700" name="rtb"/>
              </a:gdLst>
              <a:ahLst/>
              <a:cxnLst/>
              <a:rect b="rtb" r="rtr" t="rtt" l="rtl"/>
              <a:pathLst>
                <a:path stroke="false" w="273700" h="35700">
                  <a:moveTo>
                    <a:pt x="0" y="0"/>
                  </a:moveTo>
                  <a:lnTo>
                    <a:pt x="273700" y="0"/>
                  </a:lnTo>
                  <a:lnTo>
                    <a:pt x="2737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Man is limited rationality</a:t>
              </a:r>
            </a:p>
          </p:txBody>
        </p:sp>
        <p:sp>
          <p:nvSpPr>
            <p:cNvPr id="239" name="SubTopic"/>
            <p:cNvSpPr/>
            <p:nvPr/>
          </p:nvSpPr>
          <p:spPr>
            <a:xfrm>
              <a:off x="4858479" y="11233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Decision makers are susceptible to perceptual bias in identifying and discovering problems</a:t>
              </a:r>
            </a:p>
          </p:txBody>
        </p:sp>
        <p:sp>
          <p:nvSpPr>
            <p:cNvPr id="241" name="SubTopic"/>
            <p:cNvSpPr/>
            <p:nvPr/>
          </p:nvSpPr>
          <p:spPr>
            <a:xfrm>
              <a:off x="4858479" y="1197264"/>
              <a:ext cx="549100" cy="35700"/>
            </a:xfrm>
            <a:custGeom>
              <a:avLst/>
              <a:gdLst>
                <a:gd fmla="*/ 14960 w 549100" name="rtl"/>
                <a:gd fmla="*/ 6460 h 35700" name="rtt"/>
                <a:gd fmla="*/ 536860 w 549100" name="rtr"/>
                <a:gd fmla="*/ 33660 h 35700" name="rtb"/>
              </a:gdLst>
              <a:ahLst/>
              <a:cxnLst/>
              <a:rect b="rtb" r="rtr" t="rtt" l="rtl"/>
              <a:pathLst>
                <a:path stroke="false" w="549100" h="35700">
                  <a:moveTo>
                    <a:pt x="0" y="0"/>
                  </a:moveTo>
                  <a:lnTo>
                    <a:pt x="549100" y="0"/>
                  </a:lnTo>
                  <a:lnTo>
                    <a:pt x="549100" y="35700"/>
                  </a:lnTo>
                  <a:lnTo>
                    <a:pt x="0" y="35700"/>
                  </a:lnTo>
                  <a:lnTo>
                    <a:pt x="0" y="0"/>
                  </a:lnTo>
                  <a:close/>
                </a:path>
              </a:pathLst>
            </a:custGeom>
            <a:noFill/>
            <a:ln w="3400" cap="rnd">
              <a:solidFill>
                <a:srgbClr val="F83D2E"/>
              </a:solidFill>
              <a:round/>
            </a:ln>
          </p:spPr>
          <p:txBody>
            <a:bodyPr lIns="0" rIns="0" anchor="ctr" rtlCol="0" tIns="0" bIns="11000" wrap="none"/>
            <a:lstStyle/>
            <a:p>
              <a:pPr algn="ctr">
                <a:lnSpc>
                  <a:spcPct val="100000"/>
                </a:lnSpc>
              </a:pPr>
              <a:r>
                <a:rPr sz="170">
                  <a:solidFill>
                    <a:srgbClr val="454545"/>
                  </a:solidFill>
                  <a:latin typeface="Arial"/>
                </a:rPr>
                <a:t>The rationality of decision makers' choices is relative</a:t>
              </a:r>
            </a:p>
          </p:txBody>
        </p:sp>
        <p:sp>
          <p:nvSpPr>
            <p:cNvPr id="243" name="SubTopic"/>
            <p:cNvSpPr/>
            <p:nvPr/>
          </p:nvSpPr>
          <p:spPr>
            <a:xfrm>
              <a:off x="4858479" y="12440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Compared with economic interests, decision makers' attitude towards risks plays a more important role in decision-making.</a:t>
              </a:r>
            </a:p>
          </p:txBody>
        </p:sp>
        <p:sp>
          <p:nvSpPr>
            <p:cNvPr id="245" name="SubTopic"/>
            <p:cNvSpPr/>
            <p:nvPr/>
          </p:nvSpPr>
          <p:spPr>
            <a:xfrm>
              <a:off x="4858479" y="13179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Decision makers often only seek satisfactory results in decision-making, but are not willing to work hard to find the best solution.</a:t>
              </a:r>
            </a:p>
          </p:txBody>
        </p:sp>
        <p:sp>
          <p:nvSpPr>
            <p:cNvPr id="249" name="SubTopic"/>
            <p:cNvSpPr/>
            <p:nvPr/>
          </p:nvSpPr>
          <p:spPr>
            <a:xfrm>
              <a:off x="4638771" y="1391914"/>
              <a:ext cx="1034348" cy="90100"/>
            </a:xfrm>
            <a:custGeom>
              <a:avLst/>
              <a:gdLst>
                <a:gd fmla="*/ 14960 w 1034348" name="rtl"/>
                <a:gd fmla="*/ 6460 h 90100" name="rtt"/>
                <a:gd fmla="*/ 1022104 w 1034348" name="rtr"/>
                <a:gd fmla="*/ 88060 h 90100" name="rtb"/>
              </a:gdLst>
              <a:ahLst/>
              <a:cxnLst/>
              <a:rect b="rtb" r="rtr" t="rtt" l="rtl"/>
              <a:pathLst>
                <a:path stroke="false" w="1034348" h="90100">
                  <a:moveTo>
                    <a:pt x="0" y="0"/>
                  </a:moveTo>
                  <a:lnTo>
                    <a:pt x="1034348" y="0"/>
                  </a:lnTo>
                  <a:lnTo>
                    <a:pt x="1034348" y="90100"/>
                  </a:lnTo>
                  <a:lnTo>
                    <a:pt x="0" y="90100"/>
                  </a:lnTo>
                  <a:lnTo>
                    <a:pt x="0" y="0"/>
                  </a:lnTo>
                  <a:close/>
                </a:path>
              </a:pathLst>
            </a:custGeom>
            <a:noFill/>
            <a:ln w="3400" cap="rnd">
              <a:solidFill>
                <a:srgbClr val="F83D2E"/>
              </a:solidFill>
              <a:round/>
            </a:ln>
          </p:spPr>
          <p:txBody>
            <a:bodyPr lIns="0" rIns="0" anchor="ctr" rtlCol="0" tIns="0" bIns="11000" wrap="square"/>
            <a:lstStyle/>
            <a:p>
              <a:pPr algn="ctr">
                <a:lnSpc>
                  <a:spcPct val="100000"/>
                </a:lnSpc>
              </a:pPr>
              <a:r>
                <a:rPr sz="170">
                  <a:solidFill>
                    <a:srgbClr val="454545"/>
                  </a:solidFill>
                  <a:latin typeface="Arial"/>
                </a:rPr>
                <a:t>Decisions cannot be made only by a fixed procedure, but should be adjusted and supplemented in a timely manner according to changes in the organization's external environment and internal conditions.</a:t>
              </a:r>
            </a:p>
          </p:txBody>
        </p:sp>
        <p:sp>
          <p:nvSpPr>
            <p:cNvPr id="251" name="SubTopic"/>
            <p:cNvSpPr/>
            <p:nvPr/>
          </p:nvSpPr>
          <p:spPr>
            <a:xfrm>
              <a:off x="3735255" y="3482914"/>
              <a:ext cx="487900" cy="35700"/>
            </a:xfrm>
            <a:custGeom>
              <a:avLst/>
              <a:gdLst>
                <a:gd fmla="*/ 11560 w 487900" name="rtl"/>
                <a:gd fmla="*/ 6460 h 35700" name="rtt"/>
                <a:gd fmla="*/ 475660 w 487900" name="rtr"/>
                <a:gd fmla="*/ 33660 h 35700" name="rtb"/>
              </a:gdLst>
              <a:ahLst/>
              <a:cxnLst/>
              <a:rect b="rtb" r="rtr" t="rtt" l="rtl"/>
              <a:pathLst>
                <a:path stroke="false" w="487900" h="35700">
                  <a:moveTo>
                    <a:pt x="0" y="0"/>
                  </a:moveTo>
                  <a:lnTo>
                    <a:pt x="487900" y="0"/>
                  </a:lnTo>
                  <a:lnTo>
                    <a:pt x="4879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一、Diagnose problems (identify opportunities)</a:t>
              </a:r>
            </a:p>
          </p:txBody>
        </p:sp>
        <p:sp>
          <p:nvSpPr>
            <p:cNvPr id="253" name="SubTopic"/>
            <p:cNvSpPr/>
            <p:nvPr/>
          </p:nvSpPr>
          <p:spPr>
            <a:xfrm>
              <a:off x="3735255" y="3603614"/>
              <a:ext cx="222700" cy="35700"/>
            </a:xfrm>
            <a:custGeom>
              <a:avLst/>
              <a:gdLst>
                <a:gd fmla="*/ 11560 w 222700" name="rtl"/>
                <a:gd fmla="*/ 6460 h 35700" name="rtt"/>
                <a:gd fmla="*/ 210460 w 222700" name="rtr"/>
                <a:gd fmla="*/ 33660 h 35700" name="rtb"/>
              </a:gdLst>
              <a:ahLst/>
              <a:cxnLst/>
              <a:rect b="rtb" r="rtr" t="rtt" l="rtl"/>
              <a:pathLst>
                <a:path stroke="false" w="222700" h="35700">
                  <a:moveTo>
                    <a:pt x="0" y="0"/>
                  </a:moveTo>
                  <a:lnTo>
                    <a:pt x="222700" y="0"/>
                  </a:lnTo>
                  <a:lnTo>
                    <a:pt x="2227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二、Clarify the goal</a:t>
              </a:r>
            </a:p>
          </p:txBody>
        </p:sp>
        <p:sp>
          <p:nvSpPr>
            <p:cNvPr id="255" name="SubTopic"/>
            <p:cNvSpPr/>
            <p:nvPr/>
          </p:nvSpPr>
          <p:spPr>
            <a:xfrm>
              <a:off x="4016163" y="3556864"/>
              <a:ext cx="549100" cy="35700"/>
            </a:xfrm>
            <a:custGeom>
              <a:avLst/>
              <a:gdLst>
                <a:gd fmla="*/ 14960 w 549100" name="rtl"/>
                <a:gd fmla="*/ 6460 h 35700" name="rtt"/>
                <a:gd fmla="*/ 536860 w 549100" name="rtr"/>
                <a:gd fmla="*/ 33660 h 35700" name="rtb"/>
              </a:gdLst>
              <a:ahLst/>
              <a:cxnLst/>
              <a:rect b="rtb" r="rtr" t="rtt" l="rtl"/>
              <a:pathLst>
                <a:path stroke="false" w="549100" h="35700">
                  <a:moveTo>
                    <a:pt x="0" y="0"/>
                  </a:moveTo>
                  <a:lnTo>
                    <a:pt x="549100" y="0"/>
                  </a:lnTo>
                  <a:lnTo>
                    <a:pt x="549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The goal is that the organization wants to get results</a:t>
              </a:r>
            </a:p>
          </p:txBody>
        </p:sp>
        <p:sp>
          <p:nvSpPr>
            <p:cNvPr id="257" name="SubTopic"/>
            <p:cNvSpPr/>
            <p:nvPr/>
          </p:nvSpPr>
          <p:spPr>
            <a:xfrm>
              <a:off x="4281363" y="345571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26B14C"/>
              </a:solidFill>
              <a:round/>
            </a:ln>
          </p:spPr>
          <p:txBody>
            <a:bodyPr lIns="0" rIns="0" anchor="ctr" rtlCol="0" tIns="0" bIns="11000" wrap="square"/>
            <a:lstStyle/>
            <a:p>
              <a:pPr algn="ctr">
                <a:lnSpc>
                  <a:spcPct val="100000"/>
                </a:lnSpc>
              </a:pPr>
              <a:r>
                <a:rPr sz="170">
                  <a:solidFill>
                    <a:srgbClr val="454545"/>
                  </a:solidFill>
                  <a:latin typeface="Arial"/>
                </a:rPr>
                <a:t>The accuracy of evaluating opportunities and problems depends on the accuracy of information, so managers should try their best to obtain accurate and trustworthy information.</a:t>
              </a:r>
            </a:p>
          </p:txBody>
        </p:sp>
        <p:sp>
          <p:nvSpPr>
            <p:cNvPr id="259" name="SubTopic"/>
            <p:cNvSpPr/>
            <p:nvPr/>
          </p:nvSpPr>
          <p:spPr>
            <a:xfrm>
              <a:off x="3735255" y="3743864"/>
              <a:ext cx="192100" cy="35700"/>
            </a:xfrm>
            <a:custGeom>
              <a:avLst/>
              <a:gdLst>
                <a:gd fmla="*/ 11560 w 192100" name="rtl"/>
                <a:gd fmla="*/ 6460 h 35700" name="rtt"/>
                <a:gd fmla="*/ 179860 w 192100" name="rtr"/>
                <a:gd fmla="*/ 33660 h 35700" name="rtb"/>
              </a:gdLst>
              <a:ahLst/>
              <a:cxnLst/>
              <a:rect b="rtb" r="rtr" t="rtt" l="rtl"/>
              <a:pathLst>
                <a:path stroke="false" w="192100" h="35700">
                  <a:moveTo>
                    <a:pt x="0" y="0"/>
                  </a:moveTo>
                  <a:lnTo>
                    <a:pt x="192100" y="0"/>
                  </a:lnTo>
                  <a:lnTo>
                    <a:pt x="192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三、Draw a plan</a:t>
              </a:r>
            </a:p>
          </p:txBody>
        </p:sp>
        <p:sp>
          <p:nvSpPr>
            <p:cNvPr id="261" name="SubTopic"/>
            <p:cNvSpPr/>
            <p:nvPr/>
          </p:nvSpPr>
          <p:spPr>
            <a:xfrm>
              <a:off x="4016163" y="3650364"/>
              <a:ext cx="345100" cy="35700"/>
            </a:xfrm>
            <a:custGeom>
              <a:avLst/>
              <a:gdLst>
                <a:gd fmla="*/ 14960 w 345100" name="rtl"/>
                <a:gd fmla="*/ 6460 h 35700" name="rtt"/>
                <a:gd fmla="*/ 332860 w 345100" name="rtr"/>
                <a:gd fmla="*/ 33660 h 35700" name="rtb"/>
              </a:gdLst>
              <a:ahLst/>
              <a:cxnLst/>
              <a:rect b="rtb" r="rtr" t="rtt" l="rtl"/>
              <a:pathLst>
                <a:path stroke="false" w="345100" h="35700">
                  <a:moveTo>
                    <a:pt x="0" y="0"/>
                  </a:moveTo>
                  <a:lnTo>
                    <a:pt x="345100" y="0"/>
                  </a:lnTo>
                  <a:lnTo>
                    <a:pt x="345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Depending on the length of time</a:t>
              </a:r>
            </a:p>
          </p:txBody>
        </p:sp>
        <p:sp>
          <p:nvSpPr>
            <p:cNvPr id="263" name="SubTopic"/>
            <p:cNvSpPr/>
            <p:nvPr/>
          </p:nvSpPr>
          <p:spPr>
            <a:xfrm>
              <a:off x="4419471" y="3603614"/>
              <a:ext cx="192100" cy="35700"/>
            </a:xfrm>
            <a:custGeom>
              <a:avLst/>
              <a:gdLst>
                <a:gd fmla="*/ 14960 w 192100" name="rtl"/>
                <a:gd fmla="*/ 6460 h 35700" name="rtt"/>
                <a:gd fmla="*/ 179860 w 192100" name="rtr"/>
                <a:gd fmla="*/ 33660 h 35700" name="rtb"/>
              </a:gdLst>
              <a:ahLst/>
              <a:cxnLst/>
              <a:rect b="rtb" r="rtr" t="rtt" l="rtl"/>
              <a:pathLst>
                <a:path stroke="false" w="192100" h="35700">
                  <a:moveTo>
                    <a:pt x="0" y="0"/>
                  </a:moveTo>
                  <a:lnTo>
                    <a:pt x="192100" y="0"/>
                  </a:lnTo>
                  <a:lnTo>
                    <a:pt x="192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Long-term goals</a:t>
              </a:r>
            </a:p>
          </p:txBody>
        </p:sp>
        <p:sp>
          <p:nvSpPr>
            <p:cNvPr id="265" name="SubTopic"/>
            <p:cNvSpPr/>
            <p:nvPr/>
          </p:nvSpPr>
          <p:spPr>
            <a:xfrm>
              <a:off x="4669779" y="3603614"/>
              <a:ext cx="576300" cy="35700"/>
            </a:xfrm>
            <a:custGeom>
              <a:avLst/>
              <a:gdLst>
                <a:gd fmla="*/ 14960 w 576300" name="rtl"/>
                <a:gd fmla="*/ 6460 h 35700" name="rtt"/>
                <a:gd fmla="*/ 564060 w 576300" name="rtr"/>
                <a:gd fmla="*/ 33660 h 35700" name="rtb"/>
              </a:gdLst>
              <a:ahLst/>
              <a:cxnLst/>
              <a:rect b="rtb" r="rtr" t="rtt" l="rtl"/>
              <a:pathLst>
                <a:path stroke="false" w="576300" h="35700">
                  <a:moveTo>
                    <a:pt x="0" y="0"/>
                  </a:moveTo>
                  <a:lnTo>
                    <a:pt x="576300" y="0"/>
                  </a:lnTo>
                  <a:lnTo>
                    <a:pt x="5763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Usually used to guide the organization's strategic goals</a:t>
              </a:r>
            </a:p>
          </p:txBody>
        </p:sp>
        <p:sp>
          <p:nvSpPr>
            <p:cNvPr id="267" name="SubTopic"/>
            <p:cNvSpPr/>
            <p:nvPr/>
          </p:nvSpPr>
          <p:spPr>
            <a:xfrm>
              <a:off x="4419471" y="3650364"/>
              <a:ext cx="222700" cy="35700"/>
            </a:xfrm>
            <a:custGeom>
              <a:avLst/>
              <a:gdLst>
                <a:gd fmla="*/ 14960 w 222700" name="rtl"/>
                <a:gd fmla="*/ 6460 h 35700" name="rtt"/>
                <a:gd fmla="*/ 210460 w 222700" name="rtr"/>
                <a:gd fmla="*/ 33660 h 35700" name="rtb"/>
              </a:gdLst>
              <a:ahLst/>
              <a:cxnLst/>
              <a:rect b="rtb" r="rtr" t="rtt" l="rtl"/>
              <a:pathLst>
                <a:path stroke="false" w="222700" h="35700">
                  <a:moveTo>
                    <a:pt x="0" y="0"/>
                  </a:moveTo>
                  <a:lnTo>
                    <a:pt x="222700" y="0"/>
                  </a:lnTo>
                  <a:lnTo>
                    <a:pt x="2227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Medium-term goals</a:t>
              </a:r>
            </a:p>
          </p:txBody>
        </p:sp>
        <p:sp>
          <p:nvSpPr>
            <p:cNvPr id="269" name="SubTopic"/>
            <p:cNvSpPr/>
            <p:nvPr/>
          </p:nvSpPr>
          <p:spPr>
            <a:xfrm>
              <a:off x="4700379" y="3650364"/>
              <a:ext cx="567800" cy="35700"/>
            </a:xfrm>
            <a:custGeom>
              <a:avLst/>
              <a:gdLst>
                <a:gd fmla="*/ 14960 w 567800" name="rtl"/>
                <a:gd fmla="*/ 6460 h 35700" name="rtt"/>
                <a:gd fmla="*/ 555560 w 567800" name="rtr"/>
                <a:gd fmla="*/ 33660 h 35700" name="rtb"/>
              </a:gdLst>
              <a:ahLst/>
              <a:cxnLst/>
              <a:rect b="rtb" r="rtr" t="rtt" l="rtl"/>
              <a:pathLst>
                <a:path stroke="false" w="567800" h="35700">
                  <a:moveTo>
                    <a:pt x="0" y="0"/>
                  </a:moveTo>
                  <a:lnTo>
                    <a:pt x="567800" y="0"/>
                  </a:lnTo>
                  <a:lnTo>
                    <a:pt x="5678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Usually used to guide organizational tactical decisions</a:t>
              </a:r>
            </a:p>
          </p:txBody>
        </p:sp>
        <p:sp>
          <p:nvSpPr>
            <p:cNvPr id="271" name="SubTopic"/>
            <p:cNvSpPr/>
            <p:nvPr/>
          </p:nvSpPr>
          <p:spPr>
            <a:xfrm>
              <a:off x="4419471" y="3697114"/>
              <a:ext cx="197200" cy="35700"/>
            </a:xfrm>
            <a:custGeom>
              <a:avLst/>
              <a:gdLst>
                <a:gd fmla="*/ 14960 w 197200" name="rtl"/>
                <a:gd fmla="*/ 6460 h 35700" name="rtt"/>
                <a:gd fmla="*/ 184960 w 197200" name="rtr"/>
                <a:gd fmla="*/ 33660 h 35700" name="rtb"/>
              </a:gdLst>
              <a:ahLst/>
              <a:cxnLst/>
              <a:rect b="rtb" r="rtr" t="rtt" l="rtl"/>
              <a:pathLst>
                <a:path stroke="false" w="197200" h="35700">
                  <a:moveTo>
                    <a:pt x="0" y="0"/>
                  </a:moveTo>
                  <a:lnTo>
                    <a:pt x="197200" y="0"/>
                  </a:lnTo>
                  <a:lnTo>
                    <a:pt x="1972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Short-term goals</a:t>
              </a:r>
            </a:p>
          </p:txBody>
        </p:sp>
        <p:sp>
          <p:nvSpPr>
            <p:cNvPr id="273" name="SubTopic"/>
            <p:cNvSpPr/>
            <p:nvPr/>
          </p:nvSpPr>
          <p:spPr>
            <a:xfrm>
              <a:off x="4674879" y="3697114"/>
              <a:ext cx="584800" cy="35700"/>
            </a:xfrm>
            <a:custGeom>
              <a:avLst/>
              <a:gdLst>
                <a:gd fmla="*/ 14960 w 584800" name="rtl"/>
                <a:gd fmla="*/ 6460 h 35700" name="rtt"/>
                <a:gd fmla="*/ 572560 w 584800" name="rtr"/>
                <a:gd fmla="*/ 33660 h 35700" name="rtb"/>
              </a:gdLst>
              <a:ahLst/>
              <a:cxnLst/>
              <a:rect b="rtb" r="rtr" t="rtt" l="rtl"/>
              <a:pathLst>
                <a:path stroke="false" w="584800" h="35700">
                  <a:moveTo>
                    <a:pt x="0" y="0"/>
                  </a:moveTo>
                  <a:lnTo>
                    <a:pt x="584800" y="0"/>
                  </a:lnTo>
                  <a:lnTo>
                    <a:pt x="5848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Usually used to guide organizational business decisions</a:t>
              </a:r>
            </a:p>
          </p:txBody>
        </p:sp>
        <p:sp>
          <p:nvSpPr>
            <p:cNvPr id="275" name="SubTopic"/>
            <p:cNvSpPr/>
            <p:nvPr/>
          </p:nvSpPr>
          <p:spPr>
            <a:xfrm>
              <a:off x="3985563" y="3743864"/>
              <a:ext cx="464100" cy="35700"/>
            </a:xfrm>
            <a:custGeom>
              <a:avLst/>
              <a:gdLst>
                <a:gd fmla="*/ 14960 w 464100" name="rtl"/>
                <a:gd fmla="*/ 6460 h 35700" name="rtt"/>
                <a:gd fmla="*/ 451860 w 464100" name="rtr"/>
                <a:gd fmla="*/ 33660 h 35700" name="rtb"/>
              </a:gdLst>
              <a:ahLst/>
              <a:cxnLst/>
              <a:rect b="rtb" r="rtr" t="rtt" l="rtl"/>
              <a:pathLst>
                <a:path stroke="false" w="464100" h="35700">
                  <a:moveTo>
                    <a:pt x="0" y="0"/>
                  </a:moveTo>
                  <a:lnTo>
                    <a:pt x="464100" y="0"/>
                  </a:lnTo>
                  <a:lnTo>
                    <a:pt x="464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This step requires creativity and imagination</a:t>
              </a:r>
            </a:p>
          </p:txBody>
        </p:sp>
        <p:sp>
          <p:nvSpPr>
            <p:cNvPr id="280" name="SubTopic"/>
            <p:cNvSpPr/>
            <p:nvPr/>
          </p:nvSpPr>
          <p:spPr>
            <a:xfrm>
              <a:off x="3735255" y="3804214"/>
              <a:ext cx="202300" cy="35700"/>
            </a:xfrm>
            <a:custGeom>
              <a:avLst/>
              <a:gdLst>
                <a:gd fmla="*/ 11560 w 202300" name="rtl"/>
                <a:gd fmla="*/ 6460 h 35700" name="rtt"/>
                <a:gd fmla="*/ 190060 w 202300" name="rtr"/>
                <a:gd fmla="*/ 33660 h 35700" name="rtb"/>
              </a:gdLst>
              <a:ahLst/>
              <a:cxnLst/>
              <a:rect b="rtb" r="rtr" t="rtt" l="rtl"/>
              <a:pathLst>
                <a:path stroke="false" w="202300" h="35700">
                  <a:moveTo>
                    <a:pt x="0" y="0"/>
                  </a:moveTo>
                  <a:lnTo>
                    <a:pt x="202300" y="0"/>
                  </a:lnTo>
                  <a:lnTo>
                    <a:pt x="2023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四、Filtering plan</a:t>
              </a:r>
            </a:p>
          </p:txBody>
        </p:sp>
        <p:sp>
          <p:nvSpPr>
            <p:cNvPr id="282" name="SubTopic"/>
            <p:cNvSpPr/>
            <p:nvPr/>
          </p:nvSpPr>
          <p:spPr>
            <a:xfrm>
              <a:off x="3995763" y="37906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26B14C"/>
              </a:solidFill>
              <a:round/>
            </a:ln>
          </p:spPr>
          <p:txBody>
            <a:bodyPr lIns="0" rIns="0" anchor="ctr" rtlCol="0" tIns="0" bIns="11000" wrap="square"/>
            <a:lstStyle/>
            <a:p>
              <a:pPr algn="ctr">
                <a:lnSpc>
                  <a:spcPct val="100000"/>
                </a:lnSpc>
              </a:pPr>
              <a:r>
                <a:rPr sz="170">
                  <a:solidFill>
                    <a:srgbClr val="454545"/>
                  </a:solidFill>
                  <a:latin typeface="Arial"/>
                </a:rPr>
                <a:t>Determine the value or appropriateness of the proposed programs and determine the most satisfactory ones</a:t>
              </a:r>
            </a:p>
          </p:txBody>
        </p:sp>
        <p:sp>
          <p:nvSpPr>
            <p:cNvPr id="284" name="SubTopic"/>
            <p:cNvSpPr/>
            <p:nvPr/>
          </p:nvSpPr>
          <p:spPr>
            <a:xfrm>
              <a:off x="3735255" y="3878164"/>
              <a:ext cx="277100" cy="35700"/>
            </a:xfrm>
            <a:custGeom>
              <a:avLst/>
              <a:gdLst>
                <a:gd fmla="*/ 11560 w 277100" name="rtl"/>
                <a:gd fmla="*/ 6460 h 35700" name="rtt"/>
                <a:gd fmla="*/ 264860 w 277100" name="rtr"/>
                <a:gd fmla="*/ 33660 h 35700" name="rtb"/>
              </a:gdLst>
              <a:ahLst/>
              <a:cxnLst/>
              <a:rect b="rtb" r="rtr" t="rtt" l="rtl"/>
              <a:pathLst>
                <a:path stroke="false" w="277100" h="35700">
                  <a:moveTo>
                    <a:pt x="0" y="0"/>
                  </a:moveTo>
                  <a:lnTo>
                    <a:pt x="277100" y="0"/>
                  </a:lnTo>
                  <a:lnTo>
                    <a:pt x="2771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五、Implementation Plan</a:t>
              </a:r>
            </a:p>
          </p:txBody>
        </p:sp>
        <p:sp>
          <p:nvSpPr>
            <p:cNvPr id="286" name="SubTopic"/>
            <p:cNvSpPr/>
            <p:nvPr/>
          </p:nvSpPr>
          <p:spPr>
            <a:xfrm>
              <a:off x="4070563" y="38645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26B14C"/>
              </a:solidFill>
              <a:round/>
            </a:ln>
          </p:spPr>
          <p:txBody>
            <a:bodyPr lIns="0" rIns="0" anchor="ctr" rtlCol="0" tIns="0" bIns="11000" wrap="square"/>
            <a:lstStyle/>
            <a:p>
              <a:pPr algn="ctr">
                <a:lnSpc>
                  <a:spcPct val="100000"/>
                </a:lnSpc>
              </a:pPr>
              <a:r>
                <a:rPr sz="170">
                  <a:solidFill>
                    <a:srgbClr val="454545"/>
                  </a:solidFill>
                  <a:latin typeface="Arial"/>
                </a:rPr>
                <a:t>The effective implementation of the plan requires sufficient number and types of resources to ensure</a:t>
              </a:r>
            </a:p>
          </p:txBody>
        </p:sp>
        <p:sp>
          <p:nvSpPr>
            <p:cNvPr id="288" name="SubTopic"/>
            <p:cNvSpPr/>
            <p:nvPr/>
          </p:nvSpPr>
          <p:spPr>
            <a:xfrm>
              <a:off x="3735255" y="3952114"/>
              <a:ext cx="256700" cy="35700"/>
            </a:xfrm>
            <a:custGeom>
              <a:avLst/>
              <a:gdLst>
                <a:gd fmla="*/ 11560 w 256700" name="rtl"/>
                <a:gd fmla="*/ 6460 h 35700" name="rtt"/>
                <a:gd fmla="*/ 244460 w 256700" name="rtr"/>
                <a:gd fmla="*/ 33660 h 35700" name="rtb"/>
              </a:gdLst>
              <a:ahLst/>
              <a:cxnLst/>
              <a:rect b="rtb" r="rtr" t="rtt" l="rtl"/>
              <a:pathLst>
                <a:path stroke="false" w="256700" h="35700">
                  <a:moveTo>
                    <a:pt x="0" y="0"/>
                  </a:moveTo>
                  <a:lnTo>
                    <a:pt x="256700" y="0"/>
                  </a:lnTo>
                  <a:lnTo>
                    <a:pt x="256700" y="35700"/>
                  </a:lnTo>
                  <a:lnTo>
                    <a:pt x="0" y="35700"/>
                  </a:lnTo>
                  <a:lnTo>
                    <a:pt x="0" y="0"/>
                  </a:lnTo>
                  <a:close/>
                </a:path>
              </a:pathLst>
            </a:custGeom>
            <a:noFill/>
            <a:ln w="3400" cap="rnd">
              <a:solidFill>
                <a:srgbClr val="26B14C"/>
              </a:solidFill>
              <a:round/>
            </a:ln>
          </p:spPr>
          <p:txBody>
            <a:bodyPr lIns="0" rIns="0" anchor="ctr" rtlCol="0" tIns="0" bIns="11000" wrap="none"/>
            <a:lstStyle/>
            <a:p>
              <a:pPr algn="ctr">
                <a:lnSpc>
                  <a:spcPct val="100000"/>
                </a:lnSpc>
              </a:pPr>
              <a:r>
                <a:rPr sz="170">
                  <a:solidFill>
                    <a:srgbClr val="454545"/>
                  </a:solidFill>
                  <a:latin typeface="Arial"/>
                </a:rPr>
                <a:t>六、Evaluate the effect</a:t>
              </a:r>
            </a:p>
          </p:txBody>
        </p:sp>
        <p:sp>
          <p:nvSpPr>
            <p:cNvPr id="290" name="SubTopic"/>
            <p:cNvSpPr/>
            <p:nvPr/>
          </p:nvSpPr>
          <p:spPr>
            <a:xfrm>
              <a:off x="4050163" y="39385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26B14C"/>
              </a:solidFill>
              <a:round/>
            </a:ln>
          </p:spPr>
          <p:txBody>
            <a:bodyPr lIns="0" rIns="0" anchor="ctr" rtlCol="0" tIns="0" bIns="11000" wrap="square"/>
            <a:lstStyle/>
            <a:p>
              <a:pPr algn="ctr">
                <a:lnSpc>
                  <a:spcPct val="100000"/>
                </a:lnSpc>
              </a:pPr>
              <a:r>
                <a:rPr sz="170">
                  <a:solidFill>
                    <a:srgbClr val="454545"/>
                  </a:solidFill>
                  <a:latin typeface="Arial"/>
                </a:rPr>
                <a:t>Compare the actual implementation effect of the plan with the goals set by the manager to see if there are any deviations</a:t>
              </a:r>
            </a:p>
          </p:txBody>
        </p:sp>
        <p:sp>
          <p:nvSpPr>
            <p:cNvPr id="296" name="SubTopic"/>
            <p:cNvSpPr/>
            <p:nvPr/>
          </p:nvSpPr>
          <p:spPr>
            <a:xfrm>
              <a:off x="3906955" y="4211789"/>
              <a:ext cx="244800" cy="35700"/>
            </a:xfrm>
            <a:custGeom>
              <a:avLst/>
              <a:gdLst>
                <a:gd fmla="*/ 14960 w 244800" name="rtl"/>
                <a:gd fmla="*/ 6460 h 35700" name="rtt"/>
                <a:gd fmla="*/ 232560 w 244800" name="rtr"/>
                <a:gd fmla="*/ 33660 h 35700" name="rtb"/>
              </a:gdLst>
              <a:ahLst/>
              <a:cxnLst/>
              <a:rect b="rtb" r="rtr" t="rtt" l="rtl"/>
              <a:pathLst>
                <a:path stroke="false" w="244800" h="35700">
                  <a:moveTo>
                    <a:pt x="0" y="0"/>
                  </a:moveTo>
                  <a:lnTo>
                    <a:pt x="244800" y="0"/>
                  </a:lnTo>
                  <a:lnTo>
                    <a:pt x="2448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Environmental factors</a:t>
              </a:r>
            </a:p>
          </p:txBody>
        </p:sp>
        <p:sp>
          <p:nvSpPr>
            <p:cNvPr id="298" name="SubTopic"/>
            <p:cNvSpPr/>
            <p:nvPr/>
          </p:nvSpPr>
          <p:spPr>
            <a:xfrm>
              <a:off x="3906955" y="4538827"/>
              <a:ext cx="295800" cy="35700"/>
            </a:xfrm>
            <a:custGeom>
              <a:avLst/>
              <a:gdLst>
                <a:gd fmla="*/ 14960 w 295800" name="rtl"/>
                <a:gd fmla="*/ 6460 h 35700" name="rtt"/>
                <a:gd fmla="*/ 283560 w 295800" name="rtr"/>
                <a:gd fmla="*/ 33660 h 35700" name="rtb"/>
              </a:gdLst>
              <a:ahLst/>
              <a:cxnLst/>
              <a:rect b="rtb" r="rtr" t="rtt" l="rtl"/>
              <a:pathLst>
                <a:path stroke="false" w="295800" h="35700">
                  <a:moveTo>
                    <a:pt x="0" y="0"/>
                  </a:moveTo>
                  <a:lnTo>
                    <a:pt x="295800" y="0"/>
                  </a:lnTo>
                  <a:lnTo>
                    <a:pt x="2958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Factors of the organization</a:t>
              </a:r>
            </a:p>
          </p:txBody>
        </p:sp>
        <p:sp>
          <p:nvSpPr>
            <p:cNvPr id="300" name="SubTopic"/>
            <p:cNvSpPr/>
            <p:nvPr/>
          </p:nvSpPr>
          <p:spPr>
            <a:xfrm>
              <a:off x="3906955" y="4742827"/>
              <a:ext cx="425000" cy="35700"/>
            </a:xfrm>
            <a:custGeom>
              <a:avLst/>
              <a:gdLst>
                <a:gd fmla="*/ 14960 w 425000" name="rtl"/>
                <a:gd fmla="*/ 6460 h 35700" name="rtt"/>
                <a:gd fmla="*/ 412760 w 425000" name="rtr"/>
                <a:gd fmla="*/ 33660 h 35700" name="rtb"/>
              </a:gdLst>
              <a:ahLst/>
              <a:cxnLst/>
              <a:rect b="rtb" r="rtr" t="rtt" l="rtl"/>
              <a:pathLst>
                <a:path stroke="false" w="425000" h="35700">
                  <a:moveTo>
                    <a:pt x="0" y="0"/>
                  </a:moveTo>
                  <a:lnTo>
                    <a:pt x="425000" y="0"/>
                  </a:lnTo>
                  <a:lnTo>
                    <a:pt x="425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nature of decision-making problems</a:t>
              </a:r>
            </a:p>
          </p:txBody>
        </p:sp>
        <p:sp>
          <p:nvSpPr>
            <p:cNvPr id="304" name="SubTopic"/>
            <p:cNvSpPr/>
            <p:nvPr/>
          </p:nvSpPr>
          <p:spPr>
            <a:xfrm>
              <a:off x="3906955" y="5116827"/>
              <a:ext cx="391000" cy="35700"/>
            </a:xfrm>
            <a:custGeom>
              <a:avLst/>
              <a:gdLst>
                <a:gd fmla="*/ 14960 w 391000" name="rtl"/>
                <a:gd fmla="*/ 6460 h 35700" name="rtt"/>
                <a:gd fmla="*/ 378760 w 391000" name="rtr"/>
                <a:gd fmla="*/ 33660 h 35700" name="rtb"/>
              </a:gdLst>
              <a:ahLst/>
              <a:cxnLst/>
              <a:rect b="rtb" r="rtr" t="rtt" l="rtl"/>
              <a:pathLst>
                <a:path stroke="false" w="391000" h="35700">
                  <a:moveTo>
                    <a:pt x="0" y="0"/>
                  </a:moveTo>
                  <a:lnTo>
                    <a:pt x="391000" y="0"/>
                  </a:lnTo>
                  <a:lnTo>
                    <a:pt x="391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Factors in the decision-making topic</a:t>
              </a:r>
            </a:p>
          </p:txBody>
        </p:sp>
        <p:sp>
          <p:nvSpPr>
            <p:cNvPr id="308" name="SubTopic"/>
            <p:cNvSpPr/>
            <p:nvPr/>
          </p:nvSpPr>
          <p:spPr>
            <a:xfrm>
              <a:off x="4209963" y="4080889"/>
              <a:ext cx="255000" cy="35700"/>
            </a:xfrm>
            <a:custGeom>
              <a:avLst/>
              <a:gdLst>
                <a:gd fmla="*/ 14960 w 255000" name="rtl"/>
                <a:gd fmla="*/ 6460 h 35700" name="rtt"/>
                <a:gd fmla="*/ 242760 w 255000" name="rtr"/>
                <a:gd fmla="*/ 33660 h 35700" name="rtb"/>
              </a:gdLst>
              <a:ahLst/>
              <a:cxnLst/>
              <a:rect b="rtb" r="rtr" t="rtt" l="rtl"/>
              <a:pathLst>
                <a:path stroke="false" w="255000" h="35700">
                  <a:moveTo>
                    <a:pt x="0" y="0"/>
                  </a:moveTo>
                  <a:lnTo>
                    <a:pt x="255000" y="0"/>
                  </a:lnTo>
                  <a:lnTo>
                    <a:pt x="255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Environmental stability</a:t>
              </a:r>
            </a:p>
          </p:txBody>
        </p:sp>
        <p:sp>
          <p:nvSpPr>
            <p:cNvPr id="310" name="SubTopic"/>
            <p:cNvSpPr/>
            <p:nvPr/>
          </p:nvSpPr>
          <p:spPr>
            <a:xfrm>
              <a:off x="4209963" y="4201589"/>
              <a:ext cx="195500" cy="35700"/>
            </a:xfrm>
            <a:custGeom>
              <a:avLst/>
              <a:gdLst>
                <a:gd fmla="*/ 14960 w 195500" name="rtl"/>
                <a:gd fmla="*/ 6460 h 35700" name="rtt"/>
                <a:gd fmla="*/ 183260 w 195500" name="rtr"/>
                <a:gd fmla="*/ 33660 h 35700" name="rtb"/>
              </a:gdLst>
              <a:ahLst/>
              <a:cxnLst/>
              <a:rect b="rtb" r="rtr" t="rtt" l="rtl"/>
              <a:pathLst>
                <a:path stroke="false" w="195500" h="35700">
                  <a:moveTo>
                    <a:pt x="0" y="0"/>
                  </a:moveTo>
                  <a:lnTo>
                    <a:pt x="195500" y="0"/>
                  </a:lnTo>
                  <a:lnTo>
                    <a:pt x="1955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Market structure</a:t>
              </a:r>
            </a:p>
          </p:txBody>
        </p:sp>
        <p:sp>
          <p:nvSpPr>
            <p:cNvPr id="312" name="SubTopic"/>
            <p:cNvSpPr/>
            <p:nvPr/>
          </p:nvSpPr>
          <p:spPr>
            <a:xfrm>
              <a:off x="4209963" y="4342689"/>
              <a:ext cx="528700" cy="35700"/>
            </a:xfrm>
            <a:custGeom>
              <a:avLst/>
              <a:gdLst>
                <a:gd fmla="*/ 14960 w 528700" name="rtl"/>
                <a:gd fmla="*/ 6460 h 35700" name="rtt"/>
                <a:gd fmla="*/ 516460 w 528700" name="rtr"/>
                <a:gd fmla="*/ 33660 h 35700" name="rtb"/>
              </a:gdLst>
              <a:ahLst/>
              <a:cxnLst/>
              <a:rect b="rtb" r="rtr" t="rtt" l="rtl"/>
              <a:pathLst>
                <a:path stroke="false" w="528700" h="35700">
                  <a:moveTo>
                    <a:pt x="0" y="0"/>
                  </a:moveTo>
                  <a:lnTo>
                    <a:pt x="528700" y="0"/>
                  </a:lnTo>
                  <a:lnTo>
                    <a:pt x="5287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positioning of buyers and sellers in the market</a:t>
              </a:r>
            </a:p>
          </p:txBody>
        </p:sp>
        <p:sp>
          <p:nvSpPr>
            <p:cNvPr id="314" name="SubTopic"/>
            <p:cNvSpPr/>
            <p:nvPr/>
          </p:nvSpPr>
          <p:spPr>
            <a:xfrm>
              <a:off x="4260963" y="4463389"/>
              <a:ext cx="248200" cy="35700"/>
            </a:xfrm>
            <a:custGeom>
              <a:avLst/>
              <a:gdLst>
                <a:gd fmla="*/ 14960 w 248200" name="rtl"/>
                <a:gd fmla="*/ 6460 h 35700" name="rtt"/>
                <a:gd fmla="*/ 235960 w 248200" name="rtr"/>
                <a:gd fmla="*/ 33660 h 35700" name="rtb"/>
              </a:gdLst>
              <a:ahLst/>
              <a:cxnLst/>
              <a:rect b="rtb" r="rtr" t="rtt" l="rtl"/>
              <a:pathLst>
                <a:path stroke="false" w="248200" h="35700">
                  <a:moveTo>
                    <a:pt x="0" y="0"/>
                  </a:moveTo>
                  <a:lnTo>
                    <a:pt x="248200" y="0"/>
                  </a:lnTo>
                  <a:lnTo>
                    <a:pt x="248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Organizational culture</a:t>
              </a:r>
            </a:p>
          </p:txBody>
        </p:sp>
        <p:sp>
          <p:nvSpPr>
            <p:cNvPr id="316" name="SubTopic"/>
            <p:cNvSpPr/>
            <p:nvPr/>
          </p:nvSpPr>
          <p:spPr>
            <a:xfrm>
              <a:off x="4260963" y="4553914"/>
              <a:ext cx="503200" cy="35700"/>
            </a:xfrm>
            <a:custGeom>
              <a:avLst/>
              <a:gdLst>
                <a:gd fmla="*/ 14960 w 503200" name="rtl"/>
                <a:gd fmla="*/ 6460 h 35700" name="rtt"/>
                <a:gd fmla="*/ 490960 w 503200" name="rtr"/>
                <a:gd fmla="*/ 33660 h 35700" name="rtb"/>
              </a:gdLst>
              <a:ahLst/>
              <a:cxnLst/>
              <a:rect b="rtb" r="rtr" t="rtt" l="rtl"/>
              <a:pathLst>
                <a:path stroke="false" w="503200" h="35700">
                  <a:moveTo>
                    <a:pt x="0" y="0"/>
                  </a:moveTo>
                  <a:lnTo>
                    <a:pt x="503200" y="0"/>
                  </a:lnTo>
                  <a:lnTo>
                    <a:pt x="503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degree of informatization of the organization</a:t>
              </a:r>
            </a:p>
          </p:txBody>
        </p:sp>
        <p:sp>
          <p:nvSpPr>
            <p:cNvPr id="318" name="SubTopic"/>
            <p:cNvSpPr/>
            <p:nvPr/>
          </p:nvSpPr>
          <p:spPr>
            <a:xfrm>
              <a:off x="4260963" y="4614264"/>
              <a:ext cx="520200" cy="35700"/>
            </a:xfrm>
            <a:custGeom>
              <a:avLst/>
              <a:gdLst>
                <a:gd fmla="*/ 14960 w 520200" name="rtl"/>
                <a:gd fmla="*/ 6460 h 35700" name="rtt"/>
                <a:gd fmla="*/ 507960 w 520200" name="rtr"/>
                <a:gd fmla="*/ 33660 h 35700" name="rtb"/>
              </a:gdLst>
              <a:ahLst/>
              <a:cxnLst/>
              <a:rect b="rtb" r="rtr" t="rtt" l="rtl"/>
              <a:pathLst>
                <a:path stroke="false" w="520200" h="35700">
                  <a:moveTo>
                    <a:pt x="0" y="0"/>
                  </a:moveTo>
                  <a:lnTo>
                    <a:pt x="520200" y="0"/>
                  </a:lnTo>
                  <a:lnTo>
                    <a:pt x="520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Organizational response mode to the environment</a:t>
              </a:r>
            </a:p>
          </p:txBody>
        </p:sp>
        <p:sp>
          <p:nvSpPr>
            <p:cNvPr id="324" name="SubTopic"/>
            <p:cNvSpPr/>
            <p:nvPr/>
          </p:nvSpPr>
          <p:spPr>
            <a:xfrm>
              <a:off x="4390163" y="4684389"/>
              <a:ext cx="300900" cy="35700"/>
            </a:xfrm>
            <a:custGeom>
              <a:avLst/>
              <a:gdLst>
                <a:gd fmla="*/ 14960 w 300900" name="rtl"/>
                <a:gd fmla="*/ 6460 h 35700" name="rtt"/>
                <a:gd fmla="*/ 288660 w 300900" name="rtr"/>
                <a:gd fmla="*/ 33660 h 35700" name="rtb"/>
              </a:gdLst>
              <a:ahLst/>
              <a:cxnLst/>
              <a:rect b="rtb" r="rtr" t="rtt" l="rtl"/>
              <a:pathLst>
                <a:path stroke="false" w="300900" h="35700">
                  <a:moveTo>
                    <a:pt x="0" y="0"/>
                  </a:moveTo>
                  <a:lnTo>
                    <a:pt x="300900" y="0"/>
                  </a:lnTo>
                  <a:lnTo>
                    <a:pt x="3009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urgency of the problem</a:t>
              </a:r>
            </a:p>
          </p:txBody>
        </p:sp>
        <p:sp>
          <p:nvSpPr>
            <p:cNvPr id="326" name="SubTopic"/>
            <p:cNvSpPr/>
            <p:nvPr/>
          </p:nvSpPr>
          <p:spPr>
            <a:xfrm>
              <a:off x="4390163" y="4801264"/>
              <a:ext cx="258400" cy="35700"/>
            </a:xfrm>
            <a:custGeom>
              <a:avLst/>
              <a:gdLst>
                <a:gd fmla="*/ 14960 w 258400" name="rtl"/>
                <a:gd fmla="*/ 6460 h 35700" name="rtt"/>
                <a:gd fmla="*/ 246160 w 258400" name="rtr"/>
                <a:gd fmla="*/ 33660 h 35700" name="rtb"/>
              </a:gdLst>
              <a:ahLst/>
              <a:cxnLst/>
              <a:rect b="rtb" r="rtr" t="rtt" l="rtl"/>
              <a:pathLst>
                <a:path stroke="false" w="258400" h="35700">
                  <a:moveTo>
                    <a:pt x="0" y="0"/>
                  </a:moveTo>
                  <a:lnTo>
                    <a:pt x="258400" y="0"/>
                  </a:lnTo>
                  <a:lnTo>
                    <a:pt x="2584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Severity of the problem</a:t>
              </a:r>
            </a:p>
          </p:txBody>
        </p:sp>
        <p:sp>
          <p:nvSpPr>
            <p:cNvPr id="328" name="SubTopic"/>
            <p:cNvSpPr/>
            <p:nvPr/>
          </p:nvSpPr>
          <p:spPr>
            <a:xfrm>
              <a:off x="4356163" y="4941514"/>
              <a:ext cx="338300" cy="35700"/>
            </a:xfrm>
            <a:custGeom>
              <a:avLst/>
              <a:gdLst>
                <a:gd fmla="*/ 14960 w 338300" name="rtl"/>
                <a:gd fmla="*/ 6460 h 35700" name="rtt"/>
                <a:gd fmla="*/ 326060 w 338300" name="rtr"/>
                <a:gd fmla="*/ 33660 h 35700" name="rtb"/>
              </a:gdLst>
              <a:ahLst/>
              <a:cxnLst/>
              <a:rect b="rtb" r="rtr" t="rtt" l="rtl"/>
              <a:pathLst>
                <a:path stroke="false" w="338300" h="35700">
                  <a:moveTo>
                    <a:pt x="0" y="0"/>
                  </a:moveTo>
                  <a:lnTo>
                    <a:pt x="338300" y="0"/>
                  </a:lnTo>
                  <a:lnTo>
                    <a:pt x="338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Personal attitude towards risks</a:t>
              </a:r>
            </a:p>
          </p:txBody>
        </p:sp>
        <p:sp>
          <p:nvSpPr>
            <p:cNvPr id="330" name="SubTopic"/>
            <p:cNvSpPr/>
            <p:nvPr/>
          </p:nvSpPr>
          <p:spPr>
            <a:xfrm>
              <a:off x="4356163" y="5105139"/>
              <a:ext cx="185300" cy="35700"/>
            </a:xfrm>
            <a:custGeom>
              <a:avLst/>
              <a:gdLst>
                <a:gd fmla="*/ 14960 w 185300" name="rtl"/>
                <a:gd fmla="*/ 6460 h 35700" name="rtt"/>
                <a:gd fmla="*/ 173060 w 185300" name="rtr"/>
                <a:gd fmla="*/ 33660 h 35700" name="rtb"/>
              </a:gdLst>
              <a:ahLst/>
              <a:cxnLst/>
              <a:rect b="rtb" r="rtr" t="rtt" l="rtl"/>
              <a:pathLst>
                <a:path stroke="false" w="185300" h="35700">
                  <a:moveTo>
                    <a:pt x="0" y="0"/>
                  </a:moveTo>
                  <a:lnTo>
                    <a:pt x="185300" y="0"/>
                  </a:lnTo>
                  <a:lnTo>
                    <a:pt x="185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Personal ability</a:t>
              </a:r>
            </a:p>
          </p:txBody>
        </p:sp>
        <p:sp>
          <p:nvSpPr>
            <p:cNvPr id="332" name="SubTopic"/>
            <p:cNvSpPr/>
            <p:nvPr/>
          </p:nvSpPr>
          <p:spPr>
            <a:xfrm>
              <a:off x="4356163" y="5222014"/>
              <a:ext cx="188700" cy="35700"/>
            </a:xfrm>
            <a:custGeom>
              <a:avLst/>
              <a:gdLst>
                <a:gd fmla="*/ 14960 w 188700" name="rtl"/>
                <a:gd fmla="*/ 6460 h 35700" name="rtt"/>
                <a:gd fmla="*/ 176460 w 188700" name="rtr"/>
                <a:gd fmla="*/ 33660 h 35700" name="rtb"/>
              </a:gdLst>
              <a:ahLst/>
              <a:cxnLst/>
              <a:rect b="rtb" r="rtr" t="rtt" l="rtl"/>
              <a:pathLst>
                <a:path stroke="false" w="188700" h="35700">
                  <a:moveTo>
                    <a:pt x="0" y="0"/>
                  </a:moveTo>
                  <a:lnTo>
                    <a:pt x="188700" y="0"/>
                  </a:lnTo>
                  <a:lnTo>
                    <a:pt x="1887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Personal values</a:t>
              </a:r>
            </a:p>
          </p:txBody>
        </p:sp>
        <p:sp>
          <p:nvSpPr>
            <p:cNvPr id="334" name="SubTopic"/>
            <p:cNvSpPr/>
            <p:nvPr/>
          </p:nvSpPr>
          <p:spPr>
            <a:xfrm>
              <a:off x="4356163" y="5292139"/>
              <a:ext cx="586500" cy="35700"/>
            </a:xfrm>
            <a:custGeom>
              <a:avLst/>
              <a:gdLst>
                <a:gd fmla="*/ 14960 w 586500" name="rtl"/>
                <a:gd fmla="*/ 6460 h 35700" name="rtt"/>
                <a:gd fmla="*/ 574260 w 586500" name="rtr"/>
                <a:gd fmla="*/ 33660 h 35700" name="rtb"/>
              </a:gdLst>
              <a:ahLst/>
              <a:cxnLst/>
              <a:rect b="rtb" r="rtr" t="rtt" l="rtl"/>
              <a:pathLst>
                <a:path stroke="false" w="586500" h="35700">
                  <a:moveTo>
                    <a:pt x="0" y="0"/>
                  </a:moveTo>
                  <a:lnTo>
                    <a:pt x="586500" y="0"/>
                  </a:lnTo>
                  <a:lnTo>
                    <a:pt x="5865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degree of harmony between decision-making groups</a:t>
              </a:r>
            </a:p>
          </p:txBody>
        </p:sp>
        <p:sp>
          <p:nvSpPr>
            <p:cNvPr id="336" name="SubTopic"/>
            <p:cNvSpPr/>
            <p:nvPr/>
          </p:nvSpPr>
          <p:spPr>
            <a:xfrm>
              <a:off x="4523171" y="4057514"/>
              <a:ext cx="149600" cy="35700"/>
            </a:xfrm>
            <a:custGeom>
              <a:avLst/>
              <a:gdLst>
                <a:gd fmla="*/ 14960 w 149600" name="rtl"/>
                <a:gd fmla="*/ 6460 h 35700" name="rtt"/>
                <a:gd fmla="*/ 137360 w 149600" name="rtr"/>
                <a:gd fmla="*/ 33660 h 35700" name="rtb"/>
              </a:gdLst>
              <a:ahLst/>
              <a:cxnLst/>
              <a:rect b="rtb" r="rtr" t="rtt" l="rtl"/>
              <a:pathLst>
                <a:path stroke="false" w="149600" h="35700">
                  <a:moveTo>
                    <a:pt x="0" y="0"/>
                  </a:moveTo>
                  <a:lnTo>
                    <a:pt x="149600" y="0"/>
                  </a:lnTo>
                  <a:lnTo>
                    <a:pt x="1496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More stable</a:t>
              </a:r>
            </a:p>
          </p:txBody>
        </p:sp>
        <p:sp>
          <p:nvSpPr>
            <p:cNvPr id="338" name="SubTopic"/>
            <p:cNvSpPr/>
            <p:nvPr/>
          </p:nvSpPr>
          <p:spPr>
            <a:xfrm>
              <a:off x="4730979" y="4057514"/>
              <a:ext cx="838100" cy="35700"/>
            </a:xfrm>
            <a:custGeom>
              <a:avLst/>
              <a:gdLst>
                <a:gd fmla="*/ 14960 w 838100" name="rtl"/>
                <a:gd fmla="*/ 6460 h 35700" name="rtt"/>
                <a:gd fmla="*/ 825860 w 838100" name="rtr"/>
                <a:gd fmla="*/ 33660 h 35700" name="rtb"/>
              </a:gdLst>
              <a:ahLst/>
              <a:cxnLst/>
              <a:rect b="rtb" r="rtr" t="rtt" l="rtl"/>
              <a:pathLst>
                <a:path stroke="false" w="838100" h="35700">
                  <a:moveTo>
                    <a:pt x="0" y="0"/>
                  </a:moveTo>
                  <a:lnTo>
                    <a:pt x="838100" y="0"/>
                  </a:lnTo>
                  <a:lnTo>
                    <a:pt x="8381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Decisions are generally made by middle and middle managers in the organization.</a:t>
              </a:r>
            </a:p>
          </p:txBody>
        </p:sp>
        <p:sp>
          <p:nvSpPr>
            <p:cNvPr id="340" name="SubTopic"/>
            <p:cNvSpPr/>
            <p:nvPr/>
          </p:nvSpPr>
          <p:spPr>
            <a:xfrm>
              <a:off x="4523171" y="4104264"/>
              <a:ext cx="212500" cy="35700"/>
            </a:xfrm>
            <a:custGeom>
              <a:avLst/>
              <a:gdLst>
                <a:gd fmla="*/ 14960 w 212500" name="rtl"/>
                <a:gd fmla="*/ 6460 h 35700" name="rtt"/>
                <a:gd fmla="*/ 200260 w 212500" name="rtr"/>
                <a:gd fmla="*/ 33660 h 35700" name="rtb"/>
              </a:gdLst>
              <a:ahLst/>
              <a:cxnLst/>
              <a:rect b="rtb" r="rtr" t="rtt" l="rtl"/>
              <a:pathLst>
                <a:path stroke="false" w="212500" h="35700">
                  <a:moveTo>
                    <a:pt x="0" y="0"/>
                  </a:moveTo>
                  <a:lnTo>
                    <a:pt x="212500" y="0"/>
                  </a:lnTo>
                  <a:lnTo>
                    <a:pt x="2125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Dramatic changes</a:t>
              </a:r>
            </a:p>
          </p:txBody>
        </p:sp>
        <p:sp>
          <p:nvSpPr>
            <p:cNvPr id="342" name="SubTopic"/>
            <p:cNvSpPr/>
            <p:nvPr/>
          </p:nvSpPr>
          <p:spPr>
            <a:xfrm>
              <a:off x="4793879" y="4104264"/>
              <a:ext cx="712300" cy="35700"/>
            </a:xfrm>
            <a:custGeom>
              <a:avLst/>
              <a:gdLst>
                <a:gd fmla="*/ 14960 w 712300" name="rtl"/>
                <a:gd fmla="*/ 6460 h 35700" name="rtt"/>
                <a:gd fmla="*/ 700060 w 712300" name="rtr"/>
                <a:gd fmla="*/ 33660 h 35700" name="rtb"/>
              </a:gdLst>
              <a:ahLst/>
              <a:cxnLst/>
              <a:rect b="rtb" r="rtr" t="rtt" l="rtl"/>
              <a:pathLst>
                <a:path stroke="false" w="712300" h="35700">
                  <a:moveTo>
                    <a:pt x="0" y="0"/>
                  </a:moveTo>
                  <a:lnTo>
                    <a:pt x="712300" y="0"/>
                  </a:lnTo>
                  <a:lnTo>
                    <a:pt x="712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Decisions are generally made by senior managers in the organization</a:t>
              </a:r>
            </a:p>
          </p:txBody>
        </p:sp>
        <p:sp>
          <p:nvSpPr>
            <p:cNvPr id="344" name="SubTopic"/>
            <p:cNvSpPr/>
            <p:nvPr/>
          </p:nvSpPr>
          <p:spPr>
            <a:xfrm>
              <a:off x="4463671" y="4164614"/>
              <a:ext cx="129200" cy="35700"/>
            </a:xfrm>
            <a:custGeom>
              <a:avLst/>
              <a:gdLst>
                <a:gd fmla="*/ 14960 w 129200" name="rtl"/>
                <a:gd fmla="*/ 6460 h 35700" name="rtt"/>
                <a:gd fmla="*/ 116960 w 129200" name="rtr"/>
                <a:gd fmla="*/ 33660 h 35700" name="rtb"/>
              </a:gdLst>
              <a:ahLst/>
              <a:cxnLst/>
              <a:rect b="rtb" r="rtr" t="rtt" l="rtl"/>
              <a:pathLst>
                <a:path stroke="false" w="129200" h="35700">
                  <a:moveTo>
                    <a:pt x="0" y="0"/>
                  </a:moveTo>
                  <a:lnTo>
                    <a:pt x="129200" y="0"/>
                  </a:lnTo>
                  <a:lnTo>
                    <a:pt x="129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monopoly</a:t>
              </a:r>
            </a:p>
          </p:txBody>
        </p:sp>
        <p:sp>
          <p:nvSpPr>
            <p:cNvPr id="346" name="SubTopic"/>
            <p:cNvSpPr/>
            <p:nvPr/>
          </p:nvSpPr>
          <p:spPr>
            <a:xfrm>
              <a:off x="4463671" y="4238564"/>
              <a:ext cx="119000" cy="35700"/>
            </a:xfrm>
            <a:custGeom>
              <a:avLst/>
              <a:gdLst>
                <a:gd fmla="*/ 14960 w 119000" name="rtl"/>
                <a:gd fmla="*/ 6460 h 35700" name="rtt"/>
                <a:gd fmla="*/ 106760 w 119000" name="rtr"/>
                <a:gd fmla="*/ 33660 h 35700" name="rtb"/>
              </a:gdLst>
              <a:ahLst/>
              <a:cxnLst/>
              <a:rect b="rtb" r="rtr" t="rtt" l="rtl"/>
              <a:pathLst>
                <a:path stroke="false" w="119000" h="35700">
                  <a:moveTo>
                    <a:pt x="0" y="0"/>
                  </a:moveTo>
                  <a:lnTo>
                    <a:pt x="119000" y="0"/>
                  </a:lnTo>
                  <a:lnTo>
                    <a:pt x="119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compete</a:t>
              </a:r>
            </a:p>
          </p:txBody>
        </p:sp>
        <p:sp>
          <p:nvSpPr>
            <p:cNvPr id="348" name="SubTopic"/>
            <p:cNvSpPr/>
            <p:nvPr/>
          </p:nvSpPr>
          <p:spPr>
            <a:xfrm>
              <a:off x="4651079" y="41510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1E61FF"/>
              </a:solidFill>
              <a:round/>
            </a:ln>
          </p:spPr>
          <p:txBody>
            <a:bodyPr lIns="0" rIns="0" anchor="ctr" rtlCol="0" tIns="0" bIns="11000" wrap="square"/>
            <a:lstStyle/>
            <a:p>
              <a:pPr algn="ctr">
                <a:lnSpc>
                  <a:spcPct val="100000"/>
                </a:lnSpc>
              </a:pPr>
              <a:r>
                <a:rPr sz="170">
                  <a:solidFill>
                    <a:srgbClr val="454545"/>
                  </a:solidFill>
                  <a:latin typeface="Arial"/>
                </a:rPr>
                <a:t>Make the organization form a production-oriented business philosophy (provide whatever I produce and sell whatever I can)</a:t>
              </a:r>
            </a:p>
          </p:txBody>
        </p:sp>
        <p:sp>
          <p:nvSpPr>
            <p:cNvPr id="350" name="SubTopic"/>
            <p:cNvSpPr/>
            <p:nvPr/>
          </p:nvSpPr>
          <p:spPr>
            <a:xfrm>
              <a:off x="4640879" y="42249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1E61FF"/>
              </a:solidFill>
              <a:round/>
            </a:ln>
          </p:spPr>
          <p:txBody>
            <a:bodyPr lIns="0" rIns="0" anchor="ctr" rtlCol="0" tIns="0" bIns="11000" wrap="square"/>
            <a:lstStyle/>
            <a:p>
              <a:pPr algn="ctr">
                <a:lnSpc>
                  <a:spcPct val="100000"/>
                </a:lnSpc>
              </a:pPr>
              <a:r>
                <a:rPr sz="170">
                  <a:solidFill>
                    <a:srgbClr val="454545"/>
                  </a:solidFill>
                  <a:latin typeface="Arial"/>
                </a:rPr>
                <a:t>Make the organization form a market-oriented business philosophy (I will produce whatever the market needs, the user is God, and the customer is always right)</a:t>
              </a:r>
            </a:p>
          </p:txBody>
        </p:sp>
        <p:sp>
          <p:nvSpPr>
            <p:cNvPr id="372" name="SubTopic"/>
            <p:cNvSpPr/>
            <p:nvPr/>
          </p:nvSpPr>
          <p:spPr>
            <a:xfrm>
              <a:off x="4796871" y="4312514"/>
              <a:ext cx="238000" cy="35700"/>
            </a:xfrm>
            <a:custGeom>
              <a:avLst/>
              <a:gdLst>
                <a:gd fmla="*/ 14960 w 238000" name="rtl"/>
                <a:gd fmla="*/ 6460 h 35700" name="rtt"/>
                <a:gd fmla="*/ 225760 w 238000" name="rtr"/>
                <a:gd fmla="*/ 33660 h 35700" name="rtb"/>
              </a:gdLst>
              <a:ahLst/>
              <a:cxnLst/>
              <a:rect b="rtb" r="rtr" t="rtt" l="rtl"/>
              <a:pathLst>
                <a:path stroke="false" w="238000" h="35700">
                  <a:moveTo>
                    <a:pt x="0" y="0"/>
                  </a:moveTo>
                  <a:lnTo>
                    <a:pt x="238000" y="0"/>
                  </a:lnTo>
                  <a:lnTo>
                    <a:pt x="238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In the seller's market</a:t>
              </a:r>
            </a:p>
          </p:txBody>
        </p:sp>
        <p:sp>
          <p:nvSpPr>
            <p:cNvPr id="374" name="SubTopic"/>
            <p:cNvSpPr/>
            <p:nvPr/>
          </p:nvSpPr>
          <p:spPr>
            <a:xfrm>
              <a:off x="5093079" y="42989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1E61FF"/>
              </a:solidFill>
              <a:round/>
            </a:ln>
          </p:spPr>
          <p:txBody>
            <a:bodyPr lIns="0" rIns="0" anchor="ctr" rtlCol="0" tIns="0" bIns="11000" wrap="square"/>
            <a:lstStyle/>
            <a:p>
              <a:pPr algn="ctr">
                <a:lnSpc>
                  <a:spcPct val="100000"/>
                </a:lnSpc>
              </a:pPr>
              <a:r>
                <a:rPr sz="170">
                  <a:solidFill>
                    <a:srgbClr val="454545"/>
                  </a:solidFill>
                  <a:latin typeface="Arial"/>
                </a:rPr>
                <a:t>The starting point of decision-making is the organization's own production conditions and production capacity</a:t>
              </a:r>
            </a:p>
          </p:txBody>
        </p:sp>
        <p:sp>
          <p:nvSpPr>
            <p:cNvPr id="376" name="SubTopic"/>
            <p:cNvSpPr/>
            <p:nvPr/>
          </p:nvSpPr>
          <p:spPr>
            <a:xfrm>
              <a:off x="4796871" y="4372864"/>
              <a:ext cx="239700" cy="35700"/>
            </a:xfrm>
            <a:custGeom>
              <a:avLst/>
              <a:gdLst>
                <a:gd fmla="*/ 14960 w 239700" name="rtl"/>
                <a:gd fmla="*/ 6460 h 35700" name="rtt"/>
                <a:gd fmla="*/ 227460 w 239700" name="rtr"/>
                <a:gd fmla="*/ 33660 h 35700" name="rtb"/>
              </a:gdLst>
              <a:ahLst/>
              <a:cxnLst/>
              <a:rect b="rtb" r="rtr" t="rtt" l="rtl"/>
              <a:pathLst>
                <a:path stroke="false" w="239700" h="35700">
                  <a:moveTo>
                    <a:pt x="0" y="0"/>
                  </a:moveTo>
                  <a:lnTo>
                    <a:pt x="239700" y="0"/>
                  </a:lnTo>
                  <a:lnTo>
                    <a:pt x="2397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In the buyer's market</a:t>
              </a:r>
            </a:p>
          </p:txBody>
        </p:sp>
        <p:sp>
          <p:nvSpPr>
            <p:cNvPr id="378" name="SubTopic"/>
            <p:cNvSpPr/>
            <p:nvPr/>
          </p:nvSpPr>
          <p:spPr>
            <a:xfrm>
              <a:off x="5094779" y="4372864"/>
              <a:ext cx="511700" cy="35700"/>
            </a:xfrm>
            <a:custGeom>
              <a:avLst/>
              <a:gdLst>
                <a:gd fmla="*/ 14960 w 511700" name="rtl"/>
                <a:gd fmla="*/ 6460 h 35700" name="rtt"/>
                <a:gd fmla="*/ 499460 w 511700" name="rtr"/>
                <a:gd fmla="*/ 33660 h 35700" name="rtb"/>
              </a:gdLst>
              <a:ahLst/>
              <a:cxnLst/>
              <a:rect b="rtb" r="rtr" t="rtt" l="rtl"/>
              <a:pathLst>
                <a:path stroke="false" w="511700" h="35700">
                  <a:moveTo>
                    <a:pt x="0" y="0"/>
                  </a:moveTo>
                  <a:lnTo>
                    <a:pt x="511700" y="0"/>
                  </a:lnTo>
                  <a:lnTo>
                    <a:pt x="5117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The starting point of decisions is market demand</a:t>
              </a:r>
            </a:p>
          </p:txBody>
        </p:sp>
        <p:sp>
          <p:nvSpPr>
            <p:cNvPr id="380" name="SubTopic"/>
            <p:cNvSpPr/>
            <p:nvPr/>
          </p:nvSpPr>
          <p:spPr>
            <a:xfrm>
              <a:off x="4567371" y="4433214"/>
              <a:ext cx="372300" cy="35700"/>
            </a:xfrm>
            <a:custGeom>
              <a:avLst/>
              <a:gdLst>
                <a:gd fmla="*/ 14960 w 372300" name="rtl"/>
                <a:gd fmla="*/ 6460 h 35700" name="rtt"/>
                <a:gd fmla="*/ 360060 w 372300" name="rtr"/>
                <a:gd fmla="*/ 33660 h 35700" name="rtb"/>
              </a:gdLst>
              <a:ahLst/>
              <a:cxnLst/>
              <a:rect b="rtb" r="rtr" t="rtt" l="rtl"/>
              <a:pathLst>
                <a:path stroke="false" w="372300" h="35700">
                  <a:moveTo>
                    <a:pt x="0" y="0"/>
                  </a:moveTo>
                  <a:lnTo>
                    <a:pt x="372300" y="0"/>
                  </a:lnTo>
                  <a:lnTo>
                    <a:pt x="372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Conservative organizational culture</a:t>
              </a:r>
            </a:p>
          </p:txBody>
        </p:sp>
        <p:sp>
          <p:nvSpPr>
            <p:cNvPr id="382" name="SubTopic"/>
            <p:cNvSpPr/>
            <p:nvPr/>
          </p:nvSpPr>
          <p:spPr>
            <a:xfrm>
              <a:off x="4997879" y="44196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1E61FF"/>
              </a:solidFill>
              <a:round/>
            </a:ln>
          </p:spPr>
          <p:txBody>
            <a:bodyPr lIns="0" rIns="0" anchor="ctr" rtlCol="0" tIns="0" bIns="11000" wrap="square"/>
            <a:lstStyle/>
            <a:p>
              <a:pPr algn="ctr">
                <a:lnSpc>
                  <a:spcPct val="100000"/>
                </a:lnSpc>
              </a:pPr>
              <a:r>
                <a:rPr sz="170">
                  <a:solidFill>
                    <a:srgbClr val="454545"/>
                  </a:solidFill>
                  <a:latin typeface="Arial"/>
                </a:rPr>
                <a:t>They tend to maintain the status quo. They are afraid of change and even more afraid of failure.</a:t>
              </a:r>
            </a:p>
          </p:txBody>
        </p:sp>
        <p:sp>
          <p:nvSpPr>
            <p:cNvPr id="384" name="SubTopic"/>
            <p:cNvSpPr/>
            <p:nvPr/>
          </p:nvSpPr>
          <p:spPr>
            <a:xfrm>
              <a:off x="4567371" y="4493564"/>
              <a:ext cx="374000" cy="35700"/>
            </a:xfrm>
            <a:custGeom>
              <a:avLst/>
              <a:gdLst>
                <a:gd fmla="*/ 14960 w 374000" name="rtl"/>
                <a:gd fmla="*/ 6460 h 35700" name="rtt"/>
                <a:gd fmla="*/ 361760 w 374000" name="rtr"/>
                <a:gd fmla="*/ 33660 h 35700" name="rtb"/>
              </a:gdLst>
              <a:ahLst/>
              <a:cxnLst/>
              <a:rect b="rtb" r="rtr" t="rtt" l="rtl"/>
              <a:pathLst>
                <a:path stroke="false" w="374000" h="35700">
                  <a:moveTo>
                    <a:pt x="0" y="0"/>
                  </a:moveTo>
                  <a:lnTo>
                    <a:pt x="374000" y="0"/>
                  </a:lnTo>
                  <a:lnTo>
                    <a:pt x="374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Engagement organizational culture</a:t>
              </a:r>
            </a:p>
          </p:txBody>
        </p:sp>
        <p:sp>
          <p:nvSpPr>
            <p:cNvPr id="386" name="SubTopic"/>
            <p:cNvSpPr/>
            <p:nvPr/>
          </p:nvSpPr>
          <p:spPr>
            <a:xfrm>
              <a:off x="4999579" y="4493564"/>
              <a:ext cx="732700" cy="35700"/>
            </a:xfrm>
            <a:custGeom>
              <a:avLst/>
              <a:gdLst>
                <a:gd fmla="*/ 14960 w 732700" name="rtl"/>
                <a:gd fmla="*/ 6460 h 35700" name="rtt"/>
                <a:gd fmla="*/ 720460 w 732700" name="rtr"/>
                <a:gd fmla="*/ 33660 h 35700" name="rtb"/>
              </a:gdLst>
              <a:ahLst/>
              <a:cxnLst/>
              <a:rect b="rtb" r="rtr" t="rtt" l="rtl"/>
              <a:pathLst>
                <a:path stroke="false" w="732700" h="35700">
                  <a:moveTo>
                    <a:pt x="0" y="0"/>
                  </a:moveTo>
                  <a:lnTo>
                    <a:pt x="732700" y="0"/>
                  </a:lnTo>
                  <a:lnTo>
                    <a:pt x="7327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Welcome change, be brave to innovate, and treat failures with tolerance</a:t>
              </a:r>
            </a:p>
          </p:txBody>
        </p:sp>
        <p:sp>
          <p:nvSpPr>
            <p:cNvPr id="388" name="SubTopic"/>
            <p:cNvSpPr/>
            <p:nvPr/>
          </p:nvSpPr>
          <p:spPr>
            <a:xfrm>
              <a:off x="4822371" y="45403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1E61FF"/>
              </a:solidFill>
              <a:round/>
            </a:ln>
          </p:spPr>
          <p:txBody>
            <a:bodyPr lIns="0" rIns="0" anchor="ctr" rtlCol="0" tIns="0" bIns="11000" wrap="square"/>
            <a:lstStyle/>
            <a:p>
              <a:pPr algn="ctr">
                <a:lnSpc>
                  <a:spcPct val="100000"/>
                </a:lnSpc>
              </a:pPr>
              <a:r>
                <a:rPr sz="170">
                  <a:solidFill>
                    <a:srgbClr val="454545"/>
                  </a:solidFill>
                  <a:latin typeface="Arial"/>
                </a:rPr>
                <a:t>The impact on decision making is mainly reflected in its impact on decision making efficiency</a:t>
              </a:r>
            </a:p>
          </p:txBody>
        </p:sp>
        <p:sp>
          <p:nvSpPr>
            <p:cNvPr id="392" name="SubTopic"/>
            <p:cNvSpPr/>
            <p:nvPr/>
          </p:nvSpPr>
          <p:spPr>
            <a:xfrm>
              <a:off x="4749271" y="4661014"/>
              <a:ext cx="146200" cy="35700"/>
            </a:xfrm>
            <a:custGeom>
              <a:avLst/>
              <a:gdLst>
                <a:gd fmla="*/ 14960 w 146200" name="rtl"/>
                <a:gd fmla="*/ 6460 h 35700" name="rtt"/>
                <a:gd fmla="*/ 133960 w 146200" name="rtr"/>
                <a:gd fmla="*/ 33660 h 35700" name="rtb"/>
              </a:gdLst>
              <a:ahLst/>
              <a:cxnLst/>
              <a:rect b="rtb" r="rtr" t="rtt" l="rtl"/>
              <a:pathLst>
                <a:path stroke="false" w="146200" h="35700">
                  <a:moveTo>
                    <a:pt x="0" y="0"/>
                  </a:moveTo>
                  <a:lnTo>
                    <a:pt x="146200" y="0"/>
                  </a:lnTo>
                  <a:lnTo>
                    <a:pt x="146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Very urgent</a:t>
              </a:r>
            </a:p>
          </p:txBody>
        </p:sp>
        <p:sp>
          <p:nvSpPr>
            <p:cNvPr id="394" name="SubTopic"/>
            <p:cNvSpPr/>
            <p:nvPr/>
          </p:nvSpPr>
          <p:spPr>
            <a:xfrm>
              <a:off x="4953679" y="4661014"/>
              <a:ext cx="340000" cy="35700"/>
            </a:xfrm>
            <a:custGeom>
              <a:avLst/>
              <a:gdLst>
                <a:gd fmla="*/ 14960 w 340000" name="rtl"/>
                <a:gd fmla="*/ 6460 h 35700" name="rtt"/>
                <a:gd fmla="*/ 327760 w 340000" name="rtr"/>
                <a:gd fmla="*/ 33660 h 35700" name="rtb"/>
              </a:gdLst>
              <a:ahLst/>
              <a:cxnLst/>
              <a:rect b="rtb" r="rtr" t="rtt" l="rtl"/>
              <a:pathLst>
                <a:path stroke="false" w="340000" h="35700">
                  <a:moveTo>
                    <a:pt x="0" y="0"/>
                  </a:moveTo>
                  <a:lnTo>
                    <a:pt x="340000" y="0"/>
                  </a:lnTo>
                  <a:lnTo>
                    <a:pt x="340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Time-sensitive decision making</a:t>
              </a:r>
            </a:p>
          </p:txBody>
        </p:sp>
        <p:sp>
          <p:nvSpPr>
            <p:cNvPr id="396" name="SubTopic"/>
            <p:cNvSpPr/>
            <p:nvPr/>
          </p:nvSpPr>
          <p:spPr>
            <a:xfrm>
              <a:off x="4749271" y="4707764"/>
              <a:ext cx="136000" cy="35700"/>
            </a:xfrm>
            <a:custGeom>
              <a:avLst/>
              <a:gdLst>
                <a:gd fmla="*/ 14960 w 136000" name="rtl"/>
                <a:gd fmla="*/ 6460 h 35700" name="rtt"/>
                <a:gd fmla="*/ 123760 w 136000" name="rtr"/>
                <a:gd fmla="*/ 33660 h 35700" name="rtb"/>
              </a:gdLst>
              <a:ahLst/>
              <a:cxnLst/>
              <a:rect b="rtb" r="rtr" t="rtt" l="rtl"/>
              <a:pathLst>
                <a:path stroke="false" w="136000" h="35700">
                  <a:moveTo>
                    <a:pt x="0" y="0"/>
                  </a:moveTo>
                  <a:lnTo>
                    <a:pt x="136000" y="0"/>
                  </a:lnTo>
                  <a:lnTo>
                    <a:pt x="1360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Not urgent</a:t>
              </a:r>
            </a:p>
          </p:txBody>
        </p:sp>
        <p:sp>
          <p:nvSpPr>
            <p:cNvPr id="398" name="SubTopic"/>
            <p:cNvSpPr/>
            <p:nvPr/>
          </p:nvSpPr>
          <p:spPr>
            <a:xfrm>
              <a:off x="4943479" y="4707764"/>
              <a:ext cx="399500" cy="35700"/>
            </a:xfrm>
            <a:custGeom>
              <a:avLst/>
              <a:gdLst>
                <a:gd fmla="*/ 14960 w 399500" name="rtl"/>
                <a:gd fmla="*/ 6460 h 35700" name="rtt"/>
                <a:gd fmla="*/ 387260 w 399500" name="rtr"/>
                <a:gd fmla="*/ 33660 h 35700" name="rtb"/>
              </a:gdLst>
              <a:ahLst/>
              <a:cxnLst/>
              <a:rect b="rtb" r="rtr" t="rtt" l="rtl"/>
              <a:pathLst>
                <a:path stroke="false" w="399500" h="35700">
                  <a:moveTo>
                    <a:pt x="0" y="0"/>
                  </a:moveTo>
                  <a:lnTo>
                    <a:pt x="399500" y="0"/>
                  </a:lnTo>
                  <a:lnTo>
                    <a:pt x="3995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Knowledge-sensitive decision-making</a:t>
              </a:r>
            </a:p>
          </p:txBody>
        </p:sp>
        <p:sp>
          <p:nvSpPr>
            <p:cNvPr id="400" name="SubTopic"/>
            <p:cNvSpPr/>
            <p:nvPr/>
          </p:nvSpPr>
          <p:spPr>
            <a:xfrm>
              <a:off x="4706771" y="4754514"/>
              <a:ext cx="294100" cy="35700"/>
            </a:xfrm>
            <a:custGeom>
              <a:avLst/>
              <a:gdLst>
                <a:gd fmla="*/ 14960 w 294100" name="rtl"/>
                <a:gd fmla="*/ 6460 h 35700" name="rtt"/>
                <a:gd fmla="*/ 281860 w 294100" name="rtr"/>
                <a:gd fmla="*/ 33660 h 35700" name="rtb"/>
              </a:gdLst>
              <a:ahLst/>
              <a:cxnLst/>
              <a:rect b="rtb" r="rtr" t="rtt" l="rtl"/>
              <a:pathLst>
                <a:path stroke="false" w="294100" h="35700">
                  <a:moveTo>
                    <a:pt x="0" y="0"/>
                  </a:moveTo>
                  <a:lnTo>
                    <a:pt x="294100" y="0"/>
                  </a:lnTo>
                  <a:lnTo>
                    <a:pt x="2941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High-level decision-making</a:t>
              </a:r>
            </a:p>
          </p:txBody>
        </p:sp>
        <p:sp>
          <p:nvSpPr>
            <p:cNvPr id="402" name="SubTopic"/>
            <p:cNvSpPr/>
            <p:nvPr/>
          </p:nvSpPr>
          <p:spPr>
            <a:xfrm>
              <a:off x="4706771" y="4801264"/>
              <a:ext cx="260100" cy="35700"/>
            </a:xfrm>
            <a:custGeom>
              <a:avLst/>
              <a:gdLst>
                <a:gd fmla="*/ 14960 w 260100" name="rtl"/>
                <a:gd fmla="*/ 6460 h 35700" name="rtt"/>
                <a:gd fmla="*/ 247860 w 260100" name="rtr"/>
                <a:gd fmla="*/ 33660 h 35700" name="rtb"/>
              </a:gdLst>
              <a:ahLst/>
              <a:cxnLst/>
              <a:rect b="rtb" r="rtr" t="rtt" l="rtl"/>
              <a:pathLst>
                <a:path stroke="false" w="260100" h="35700">
                  <a:moveTo>
                    <a:pt x="0" y="0"/>
                  </a:moveTo>
                  <a:lnTo>
                    <a:pt x="260100" y="0"/>
                  </a:lnTo>
                  <a:lnTo>
                    <a:pt x="2601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Group decision-making</a:t>
              </a:r>
            </a:p>
          </p:txBody>
        </p:sp>
        <p:sp>
          <p:nvSpPr>
            <p:cNvPr id="404" name="SubTopic"/>
            <p:cNvSpPr/>
            <p:nvPr/>
          </p:nvSpPr>
          <p:spPr>
            <a:xfrm>
              <a:off x="4706771" y="4848014"/>
              <a:ext cx="260100" cy="35700"/>
            </a:xfrm>
            <a:custGeom>
              <a:avLst/>
              <a:gdLst>
                <a:gd fmla="*/ 14960 w 260100" name="rtl"/>
                <a:gd fmla="*/ 6460 h 35700" name="rtt"/>
                <a:gd fmla="*/ 247860 w 260100" name="rtr"/>
                <a:gd fmla="*/ 33660 h 35700" name="rtb"/>
              </a:gdLst>
              <a:ahLst/>
              <a:cxnLst/>
              <a:rect b="rtb" r="rtr" t="rtt" l="rtl"/>
              <a:pathLst>
                <a:path stroke="false" w="260100" h="35700">
                  <a:moveTo>
                    <a:pt x="0" y="0"/>
                  </a:moveTo>
                  <a:lnTo>
                    <a:pt x="260100" y="0"/>
                  </a:lnTo>
                  <a:lnTo>
                    <a:pt x="2601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Make careful decisions</a:t>
              </a:r>
            </a:p>
          </p:txBody>
        </p:sp>
        <p:sp>
          <p:nvSpPr>
            <p:cNvPr id="406" name="SubTopic"/>
            <p:cNvSpPr/>
            <p:nvPr/>
          </p:nvSpPr>
          <p:spPr>
            <a:xfrm>
              <a:off x="4752671" y="4894764"/>
              <a:ext cx="164900" cy="35700"/>
            </a:xfrm>
            <a:custGeom>
              <a:avLst/>
              <a:gdLst>
                <a:gd fmla="*/ 14960 w 164900" name="rtl"/>
                <a:gd fmla="*/ 6460 h 35700" name="rtt"/>
                <a:gd fmla="*/ 152660 w 164900" name="rtr"/>
                <a:gd fmla="*/ 33660 h 35700" name="rtb"/>
              </a:gdLst>
              <a:ahLst/>
              <a:cxnLst/>
              <a:rect b="rtb" r="rtr" t="rtt" l="rtl"/>
              <a:pathLst>
                <a:path stroke="false" w="164900" h="35700">
                  <a:moveTo>
                    <a:pt x="0" y="0"/>
                  </a:moveTo>
                  <a:lnTo>
                    <a:pt x="164900" y="0"/>
                  </a:lnTo>
                  <a:lnTo>
                    <a:pt x="1649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Risk aversion</a:t>
              </a:r>
            </a:p>
          </p:txBody>
        </p:sp>
        <p:sp>
          <p:nvSpPr>
            <p:cNvPr id="408" name="SubTopic"/>
            <p:cNvSpPr/>
            <p:nvPr/>
          </p:nvSpPr>
          <p:spPr>
            <a:xfrm>
              <a:off x="4752671" y="4941514"/>
              <a:ext cx="151300" cy="35700"/>
            </a:xfrm>
            <a:custGeom>
              <a:avLst/>
              <a:gdLst>
                <a:gd fmla="*/ 14960 w 151300" name="rtl"/>
                <a:gd fmla="*/ 6460 h 35700" name="rtt"/>
                <a:gd fmla="*/ 139060 w 151300" name="rtr"/>
                <a:gd fmla="*/ 33660 h 35700" name="rtb"/>
              </a:gdLst>
              <a:ahLst/>
              <a:cxnLst/>
              <a:rect b="rtb" r="rtr" t="rtt" l="rtl"/>
              <a:pathLst>
                <a:path stroke="false" w="151300" h="35700">
                  <a:moveTo>
                    <a:pt x="0" y="0"/>
                  </a:moveTo>
                  <a:lnTo>
                    <a:pt x="151300" y="0"/>
                  </a:lnTo>
                  <a:lnTo>
                    <a:pt x="151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Risk-neutral</a:t>
              </a:r>
            </a:p>
          </p:txBody>
        </p:sp>
        <p:sp>
          <p:nvSpPr>
            <p:cNvPr id="410" name="SubTopic"/>
            <p:cNvSpPr/>
            <p:nvPr/>
          </p:nvSpPr>
          <p:spPr>
            <a:xfrm>
              <a:off x="4752671" y="4988264"/>
              <a:ext cx="147900" cy="35700"/>
            </a:xfrm>
            <a:custGeom>
              <a:avLst/>
              <a:gdLst>
                <a:gd fmla="*/ 14960 w 147900" name="rtl"/>
                <a:gd fmla="*/ 6460 h 35700" name="rtt"/>
                <a:gd fmla="*/ 135660 w 147900" name="rtr"/>
                <a:gd fmla="*/ 33660 h 35700" name="rtb"/>
              </a:gdLst>
              <a:ahLst/>
              <a:cxnLst/>
              <a:rect b="rtb" r="rtr" t="rtt" l="rtl"/>
              <a:pathLst>
                <a:path stroke="false" w="147900" h="35700">
                  <a:moveTo>
                    <a:pt x="0" y="0"/>
                  </a:moveTo>
                  <a:lnTo>
                    <a:pt x="147900" y="0"/>
                  </a:lnTo>
                  <a:lnTo>
                    <a:pt x="1479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Risk Hobby</a:t>
              </a:r>
            </a:p>
          </p:txBody>
        </p:sp>
        <p:sp>
          <p:nvSpPr>
            <p:cNvPr id="412" name="SubTopic"/>
            <p:cNvSpPr/>
            <p:nvPr/>
          </p:nvSpPr>
          <p:spPr>
            <a:xfrm>
              <a:off x="4599671" y="5035014"/>
              <a:ext cx="333200" cy="35700"/>
            </a:xfrm>
            <a:custGeom>
              <a:avLst/>
              <a:gdLst>
                <a:gd fmla="*/ 14960 w 333200" name="rtl"/>
                <a:gd fmla="*/ 6460 h 35700" name="rtt"/>
                <a:gd fmla="*/ 320960 w 333200" name="rtr"/>
                <a:gd fmla="*/ 33660 h 35700" name="rtb"/>
              </a:gdLst>
              <a:ahLst/>
              <a:cxnLst/>
              <a:rect b="rtb" r="rtr" t="rtt" l="rtl"/>
              <a:pathLst>
                <a:path stroke="false" w="333200" h="35700">
                  <a:moveTo>
                    <a:pt x="0" y="0"/>
                  </a:moveTo>
                  <a:lnTo>
                    <a:pt x="333200" y="0"/>
                  </a:lnTo>
                  <a:lnTo>
                    <a:pt x="3332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Ability to understand problems</a:t>
              </a:r>
            </a:p>
          </p:txBody>
        </p:sp>
        <p:sp>
          <p:nvSpPr>
            <p:cNvPr id="414" name="SubTopic"/>
            <p:cNvSpPr/>
            <p:nvPr/>
          </p:nvSpPr>
          <p:spPr>
            <a:xfrm>
              <a:off x="4599671" y="5081764"/>
              <a:ext cx="300900" cy="35700"/>
            </a:xfrm>
            <a:custGeom>
              <a:avLst/>
              <a:gdLst>
                <a:gd fmla="*/ 14960 w 300900" name="rtl"/>
                <a:gd fmla="*/ 6460 h 35700" name="rtt"/>
                <a:gd fmla="*/ 288660 w 300900" name="rtr"/>
                <a:gd fmla="*/ 33660 h 35700" name="rtb"/>
              </a:gdLst>
              <a:ahLst/>
              <a:cxnLst/>
              <a:rect b="rtb" r="rtr" t="rtt" l="rtl"/>
              <a:pathLst>
                <a:path stroke="false" w="300900" h="35700">
                  <a:moveTo>
                    <a:pt x="0" y="0"/>
                  </a:moveTo>
                  <a:lnTo>
                    <a:pt x="300900" y="0"/>
                  </a:lnTo>
                  <a:lnTo>
                    <a:pt x="3009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Ability to obtain information</a:t>
              </a:r>
            </a:p>
          </p:txBody>
        </p:sp>
        <p:sp>
          <p:nvSpPr>
            <p:cNvPr id="416" name="SubTopic"/>
            <p:cNvSpPr/>
            <p:nvPr/>
          </p:nvSpPr>
          <p:spPr>
            <a:xfrm>
              <a:off x="4599671" y="5128514"/>
              <a:ext cx="244800" cy="35700"/>
            </a:xfrm>
            <a:custGeom>
              <a:avLst/>
              <a:gdLst>
                <a:gd fmla="*/ 14960 w 244800" name="rtl"/>
                <a:gd fmla="*/ 6460 h 35700" name="rtt"/>
                <a:gd fmla="*/ 232560 w 244800" name="rtr"/>
                <a:gd fmla="*/ 33660 h 35700" name="rtb"/>
              </a:gdLst>
              <a:ahLst/>
              <a:cxnLst/>
              <a:rect b="rtb" r="rtr" t="rtt" l="rtl"/>
              <a:pathLst>
                <a:path stroke="false" w="244800" h="35700">
                  <a:moveTo>
                    <a:pt x="0" y="0"/>
                  </a:moveTo>
                  <a:lnTo>
                    <a:pt x="244800" y="0"/>
                  </a:lnTo>
                  <a:lnTo>
                    <a:pt x="2448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Communication skills</a:t>
              </a:r>
            </a:p>
          </p:txBody>
        </p:sp>
        <p:sp>
          <p:nvSpPr>
            <p:cNvPr id="418" name="SubTopic"/>
            <p:cNvSpPr/>
            <p:nvPr/>
          </p:nvSpPr>
          <p:spPr>
            <a:xfrm>
              <a:off x="4599671" y="5175264"/>
              <a:ext cx="302600" cy="35700"/>
            </a:xfrm>
            <a:custGeom>
              <a:avLst/>
              <a:gdLst>
                <a:gd fmla="*/ 14960 w 302600" name="rtl"/>
                <a:gd fmla="*/ 6460 h 35700" name="rtt"/>
                <a:gd fmla="*/ 290360 w 302600" name="rtr"/>
                <a:gd fmla="*/ 33660 h 35700" name="rtb"/>
              </a:gdLst>
              <a:ahLst/>
              <a:cxnLst/>
              <a:rect b="rtb" r="rtr" t="rtt" l="rtl"/>
              <a:pathLst>
                <a:path stroke="false" w="302600" h="35700">
                  <a:moveTo>
                    <a:pt x="0" y="0"/>
                  </a:moveTo>
                  <a:lnTo>
                    <a:pt x="302600" y="0"/>
                  </a:lnTo>
                  <a:lnTo>
                    <a:pt x="3026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Organizational competence</a:t>
              </a:r>
            </a:p>
          </p:txBody>
        </p:sp>
        <p:sp>
          <p:nvSpPr>
            <p:cNvPr id="420" name="SubTopic"/>
            <p:cNvSpPr/>
            <p:nvPr/>
          </p:nvSpPr>
          <p:spPr>
            <a:xfrm>
              <a:off x="4603071" y="5222014"/>
              <a:ext cx="856800" cy="35700"/>
            </a:xfrm>
            <a:custGeom>
              <a:avLst/>
              <a:gdLst>
                <a:gd fmla="*/ 14960 w 856800" name="rtl"/>
                <a:gd fmla="*/ 6460 h 35700" name="rtt"/>
                <a:gd fmla="*/ 844560 w 856800" name="rtr"/>
                <a:gd fmla="*/ 33660 h 35700" name="rtb"/>
              </a:gdLst>
              <a:ahLst/>
              <a:cxnLst/>
              <a:rect b="rtb" r="rtr" t="rtt" l="rtl"/>
              <a:pathLst>
                <a:path stroke="false" w="856800" h="35700">
                  <a:moveTo>
                    <a:pt x="0" y="0"/>
                  </a:moveTo>
                  <a:lnTo>
                    <a:pt x="856800" y="0"/>
                  </a:lnTo>
                  <a:lnTo>
                    <a:pt x="8568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Influencing decision-making by influencing the value components in decision-making</a:t>
              </a:r>
            </a:p>
          </p:txBody>
        </p:sp>
        <p:sp>
          <p:nvSpPr>
            <p:cNvPr id="424" name="SubTopic"/>
            <p:cNvSpPr/>
            <p:nvPr/>
          </p:nvSpPr>
          <p:spPr>
            <a:xfrm>
              <a:off x="5000871" y="5268764"/>
              <a:ext cx="627300" cy="35700"/>
            </a:xfrm>
            <a:custGeom>
              <a:avLst/>
              <a:gdLst>
                <a:gd fmla="*/ 14960 w 627300" name="rtl"/>
                <a:gd fmla="*/ 6460 h 35700" name="rtt"/>
                <a:gd fmla="*/ 615060 w 627300" name="rtr"/>
                <a:gd fmla="*/ 33660 h 35700" name="rtb"/>
              </a:gdLst>
              <a:ahLst/>
              <a:cxnLst/>
              <a:rect b="rtb" r="rtr" t="rtt" l="rtl"/>
              <a:pathLst>
                <a:path stroke="false" w="627300" h="35700">
                  <a:moveTo>
                    <a:pt x="0" y="0"/>
                  </a:moveTo>
                  <a:lnTo>
                    <a:pt x="627300" y="0"/>
                  </a:lnTo>
                  <a:lnTo>
                    <a:pt x="6273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Influence the possibility of a better action plan being adopted</a:t>
              </a:r>
            </a:p>
          </p:txBody>
        </p:sp>
        <p:sp>
          <p:nvSpPr>
            <p:cNvPr id="426" name="SubTopic"/>
            <p:cNvSpPr/>
            <p:nvPr/>
          </p:nvSpPr>
          <p:spPr>
            <a:xfrm>
              <a:off x="5000871" y="5315514"/>
              <a:ext cx="362100" cy="35700"/>
            </a:xfrm>
            <a:custGeom>
              <a:avLst/>
              <a:gdLst>
                <a:gd fmla="*/ 14960 w 362100" name="rtl"/>
                <a:gd fmla="*/ 6460 h 35700" name="rtt"/>
                <a:gd fmla="*/ 349860 w 362100" name="rtr"/>
                <a:gd fmla="*/ 33660 h 35700" name="rtb"/>
              </a:gdLst>
              <a:ahLst/>
              <a:cxnLst/>
              <a:rect b="rtb" r="rtr" t="rtt" l="rtl"/>
              <a:pathLst>
                <a:path stroke="false" w="362100" h="35700">
                  <a:moveTo>
                    <a:pt x="0" y="0"/>
                  </a:moveTo>
                  <a:lnTo>
                    <a:pt x="362100" y="0"/>
                  </a:lnTo>
                  <a:lnTo>
                    <a:pt x="362100" y="35700"/>
                  </a:lnTo>
                  <a:lnTo>
                    <a:pt x="0" y="35700"/>
                  </a:lnTo>
                  <a:lnTo>
                    <a:pt x="0" y="0"/>
                  </a:lnTo>
                  <a:close/>
                </a:path>
              </a:pathLst>
            </a:custGeom>
            <a:noFill/>
            <a:ln w="3400" cap="rnd">
              <a:solidFill>
                <a:srgbClr val="1E61FF"/>
              </a:solidFill>
              <a:round/>
            </a:ln>
          </p:spPr>
          <p:txBody>
            <a:bodyPr lIns="0" rIns="0" anchor="ctr" rtlCol="0" tIns="0" bIns="11000" wrap="none"/>
            <a:lstStyle/>
            <a:p>
              <a:pPr algn="ctr">
                <a:lnSpc>
                  <a:spcPct val="100000"/>
                </a:lnSpc>
              </a:pPr>
              <a:r>
                <a:rPr sz="170">
                  <a:solidFill>
                    <a:srgbClr val="454545"/>
                  </a:solidFill>
                  <a:latin typeface="Arial"/>
                </a:rPr>
                <a:t>Costs that affect decision making</a:t>
              </a:r>
            </a:p>
          </p:txBody>
        </p:sp>
        <p:sp>
          <p:nvSpPr>
            <p:cNvPr id="428" name="SubTopic"/>
            <p:cNvSpPr/>
            <p:nvPr/>
          </p:nvSpPr>
          <p:spPr>
            <a:xfrm>
              <a:off x="3725055" y="6322180"/>
              <a:ext cx="287300" cy="35700"/>
            </a:xfrm>
            <a:custGeom>
              <a:avLst/>
              <a:gdLst>
                <a:gd fmla="*/ 14960 w 287300" name="rtl"/>
                <a:gd fmla="*/ 6460 h 35700" name="rtt"/>
                <a:gd fmla="*/ 275060 w 287300" name="rtr"/>
                <a:gd fmla="*/ 33660 h 35700" name="rtb"/>
              </a:gdLst>
              <a:ahLst/>
              <a:cxnLst/>
              <a:rect b="rtb" r="rtr" t="rtt" l="rtl"/>
              <a:pathLst>
                <a:path stroke="false" w="287300" h="35700">
                  <a:moveTo>
                    <a:pt x="0" y="0"/>
                  </a:moveTo>
                  <a:lnTo>
                    <a:pt x="287300" y="0"/>
                  </a:lnTo>
                  <a:lnTo>
                    <a:pt x="2873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Qualitative Decision (Soft)</a:t>
              </a:r>
            </a:p>
          </p:txBody>
        </p:sp>
        <p:sp>
          <p:nvSpPr>
            <p:cNvPr id="430" name="SubTopic"/>
            <p:cNvSpPr/>
            <p:nvPr/>
          </p:nvSpPr>
          <p:spPr>
            <a:xfrm>
              <a:off x="4070563" y="6322180"/>
              <a:ext cx="421600" cy="35700"/>
            </a:xfrm>
            <a:custGeom>
              <a:avLst/>
              <a:gdLst>
                <a:gd fmla="*/ 14960 w 421600" name="rtl"/>
                <a:gd fmla="*/ 6460 h 35700" name="rtt"/>
                <a:gd fmla="*/ 409360 w 421600" name="rtr"/>
                <a:gd fmla="*/ 33660 h 35700" name="rtb"/>
              </a:gdLst>
              <a:ahLst/>
              <a:cxnLst/>
              <a:rect b="rtb" r="rtr" t="rtt" l="rtl"/>
              <a:pathLst>
                <a:path stroke="false" w="421600" h="35700">
                  <a:moveTo>
                    <a:pt x="0" y="0"/>
                  </a:moveTo>
                  <a:lnTo>
                    <a:pt x="421600" y="0"/>
                  </a:lnTo>
                  <a:lnTo>
                    <a:pt x="4216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Methods for choosing activity directions</a:t>
              </a:r>
            </a:p>
          </p:txBody>
        </p:sp>
        <p:sp>
          <p:nvSpPr>
            <p:cNvPr id="432" name="SubTopic"/>
            <p:cNvSpPr/>
            <p:nvPr/>
          </p:nvSpPr>
          <p:spPr>
            <a:xfrm>
              <a:off x="3725055" y="6816614"/>
              <a:ext cx="379100" cy="35700"/>
            </a:xfrm>
            <a:custGeom>
              <a:avLst/>
              <a:gdLst>
                <a:gd fmla="*/ 14960 w 379100" name="rtl"/>
                <a:gd fmla="*/ 6460 h 35700" name="rtt"/>
                <a:gd fmla="*/ 366860 w 379100" name="rtr"/>
                <a:gd fmla="*/ 33660 h 35700" name="rtb"/>
              </a:gdLst>
              <a:ahLst/>
              <a:cxnLst/>
              <a:rect b="rtb" r="rtr" t="rtt" l="rtl"/>
              <a:pathLst>
                <a:path stroke="false" w="379100" h="35700">
                  <a:moveTo>
                    <a:pt x="0" y="0"/>
                  </a:moveTo>
                  <a:lnTo>
                    <a:pt x="379100" y="0"/>
                  </a:lnTo>
                  <a:lnTo>
                    <a:pt x="3791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Quantitative decision-making (hard)</a:t>
              </a:r>
            </a:p>
          </p:txBody>
        </p:sp>
        <p:sp>
          <p:nvSpPr>
            <p:cNvPr id="434" name="SubTopic"/>
            <p:cNvSpPr/>
            <p:nvPr/>
          </p:nvSpPr>
          <p:spPr>
            <a:xfrm>
              <a:off x="4162363" y="6816614"/>
              <a:ext cx="521900" cy="35700"/>
            </a:xfrm>
            <a:custGeom>
              <a:avLst/>
              <a:gdLst>
                <a:gd fmla="*/ 14960 w 521900" name="rtl"/>
                <a:gd fmla="*/ 6460 h 35700" name="rtt"/>
                <a:gd fmla="*/ 509660 w 521900" name="rtr"/>
                <a:gd fmla="*/ 33660 h 35700" name="rtb"/>
              </a:gdLst>
              <a:ahLst/>
              <a:cxnLst/>
              <a:rect b="rtb" r="rtr" t="rtt" l="rtl"/>
              <a:pathLst>
                <a:path stroke="false" w="521900" h="35700">
                  <a:moveTo>
                    <a:pt x="0" y="0"/>
                  </a:moveTo>
                  <a:lnTo>
                    <a:pt x="521900" y="0"/>
                  </a:lnTo>
                  <a:lnTo>
                    <a:pt x="5219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Decision-making methods related to activity plans</a:t>
              </a:r>
            </a:p>
          </p:txBody>
        </p:sp>
        <p:sp>
          <p:nvSpPr>
            <p:cNvPr id="436" name="SubTopic"/>
            <p:cNvSpPr/>
            <p:nvPr/>
          </p:nvSpPr>
          <p:spPr>
            <a:xfrm>
              <a:off x="4742471" y="6769864"/>
              <a:ext cx="409700" cy="35700"/>
            </a:xfrm>
            <a:custGeom>
              <a:avLst/>
              <a:gdLst>
                <a:gd fmla="*/ 14960 w 409700" name="rtl"/>
                <a:gd fmla="*/ 6460 h 35700" name="rtt"/>
                <a:gd fmla="*/ 397460 w 409700" name="rtr"/>
                <a:gd fmla="*/ 33660 h 35700" name="rtb"/>
              </a:gdLst>
              <a:ahLst/>
              <a:cxnLst/>
              <a:rect b="rtb" r="rtr" t="rtt" l="rtl"/>
              <a:pathLst>
                <a:path stroke="false" w="409700" h="35700">
                  <a:moveTo>
                    <a:pt x="0" y="0"/>
                  </a:moveTo>
                  <a:lnTo>
                    <a:pt x="409700" y="0"/>
                  </a:lnTo>
                  <a:lnTo>
                    <a:pt x="4097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Deterministic decision-making method</a:t>
              </a:r>
            </a:p>
          </p:txBody>
        </p:sp>
        <p:sp>
          <p:nvSpPr>
            <p:cNvPr id="438" name="SubTopic"/>
            <p:cNvSpPr/>
            <p:nvPr/>
          </p:nvSpPr>
          <p:spPr>
            <a:xfrm>
              <a:off x="4742471" y="6816614"/>
              <a:ext cx="374000" cy="35700"/>
            </a:xfrm>
            <a:custGeom>
              <a:avLst/>
              <a:gdLst>
                <a:gd fmla="*/ 14960 w 374000" name="rtl"/>
                <a:gd fmla="*/ 6460 h 35700" name="rtt"/>
                <a:gd fmla="*/ 361760 w 374000" name="rtr"/>
                <a:gd fmla="*/ 33660 h 35700" name="rtb"/>
              </a:gdLst>
              <a:ahLst/>
              <a:cxnLst/>
              <a:rect b="rtb" r="rtr" t="rtt" l="rtl"/>
              <a:pathLst>
                <a:path stroke="false" w="374000" h="35700">
                  <a:moveTo>
                    <a:pt x="0" y="0"/>
                  </a:moveTo>
                  <a:lnTo>
                    <a:pt x="374000" y="0"/>
                  </a:lnTo>
                  <a:lnTo>
                    <a:pt x="3740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Uncertain decision-making method</a:t>
              </a:r>
            </a:p>
          </p:txBody>
        </p:sp>
        <p:sp>
          <p:nvSpPr>
            <p:cNvPr id="440" name="SubTopic"/>
            <p:cNvSpPr/>
            <p:nvPr/>
          </p:nvSpPr>
          <p:spPr>
            <a:xfrm>
              <a:off x="4742471" y="6863364"/>
              <a:ext cx="336600" cy="35700"/>
            </a:xfrm>
            <a:custGeom>
              <a:avLst/>
              <a:gdLst>
                <a:gd fmla="*/ 14960 w 336600" name="rtl"/>
                <a:gd fmla="*/ 6460 h 35700" name="rtt"/>
                <a:gd fmla="*/ 324360 w 336600" name="rtr"/>
                <a:gd fmla="*/ 33660 h 35700" name="rtb"/>
              </a:gdLst>
              <a:ahLst/>
              <a:cxnLst/>
              <a:rect b="rtb" r="rtr" t="rtt" l="rtl"/>
              <a:pathLst>
                <a:path stroke="false" w="336600" h="35700">
                  <a:moveTo>
                    <a:pt x="0" y="0"/>
                  </a:moveTo>
                  <a:lnTo>
                    <a:pt x="336600" y="0"/>
                  </a:lnTo>
                  <a:lnTo>
                    <a:pt x="3366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Risk decision-making methods</a:t>
              </a:r>
            </a:p>
          </p:txBody>
        </p:sp>
        <p:sp>
          <p:nvSpPr>
            <p:cNvPr id="442" name="SubTopic"/>
            <p:cNvSpPr/>
            <p:nvPr/>
          </p:nvSpPr>
          <p:spPr>
            <a:xfrm>
              <a:off x="4550371" y="5934845"/>
              <a:ext cx="374000" cy="35700"/>
            </a:xfrm>
            <a:custGeom>
              <a:avLst/>
              <a:gdLst>
                <a:gd fmla="*/ 14960 w 374000" name="rtl"/>
                <a:gd fmla="*/ 6460 h 35700" name="rtt"/>
                <a:gd fmla="*/ 361760 w 374000" name="rtr"/>
                <a:gd fmla="*/ 33660 h 35700" name="rtb"/>
              </a:gdLst>
              <a:ahLst/>
              <a:cxnLst/>
              <a:rect b="rtb" r="rtr" t="rtt" l="rtl"/>
              <a:pathLst>
                <a:path stroke="false" w="374000" h="35700">
                  <a:moveTo>
                    <a:pt x="0" y="0"/>
                  </a:moveTo>
                  <a:lnTo>
                    <a:pt x="374000" y="0"/>
                  </a:lnTo>
                  <a:lnTo>
                    <a:pt x="3740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Collective decision-making method</a:t>
              </a:r>
            </a:p>
          </p:txBody>
        </p:sp>
        <p:sp>
          <p:nvSpPr>
            <p:cNvPr id="444" name="SubTopic"/>
            <p:cNvSpPr/>
            <p:nvPr/>
          </p:nvSpPr>
          <p:spPr>
            <a:xfrm>
              <a:off x="4550371" y="6598589"/>
              <a:ext cx="462400" cy="35700"/>
            </a:xfrm>
            <a:custGeom>
              <a:avLst/>
              <a:gdLst>
                <a:gd fmla="*/ 14960 w 462400" name="rtl"/>
                <a:gd fmla="*/ 6460 h 35700" name="rtt"/>
                <a:gd fmla="*/ 450160 w 462400" name="rtr"/>
                <a:gd fmla="*/ 33660 h 35700" name="rtb"/>
              </a:gdLst>
              <a:ahLst/>
              <a:cxnLst/>
              <a:rect b="rtb" r="rtr" t="rtt" l="rtl"/>
              <a:pathLst>
                <a:path stroke="false" w="462400" h="35700">
                  <a:moveTo>
                    <a:pt x="0" y="0"/>
                  </a:moveTo>
                  <a:lnTo>
                    <a:pt x="462400" y="0"/>
                  </a:lnTo>
                  <a:lnTo>
                    <a:pt x="4624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Business unit combination analysis method</a:t>
              </a:r>
            </a:p>
          </p:txBody>
        </p:sp>
        <p:sp>
          <p:nvSpPr>
            <p:cNvPr id="446" name="SubTopic"/>
            <p:cNvSpPr/>
            <p:nvPr/>
          </p:nvSpPr>
          <p:spPr>
            <a:xfrm>
              <a:off x="4550371" y="6709514"/>
              <a:ext cx="300900" cy="35700"/>
            </a:xfrm>
            <a:custGeom>
              <a:avLst/>
              <a:gdLst>
                <a:gd fmla="*/ 14960 w 300900" name="rtl"/>
                <a:gd fmla="*/ 6460 h 35700" name="rtt"/>
                <a:gd fmla="*/ 288660 w 300900" name="rtr"/>
                <a:gd fmla="*/ 33660 h 35700" name="rtb"/>
              </a:gdLst>
              <a:ahLst/>
              <a:cxnLst/>
              <a:rect b="rtb" r="rtr" t="rtt" l="rtl"/>
              <a:pathLst>
                <a:path stroke="false" w="300900" h="35700">
                  <a:moveTo>
                    <a:pt x="0" y="0"/>
                  </a:moveTo>
                  <a:lnTo>
                    <a:pt x="300900" y="0"/>
                  </a:lnTo>
                  <a:lnTo>
                    <a:pt x="3009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Policy Guidance Rectangle</a:t>
              </a:r>
            </a:p>
          </p:txBody>
        </p:sp>
        <p:sp>
          <p:nvSpPr>
            <p:cNvPr id="448" name="SubTopic"/>
            <p:cNvSpPr/>
            <p:nvPr/>
          </p:nvSpPr>
          <p:spPr>
            <a:xfrm>
              <a:off x="4909479" y="66959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Analysis of the current status and characteristics of enterprise operating units from the two dimensions of market prospects and relative competitiveness</a:t>
              </a:r>
            </a:p>
          </p:txBody>
        </p:sp>
        <p:sp>
          <p:nvSpPr>
            <p:cNvPr id="450" name="SubTopic"/>
            <p:cNvSpPr/>
            <p:nvPr/>
          </p:nvSpPr>
          <p:spPr>
            <a:xfrm>
              <a:off x="5070979" y="6557789"/>
              <a:ext cx="502308" cy="117300"/>
            </a:xfrm>
            <a:custGeom>
              <a:avLst/>
              <a:gdLst>
                <a:gd fmla="*/ 14960 w 502308" name="rtl"/>
                <a:gd fmla="*/ 6460 h 117300" name="rtt"/>
                <a:gd fmla="*/ 490057 w 502308" name="rtr"/>
                <a:gd fmla="*/ 115260 h 117300" name="rtb"/>
              </a:gdLst>
              <a:ahLst/>
              <a:cxnLst/>
              <a:rect b="rtb" r="rtr" t="rtt" l="rtl"/>
              <a:pathLst>
                <a:path stroke="false" w="502308" h="117300">
                  <a:moveTo>
                    <a:pt x="0" y="0"/>
                  </a:moveTo>
                  <a:lnTo>
                    <a:pt x="502308" y="0"/>
                  </a:lnTo>
                  <a:lnTo>
                    <a:pt x="502308" y="117300"/>
                  </a:lnTo>
                  <a:lnTo>
                    <a:pt x="0" y="1173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When determining the direction of a certain unit's business activities, it should consider its relative competitive position and business growth rate.</a:t>
              </a:r>
            </a:p>
          </p:txBody>
        </p:sp>
        <p:sp>
          <p:nvSpPr>
            <p:cNvPr id="452" name="SubTopic"/>
            <p:cNvSpPr/>
            <p:nvPr/>
          </p:nvSpPr>
          <p:spPr>
            <a:xfrm>
              <a:off x="5631494" y="65480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Relative competitive position is often reflected in market share, which determines the sales volume, sales volume and profitability of an enterprise.</a:t>
              </a:r>
            </a:p>
          </p:txBody>
        </p:sp>
        <p:sp>
          <p:nvSpPr>
            <p:cNvPr id="456" name="SubTopic"/>
            <p:cNvSpPr/>
            <p:nvPr/>
          </p:nvSpPr>
          <p:spPr>
            <a:xfrm>
              <a:off x="5631494" y="66219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Business growth rate reflects the speed of business growth and affects the payback period of investment</a:t>
              </a:r>
            </a:p>
          </p:txBody>
        </p:sp>
        <p:sp>
          <p:nvSpPr>
            <p:cNvPr id="458" name="SubTopic"/>
            <p:cNvSpPr/>
            <p:nvPr/>
          </p:nvSpPr>
          <p:spPr>
            <a:xfrm>
              <a:off x="4982579" y="5601964"/>
              <a:ext cx="249900" cy="35700"/>
            </a:xfrm>
            <a:custGeom>
              <a:avLst/>
              <a:gdLst>
                <a:gd fmla="*/ 14960 w 249900" name="rtl"/>
                <a:gd fmla="*/ 6460 h 35700" name="rtt"/>
                <a:gd fmla="*/ 237660 w 249900" name="rtr"/>
                <a:gd fmla="*/ 33660 h 35700" name="rtb"/>
              </a:gdLst>
              <a:ahLst/>
              <a:cxnLst/>
              <a:rect b="rtb" r="rtr" t="rtt" l="rtl"/>
              <a:pathLst>
                <a:path stroke="false" w="249900" h="35700">
                  <a:moveTo>
                    <a:pt x="0" y="0"/>
                  </a:moveTo>
                  <a:lnTo>
                    <a:pt x="249900" y="0"/>
                  </a:lnTo>
                  <a:lnTo>
                    <a:pt x="2499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Brainstorming method</a:t>
              </a:r>
            </a:p>
          </p:txBody>
        </p:sp>
        <p:sp>
          <p:nvSpPr>
            <p:cNvPr id="460" name="SubTopic"/>
            <p:cNvSpPr/>
            <p:nvPr/>
          </p:nvSpPr>
          <p:spPr>
            <a:xfrm>
              <a:off x="4982579" y="5915402"/>
              <a:ext cx="651100" cy="35700"/>
            </a:xfrm>
            <a:custGeom>
              <a:avLst/>
              <a:gdLst>
                <a:gd fmla="*/ 14960 w 651100" name="rtl"/>
                <a:gd fmla="*/ 6460 h 35700" name="rtt"/>
                <a:gd fmla="*/ 638860 w 651100" name="rtr"/>
                <a:gd fmla="*/ 33660 h 35700" name="rtb"/>
              </a:gdLst>
              <a:ahLst/>
              <a:cxnLst/>
              <a:rect b="rtb" r="rtr" t="rtt" l="rtl"/>
              <a:pathLst>
                <a:path stroke="false" w="651100" h="35700">
                  <a:moveTo>
                    <a:pt x="0" y="0"/>
                  </a:moveTo>
                  <a:lnTo>
                    <a:pt x="651100" y="0"/>
                  </a:lnTo>
                  <a:lnTo>
                    <a:pt x="6511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Nominal group technology (also known as "nominal group law")</a:t>
              </a:r>
            </a:p>
          </p:txBody>
        </p:sp>
        <p:sp>
          <p:nvSpPr>
            <p:cNvPr id="462" name="SubTopic"/>
            <p:cNvSpPr/>
            <p:nvPr/>
          </p:nvSpPr>
          <p:spPr>
            <a:xfrm>
              <a:off x="4982579" y="6267727"/>
              <a:ext cx="482800" cy="35700"/>
            </a:xfrm>
            <a:custGeom>
              <a:avLst/>
              <a:gdLst>
                <a:gd fmla="*/ 14960 w 482800" name="rtl"/>
                <a:gd fmla="*/ 6460 h 35700" name="rtt"/>
                <a:gd fmla="*/ 470560 w 482800" name="rtr"/>
                <a:gd fmla="*/ 33660 h 35700" name="rtb"/>
              </a:gdLst>
              <a:ahLst/>
              <a:cxnLst/>
              <a:rect b="rtb" r="rtr" t="rtt" l="rtl"/>
              <a:pathLst>
                <a:path stroke="false" w="482800" h="35700">
                  <a:moveTo>
                    <a:pt x="0" y="0"/>
                  </a:moveTo>
                  <a:lnTo>
                    <a:pt x="482800" y="0"/>
                  </a:lnTo>
                  <a:lnTo>
                    <a:pt x="4828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Delphi Technology (Expert Prediction Method)</a:t>
              </a:r>
            </a:p>
          </p:txBody>
        </p:sp>
        <p:sp>
          <p:nvSpPr>
            <p:cNvPr id="493" name="SubTopic"/>
            <p:cNvSpPr/>
            <p:nvPr/>
          </p:nvSpPr>
          <p:spPr>
            <a:xfrm>
              <a:off x="5290687" y="5434514"/>
              <a:ext cx="127500" cy="35700"/>
            </a:xfrm>
            <a:custGeom>
              <a:avLst/>
              <a:gdLst>
                <a:gd fmla="*/ 14960 w 127500" name="rtl"/>
                <a:gd fmla="*/ 6460 h 35700" name="rtt"/>
                <a:gd fmla="*/ 115260 w 127500" name="rtr"/>
                <a:gd fmla="*/ 33660 h 35700" name="rtb"/>
              </a:gdLst>
              <a:ahLst/>
              <a:cxnLst/>
              <a:rect b="rtb" r="rtr" t="rtt" l="rtl"/>
              <a:pathLst>
                <a:path stroke="false" w="127500" h="35700">
                  <a:moveTo>
                    <a:pt x="0" y="0"/>
                  </a:moveTo>
                  <a:lnTo>
                    <a:pt x="127500" y="0"/>
                  </a:lnTo>
                  <a:lnTo>
                    <a:pt x="127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Feature 1</a:t>
              </a:r>
            </a:p>
          </p:txBody>
        </p:sp>
        <p:sp>
          <p:nvSpPr>
            <p:cNvPr id="495" name="SubTopic"/>
            <p:cNvSpPr/>
            <p:nvPr/>
          </p:nvSpPr>
          <p:spPr>
            <a:xfrm>
              <a:off x="5476395" y="540731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In response to the problems solved, relevant experts or personnel gather together to open their minds, speak freely, and seek various decision-making ideas in a relaxed atmosphere.</a:t>
              </a:r>
            </a:p>
          </p:txBody>
        </p:sp>
        <p:sp>
          <p:nvSpPr>
            <p:cNvPr id="497" name="SubTopic"/>
            <p:cNvSpPr/>
            <p:nvPr/>
          </p:nvSpPr>
          <p:spPr>
            <a:xfrm>
              <a:off x="5290687" y="5508464"/>
              <a:ext cx="113900" cy="35700"/>
            </a:xfrm>
            <a:custGeom>
              <a:avLst/>
              <a:gdLst>
                <a:gd fmla="*/ 14960 w 113900" name="rtl"/>
                <a:gd fmla="*/ 6460 h 35700" name="rtt"/>
                <a:gd fmla="*/ 101660 w 113900" name="rtr"/>
                <a:gd fmla="*/ 33660 h 35700" name="rtb"/>
              </a:gdLst>
              <a:ahLst/>
              <a:cxnLst/>
              <a:rect b="rtb" r="rtr" t="rtt" l="rtl"/>
              <a:pathLst>
                <a:path stroke="false" w="113900" h="35700">
                  <a:moveTo>
                    <a:pt x="0" y="0"/>
                  </a:moveTo>
                  <a:lnTo>
                    <a:pt x="113900" y="0"/>
                  </a:lnTo>
                  <a:lnTo>
                    <a:pt x="1139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Founder</a:t>
              </a:r>
            </a:p>
          </p:txBody>
        </p:sp>
        <p:sp>
          <p:nvSpPr>
            <p:cNvPr id="499" name="SubTopic"/>
            <p:cNvSpPr/>
            <p:nvPr/>
          </p:nvSpPr>
          <p:spPr>
            <a:xfrm>
              <a:off x="5290687" y="5645739"/>
              <a:ext cx="178500" cy="35700"/>
            </a:xfrm>
            <a:custGeom>
              <a:avLst/>
              <a:gdLst>
                <a:gd fmla="*/ 14960 w 178500" name="rtl"/>
                <a:gd fmla="*/ 6460 h 35700" name="rtt"/>
                <a:gd fmla="*/ 166260 w 178500" name="rtr"/>
                <a:gd fmla="*/ 33660 h 35700" name="rtb"/>
              </a:gdLst>
              <a:ahLst/>
              <a:cxnLst/>
              <a:rect b="rtb" r="rtr" t="rtt" l="rtl"/>
              <a:pathLst>
                <a:path stroke="false" w="178500" h="35700">
                  <a:moveTo>
                    <a:pt x="0" y="0"/>
                  </a:moveTo>
                  <a:lnTo>
                    <a:pt x="178500" y="0"/>
                  </a:lnTo>
                  <a:lnTo>
                    <a:pt x="178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Four principles</a:t>
              </a:r>
            </a:p>
          </p:txBody>
        </p:sp>
        <p:sp>
          <p:nvSpPr>
            <p:cNvPr id="501" name="SubTopic"/>
            <p:cNvSpPr/>
            <p:nvPr/>
          </p:nvSpPr>
          <p:spPr>
            <a:xfrm>
              <a:off x="5290687" y="5769414"/>
              <a:ext cx="127500" cy="35700"/>
            </a:xfrm>
            <a:custGeom>
              <a:avLst/>
              <a:gdLst>
                <a:gd fmla="*/ 14960 w 127500" name="rtl"/>
                <a:gd fmla="*/ 6460 h 35700" name="rtt"/>
                <a:gd fmla="*/ 115260 w 127500" name="rtr"/>
                <a:gd fmla="*/ 33660 h 35700" name="rtb"/>
              </a:gdLst>
              <a:ahLst/>
              <a:cxnLst/>
              <a:rect b="rtb" r="rtr" t="rtt" l="rtl"/>
              <a:pathLst>
                <a:path stroke="false" w="127500" h="35700">
                  <a:moveTo>
                    <a:pt x="0" y="0"/>
                  </a:moveTo>
                  <a:lnTo>
                    <a:pt x="127500" y="0"/>
                  </a:lnTo>
                  <a:lnTo>
                    <a:pt x="127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Feature 2</a:t>
              </a:r>
            </a:p>
          </p:txBody>
        </p:sp>
        <p:sp>
          <p:nvSpPr>
            <p:cNvPr id="505" name="SubTopic"/>
            <p:cNvSpPr/>
            <p:nvPr/>
          </p:nvSpPr>
          <p:spPr>
            <a:xfrm>
              <a:off x="5462795" y="5508464"/>
              <a:ext cx="348500" cy="35700"/>
            </a:xfrm>
            <a:custGeom>
              <a:avLst/>
              <a:gdLst>
                <a:gd fmla="*/ 14960 w 348500" name="rtl"/>
                <a:gd fmla="*/ 6460 h 35700" name="rtt"/>
                <a:gd fmla="*/ 336260 w 348500" name="rtr"/>
                <a:gd fmla="*/ 33660 h 35700" name="rtb"/>
              </a:gdLst>
              <a:ahLst/>
              <a:cxnLst/>
              <a:rect b="rtb" r="rtr" t="rtt" l="rtl"/>
              <a:pathLst>
                <a:path stroke="false" w="348500" h="35700">
                  <a:moveTo>
                    <a:pt x="0" y="0"/>
                  </a:moveTo>
                  <a:lnTo>
                    <a:pt x="348500" y="0"/>
                  </a:lnTo>
                  <a:lnTo>
                    <a:pt x="348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American psychologist Osborne</a:t>
              </a:r>
            </a:p>
          </p:txBody>
        </p:sp>
        <p:sp>
          <p:nvSpPr>
            <p:cNvPr id="509" name="SubTopic"/>
            <p:cNvSpPr/>
            <p:nvPr/>
          </p:nvSpPr>
          <p:spPr>
            <a:xfrm>
              <a:off x="5527395" y="555521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（1）Each expresses his own opinions and does not comment on other people's suggestions</a:t>
              </a:r>
            </a:p>
          </p:txBody>
        </p:sp>
        <p:sp>
          <p:nvSpPr>
            <p:cNvPr id="511" name="SubTopic"/>
            <p:cNvSpPr/>
            <p:nvPr/>
          </p:nvSpPr>
          <p:spPr>
            <a:xfrm>
              <a:off x="5527395" y="5629164"/>
              <a:ext cx="523600" cy="35700"/>
            </a:xfrm>
            <a:custGeom>
              <a:avLst/>
              <a:gdLst>
                <a:gd fmla="*/ 11560 w 523600" name="rtl"/>
                <a:gd fmla="*/ 6460 h 35700" name="rtt"/>
                <a:gd fmla="*/ 511360 w 523600" name="rtr"/>
                <a:gd fmla="*/ 33660 h 35700" name="rtb"/>
              </a:gdLst>
              <a:ahLst/>
              <a:cxnLst/>
              <a:rect b="rtb" r="rtr" t="rtt" l="rtl"/>
              <a:pathLst>
                <a:path stroke="false" w="523600" h="35700">
                  <a:moveTo>
                    <a:pt x="0" y="0"/>
                  </a:moveTo>
                  <a:lnTo>
                    <a:pt x="523600" y="0"/>
                  </a:lnTo>
                  <a:lnTo>
                    <a:pt x="5236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（2）No need to think carefully, the more the better</a:t>
              </a:r>
            </a:p>
          </p:txBody>
        </p:sp>
        <p:sp>
          <p:nvSpPr>
            <p:cNvPr id="513" name="SubTopic"/>
            <p:cNvSpPr/>
            <p:nvPr/>
          </p:nvSpPr>
          <p:spPr>
            <a:xfrm>
              <a:off x="5527395" y="5675914"/>
              <a:ext cx="613700" cy="35700"/>
            </a:xfrm>
            <a:custGeom>
              <a:avLst/>
              <a:gdLst>
                <a:gd fmla="*/ 11560 w 613700" name="rtl"/>
                <a:gd fmla="*/ 6460 h 35700" name="rtt"/>
                <a:gd fmla="*/ 601460 w 613700" name="rtr"/>
                <a:gd fmla="*/ 33660 h 35700" name="rtb"/>
              </a:gdLst>
              <a:ahLst/>
              <a:cxnLst/>
              <a:rect b="rtb" r="rtr" t="rtt" l="rtl"/>
              <a:pathLst>
                <a:path stroke="false" w="613700" h="35700">
                  <a:moveTo>
                    <a:pt x="0" y="0"/>
                  </a:moveTo>
                  <a:lnTo>
                    <a:pt x="613700" y="0"/>
                  </a:lnTo>
                  <a:lnTo>
                    <a:pt x="6137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（3）Encourage independent thinking and wonderful thinking</a:t>
              </a:r>
            </a:p>
          </p:txBody>
        </p:sp>
        <p:sp>
          <p:nvSpPr>
            <p:cNvPr id="515" name="SubTopic"/>
            <p:cNvSpPr/>
            <p:nvPr/>
          </p:nvSpPr>
          <p:spPr>
            <a:xfrm>
              <a:off x="5527395" y="5722664"/>
              <a:ext cx="567800" cy="35700"/>
            </a:xfrm>
            <a:custGeom>
              <a:avLst/>
              <a:gdLst>
                <a:gd fmla="*/ 11560 w 567800" name="rtl"/>
                <a:gd fmla="*/ 6460 h 35700" name="rtt"/>
                <a:gd fmla="*/ 555560 w 567800" name="rtr"/>
                <a:gd fmla="*/ 33660 h 35700" name="rtb"/>
              </a:gdLst>
              <a:ahLst/>
              <a:cxnLst/>
              <a:rect b="rtb" r="rtr" t="rtt" l="rtl"/>
              <a:pathLst>
                <a:path stroke="false" w="567800" h="35700">
                  <a:moveTo>
                    <a:pt x="0" y="0"/>
                  </a:moveTo>
                  <a:lnTo>
                    <a:pt x="567800" y="0"/>
                  </a:lnTo>
                  <a:lnTo>
                    <a:pt x="5678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（4）Can supplement and improve existing suggestions</a:t>
              </a:r>
            </a:p>
          </p:txBody>
        </p:sp>
        <p:sp>
          <p:nvSpPr>
            <p:cNvPr id="517" name="SubTopic"/>
            <p:cNvSpPr/>
            <p:nvPr/>
          </p:nvSpPr>
          <p:spPr>
            <a:xfrm>
              <a:off x="5476395" y="5769414"/>
              <a:ext cx="307700" cy="35700"/>
            </a:xfrm>
            <a:custGeom>
              <a:avLst/>
              <a:gdLst>
                <a:gd fmla="*/ 14960 w 307700" name="rtl"/>
                <a:gd fmla="*/ 6460 h 35700" name="rtt"/>
                <a:gd fmla="*/ 295460 w 307700" name="rtr"/>
                <a:gd fmla="*/ 33660 h 35700" name="rtb"/>
              </a:gdLst>
              <a:ahLst/>
              <a:cxnLst/>
              <a:rect b="rtb" r="rtr" t="rtt" l="rtl"/>
              <a:pathLst>
                <a:path stroke="false" w="307700" h="35700">
                  <a:moveTo>
                    <a:pt x="0" y="0"/>
                  </a:moveTo>
                  <a:lnTo>
                    <a:pt x="307700" y="0"/>
                  </a:lnTo>
                  <a:lnTo>
                    <a:pt x="3077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Advocate innovative thinking</a:t>
              </a:r>
            </a:p>
          </p:txBody>
        </p:sp>
        <p:sp>
          <p:nvSpPr>
            <p:cNvPr id="519" name="SubTopic"/>
            <p:cNvSpPr/>
            <p:nvPr/>
          </p:nvSpPr>
          <p:spPr>
            <a:xfrm>
              <a:off x="5691887" y="5829764"/>
              <a:ext cx="112200" cy="35700"/>
            </a:xfrm>
            <a:custGeom>
              <a:avLst/>
              <a:gdLst>
                <a:gd fmla="*/ 14960 w 112200" name="rtl"/>
                <a:gd fmla="*/ 6460 h 35700" name="rtt"/>
                <a:gd fmla="*/ 99960 w 112200" name="rtr"/>
                <a:gd fmla="*/ 33660 h 35700" name="rtb"/>
              </a:gdLst>
              <a:ahLst/>
              <a:cxnLst/>
              <a:rect b="rtb" r="rtr" t="rtt" l="rtl"/>
              <a:pathLst>
                <a:path stroke="false" w="112200" h="35700">
                  <a:moveTo>
                    <a:pt x="0" y="0"/>
                  </a:moveTo>
                  <a:lnTo>
                    <a:pt x="112200" y="0"/>
                  </a:lnTo>
                  <a:lnTo>
                    <a:pt x="1122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premise</a:t>
              </a:r>
            </a:p>
          </p:txBody>
        </p:sp>
        <p:sp>
          <p:nvSpPr>
            <p:cNvPr id="521" name="SubTopic"/>
            <p:cNvSpPr/>
            <p:nvPr/>
          </p:nvSpPr>
          <p:spPr>
            <a:xfrm>
              <a:off x="5691887" y="6001039"/>
              <a:ext cx="76500" cy="35700"/>
            </a:xfrm>
            <a:custGeom>
              <a:avLst/>
              <a:gdLst>
                <a:gd fmla="*/ 14960 w 76500" name="rtl"/>
                <a:gd fmla="*/ 6460 h 35700" name="rtt"/>
                <a:gd fmla="*/ 64260 w 76500" name="rtr"/>
                <a:gd fmla="*/ 33660 h 35700" name="rtb"/>
              </a:gdLst>
              <a:ahLst/>
              <a:cxnLst/>
              <a:rect b="rtb" r="rtr" t="rtt" l="rtl"/>
              <a:pathLst>
                <a:path stroke="false" w="76500" h="35700">
                  <a:moveTo>
                    <a:pt x="0" y="0"/>
                  </a:moveTo>
                  <a:lnTo>
                    <a:pt x="76500" y="0"/>
                  </a:lnTo>
                  <a:lnTo>
                    <a:pt x="76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step</a:t>
              </a:r>
            </a:p>
          </p:txBody>
        </p:sp>
        <p:sp>
          <p:nvSpPr>
            <p:cNvPr id="523" name="SubTopic"/>
            <p:cNvSpPr/>
            <p:nvPr/>
          </p:nvSpPr>
          <p:spPr>
            <a:xfrm>
              <a:off x="5862295" y="58161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Incomplete understanding of the nature of the problem and severe differences of opinion</a:t>
              </a:r>
            </a:p>
          </p:txBody>
        </p:sp>
        <p:sp>
          <p:nvSpPr>
            <p:cNvPr id="525" name="SubTopic"/>
            <p:cNvSpPr/>
            <p:nvPr/>
          </p:nvSpPr>
          <p:spPr>
            <a:xfrm>
              <a:off x="5826595" y="589011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（1）Select people who have research or experience in the issues to be solved as team members and provide them with information related to decision-making issues</a:t>
              </a:r>
            </a:p>
          </p:txBody>
        </p:sp>
        <p:sp>
          <p:nvSpPr>
            <p:cNvPr id="527" name="SubTopic"/>
            <p:cNvSpPr/>
            <p:nvPr/>
          </p:nvSpPr>
          <p:spPr>
            <a:xfrm>
              <a:off x="5826595" y="596406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（2）The group members were not allowed to communicate and wrote the alternatives they proposed into text materials.</a:t>
              </a:r>
            </a:p>
          </p:txBody>
        </p:sp>
        <p:sp>
          <p:nvSpPr>
            <p:cNvPr id="529" name="SubTopic"/>
            <p:cNvSpPr/>
            <p:nvPr/>
          </p:nvSpPr>
          <p:spPr>
            <a:xfrm>
              <a:off x="5826595" y="6038014"/>
              <a:ext cx="901000" cy="35700"/>
            </a:xfrm>
            <a:custGeom>
              <a:avLst/>
              <a:gdLst>
                <a:gd fmla="*/ 11560 w 901000" name="rtl"/>
                <a:gd fmla="*/ 6460 h 35700" name="rtt"/>
                <a:gd fmla="*/ 888760 w 901000" name="rtr"/>
                <a:gd fmla="*/ 33660 h 35700" name="rtb"/>
              </a:gdLst>
              <a:ahLst/>
              <a:cxnLst/>
              <a:rect b="rtb" r="rtr" t="rtt" l="rtl"/>
              <a:pathLst>
                <a:path stroke="false" w="901000" h="35700">
                  <a:moveTo>
                    <a:pt x="0" y="0"/>
                  </a:moveTo>
                  <a:lnTo>
                    <a:pt x="901000" y="0"/>
                  </a:lnTo>
                  <a:lnTo>
                    <a:pt x="9010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（3）Then convene a meeting and ask the group members to state their plans one by one</a:t>
              </a:r>
            </a:p>
          </p:txBody>
        </p:sp>
        <p:sp>
          <p:nvSpPr>
            <p:cNvPr id="531" name="SubTopic"/>
            <p:cNvSpPr/>
            <p:nvPr/>
          </p:nvSpPr>
          <p:spPr>
            <a:xfrm>
              <a:off x="5826595" y="608476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（4）Voting, produce the most popular plan, and submit it to the manager as a reference for decision-making</a:t>
              </a:r>
            </a:p>
          </p:txBody>
        </p:sp>
        <p:sp>
          <p:nvSpPr>
            <p:cNvPr id="533" name="SubTopic"/>
            <p:cNvSpPr/>
            <p:nvPr/>
          </p:nvSpPr>
          <p:spPr>
            <a:xfrm>
              <a:off x="5523587" y="6158714"/>
              <a:ext cx="282200" cy="35700"/>
            </a:xfrm>
            <a:custGeom>
              <a:avLst/>
              <a:gdLst>
                <a:gd fmla="*/ 14960 w 282200" name="rtl"/>
                <a:gd fmla="*/ 6460 h 35700" name="rtt"/>
                <a:gd fmla="*/ 269960 w 282200" name="rtr"/>
                <a:gd fmla="*/ 33660 h 35700" name="rtb"/>
              </a:gdLst>
              <a:ahLst/>
              <a:cxnLst/>
              <a:rect b="rtb" r="rtr" t="rtt" l="rtl"/>
              <a:pathLst>
                <a:path stroke="false" w="282200" h="35700">
                  <a:moveTo>
                    <a:pt x="0" y="0"/>
                  </a:moveTo>
                  <a:lnTo>
                    <a:pt x="282200" y="0"/>
                  </a:lnTo>
                  <a:lnTo>
                    <a:pt x="2822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Rand Company proposed</a:t>
              </a:r>
            </a:p>
          </p:txBody>
        </p:sp>
        <p:sp>
          <p:nvSpPr>
            <p:cNvPr id="535" name="SubTopic"/>
            <p:cNvSpPr/>
            <p:nvPr/>
          </p:nvSpPr>
          <p:spPr>
            <a:xfrm>
              <a:off x="5523587" y="6205464"/>
              <a:ext cx="792200" cy="35700"/>
            </a:xfrm>
            <a:custGeom>
              <a:avLst/>
              <a:gdLst>
                <a:gd fmla="*/ 14960 w 792200" name="rtl"/>
                <a:gd fmla="*/ 6460 h 35700" name="rtt"/>
                <a:gd fmla="*/ 779960 w 792200" name="rtr"/>
                <a:gd fmla="*/ 33660 h 35700" name="rtb"/>
              </a:gdLst>
              <a:ahLst/>
              <a:cxnLst/>
              <a:rect b="rtb" r="rtr" t="rtt" l="rtl"/>
              <a:pathLst>
                <a:path stroke="false" w="792200" h="35700">
                  <a:moveTo>
                    <a:pt x="0" y="0"/>
                  </a:moveTo>
                  <a:lnTo>
                    <a:pt x="792200" y="0"/>
                  </a:lnTo>
                  <a:lnTo>
                    <a:pt x="7922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Definition: controlled feedback to listen to experts' opinions on a certain issue</a:t>
              </a:r>
            </a:p>
          </p:txBody>
        </p:sp>
        <p:sp>
          <p:nvSpPr>
            <p:cNvPr id="537" name="SubTopic"/>
            <p:cNvSpPr/>
            <p:nvPr/>
          </p:nvSpPr>
          <p:spPr>
            <a:xfrm>
              <a:off x="5523587" y="6376739"/>
              <a:ext cx="76500" cy="35700"/>
            </a:xfrm>
            <a:custGeom>
              <a:avLst/>
              <a:gdLst>
                <a:gd fmla="*/ 14960 w 76500" name="rtl"/>
                <a:gd fmla="*/ 6460 h 35700" name="rtt"/>
                <a:gd fmla="*/ 64260 w 76500" name="rtr"/>
                <a:gd fmla="*/ 33660 h 35700" name="rtb"/>
              </a:gdLst>
              <a:ahLst/>
              <a:cxnLst/>
              <a:rect b="rtb" r="rtr" t="rtt" l="rtl"/>
              <a:pathLst>
                <a:path stroke="false" w="76500" h="35700">
                  <a:moveTo>
                    <a:pt x="0" y="0"/>
                  </a:moveTo>
                  <a:lnTo>
                    <a:pt x="76500" y="0"/>
                  </a:lnTo>
                  <a:lnTo>
                    <a:pt x="76500" y="35700"/>
                  </a:lnTo>
                  <a:lnTo>
                    <a:pt x="0" y="35700"/>
                  </a:lnTo>
                  <a:lnTo>
                    <a:pt x="0" y="0"/>
                  </a:lnTo>
                  <a:close/>
                </a:path>
              </a:pathLst>
            </a:custGeom>
            <a:noFill/>
            <a:ln w="3400" cap="rnd">
              <a:solidFill>
                <a:srgbClr val="BB43FE"/>
              </a:solidFill>
              <a:round/>
            </a:ln>
          </p:spPr>
          <p:txBody>
            <a:bodyPr lIns="0" rIns="0" anchor="ctr" rtlCol="0" tIns="0" bIns="11000" wrap="none"/>
            <a:lstStyle/>
            <a:p>
              <a:pPr algn="ctr">
                <a:lnSpc>
                  <a:spcPct val="100000"/>
                </a:lnSpc>
              </a:pPr>
              <a:r>
                <a:rPr sz="170">
                  <a:solidFill>
                    <a:srgbClr val="454545"/>
                  </a:solidFill>
                  <a:latin typeface="Arial"/>
                </a:rPr>
                <a:t>step</a:t>
              </a:r>
            </a:p>
          </p:txBody>
        </p:sp>
        <p:sp>
          <p:nvSpPr>
            <p:cNvPr id="539" name="SubTopic"/>
            <p:cNvSpPr/>
            <p:nvPr/>
          </p:nvSpPr>
          <p:spPr>
            <a:xfrm>
              <a:off x="5658295" y="625221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（1）According to the characteristics of the problem, select and invite experts who have done relevant research or have relevant experience.</a:t>
              </a:r>
            </a:p>
          </p:txBody>
        </p:sp>
        <p:sp>
          <p:nvSpPr>
            <p:cNvPr id="541" name="SubTopic"/>
            <p:cNvSpPr/>
            <p:nvPr/>
          </p:nvSpPr>
          <p:spPr>
            <a:xfrm>
              <a:off x="5658295" y="632616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（2）Provide information related to the problem to experts, ask them to express their opinions independently and write them into written materials</a:t>
              </a:r>
            </a:p>
          </p:txBody>
        </p:sp>
        <p:sp>
          <p:nvSpPr>
            <p:cNvPr id="543" name="SubTopic"/>
            <p:cNvSpPr/>
            <p:nvPr/>
          </p:nvSpPr>
          <p:spPr>
            <a:xfrm>
              <a:off x="5658295" y="640011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（3）After the manager collects and integrates the opinions of experts, he will feedback the comprehensive opinions to all experts and ask them to express their opinions again.</a:t>
              </a:r>
            </a:p>
          </p:txBody>
        </p:sp>
        <p:sp>
          <p:nvSpPr>
            <p:cNvPr id="545" name="SubTopic"/>
            <p:cNvSpPr/>
            <p:nvPr/>
          </p:nvSpPr>
          <p:spPr>
            <a:xfrm>
              <a:off x="5658295" y="6474064"/>
              <a:ext cx="918000" cy="62900"/>
            </a:xfrm>
            <a:custGeom>
              <a:avLst/>
              <a:gdLst>
                <a:gd fmla="*/ 11560 w 918000" name="rtl"/>
                <a:gd fmla="*/ 6460 h 62900" name="rtt"/>
                <a:gd fmla="*/ 905760 w 918000" name="rtr"/>
                <a:gd fmla="*/ 60860 h 62900" name="rtb"/>
              </a:gdLst>
              <a:ahLst/>
              <a:cxnLst/>
              <a:rect b="rtb" r="rtr" t="rtt" l="rtl"/>
              <a:pathLst>
                <a:path stroke="false" w="918000" h="62900">
                  <a:moveTo>
                    <a:pt x="0" y="0"/>
                  </a:moveTo>
                  <a:lnTo>
                    <a:pt x="918000" y="0"/>
                  </a:lnTo>
                  <a:lnTo>
                    <a:pt x="918000" y="62900"/>
                  </a:lnTo>
                  <a:lnTo>
                    <a:pt x="0" y="62900"/>
                  </a:lnTo>
                  <a:lnTo>
                    <a:pt x="0" y="0"/>
                  </a:lnTo>
                  <a:close/>
                </a:path>
              </a:pathLst>
            </a:custGeom>
            <a:noFill/>
            <a:ln w="3400" cap="rnd">
              <a:solidFill>
                <a:srgbClr val="BB43FE"/>
              </a:solidFill>
              <a:round/>
            </a:ln>
          </p:spPr>
          <p:txBody>
            <a:bodyPr lIns="0" rIns="0" anchor="ctr" rtlCol="0" tIns="0" bIns="11000" wrap="square"/>
            <a:lstStyle/>
            <a:p>
              <a:pPr algn="ctr">
                <a:lnSpc>
                  <a:spcPct val="100000"/>
                </a:lnSpc>
              </a:pPr>
              <a:r>
                <a:rPr sz="170">
                  <a:solidFill>
                    <a:srgbClr val="454545"/>
                  </a:solidFill>
                  <a:latin typeface="Arial"/>
                </a:rPr>
                <a:t>（4）This is repeated many times and finally a plan represents the opinions of the expert group</a:t>
              </a:r>
            </a:p>
          </p:txBody>
        </p:sp>
        <p:sp>
          <p:nvSpPr>
            <p:cNvPr id="547" name="SubTopic"/>
            <p:cNvSpPr/>
            <p:nvPr/>
          </p:nvSpPr>
          <p:spPr>
            <a:xfrm>
              <a:off x="3852555" y="1957164"/>
              <a:ext cx="142800" cy="35700"/>
            </a:xfrm>
            <a:custGeom>
              <a:avLst/>
              <a:gdLst>
                <a:gd fmla="*/ 14960 w 142800" name="rtl"/>
                <a:gd fmla="*/ 6460 h 35700" name="rtt"/>
                <a:gd fmla="*/ 130560 w 142800" name="rtr"/>
                <a:gd fmla="*/ 33660 h 35700" name="rtb"/>
              </a:gdLst>
              <a:ahLst/>
              <a:cxnLst/>
              <a:rect b="rtb" r="rtr" t="rtt" l="rtl"/>
              <a:pathLst>
                <a:path stroke="false" w="142800" h="35700">
                  <a:moveTo>
                    <a:pt x="0" y="0"/>
                  </a:moveTo>
                  <a:lnTo>
                    <a:pt x="142800" y="0"/>
                  </a:lnTo>
                  <a:lnTo>
                    <a:pt x="1428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importance</a:t>
              </a:r>
            </a:p>
          </p:txBody>
        </p:sp>
        <p:sp>
          <p:nvSpPr>
            <p:cNvPr id="549" name="SubTopic"/>
            <p:cNvSpPr/>
            <p:nvPr/>
          </p:nvSpPr>
          <p:spPr>
            <a:xfrm>
              <a:off x="4053563" y="1658814"/>
              <a:ext cx="289000" cy="35700"/>
            </a:xfrm>
            <a:custGeom>
              <a:avLst/>
              <a:gdLst>
                <a:gd fmla="*/ 14960 w 289000" name="rtl"/>
                <a:gd fmla="*/ 6460 h 35700" name="rtt"/>
                <a:gd fmla="*/ 276760 w 289000" name="rtr"/>
                <a:gd fmla="*/ 33660 h 35700" name="rtb"/>
              </a:gdLst>
              <a:ahLst/>
              <a:cxnLst/>
              <a:rect b="rtb" r="rtr" t="rtt" l="rtl"/>
              <a:pathLst>
                <a:path stroke="false" w="289000" h="35700">
                  <a:moveTo>
                    <a:pt x="0" y="0"/>
                  </a:moveTo>
                  <a:lnTo>
                    <a:pt x="289000" y="0"/>
                  </a:lnTo>
                  <a:lnTo>
                    <a:pt x="2890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Strategic decision-making</a:t>
              </a:r>
            </a:p>
          </p:txBody>
        </p:sp>
        <p:sp>
          <p:nvSpPr>
            <p:cNvPr id="551" name="SubTopic"/>
            <p:cNvSpPr/>
            <p:nvPr/>
          </p:nvSpPr>
          <p:spPr>
            <a:xfrm>
              <a:off x="4053563" y="1967364"/>
              <a:ext cx="275400" cy="35700"/>
            </a:xfrm>
            <a:custGeom>
              <a:avLst/>
              <a:gdLst>
                <a:gd fmla="*/ 14960 w 275400" name="rtl"/>
                <a:gd fmla="*/ 6460 h 35700" name="rtt"/>
                <a:gd fmla="*/ 263160 w 275400" name="rtr"/>
                <a:gd fmla="*/ 33660 h 35700" name="rtb"/>
              </a:gdLst>
              <a:ahLst/>
              <a:cxnLst/>
              <a:rect b="rtb" r="rtr" t="rtt" l="rtl"/>
              <a:pathLst>
                <a:path stroke="false" w="275400" h="35700">
                  <a:moveTo>
                    <a:pt x="0" y="0"/>
                  </a:moveTo>
                  <a:lnTo>
                    <a:pt x="275400" y="0"/>
                  </a:lnTo>
                  <a:lnTo>
                    <a:pt x="2754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Tactical decision-making</a:t>
              </a:r>
            </a:p>
          </p:txBody>
        </p:sp>
        <p:sp>
          <p:nvSpPr>
            <p:cNvPr id="553" name="SubTopic"/>
            <p:cNvSpPr/>
            <p:nvPr/>
          </p:nvSpPr>
          <p:spPr>
            <a:xfrm>
              <a:off x="4053563" y="2255514"/>
              <a:ext cx="226100" cy="35700"/>
            </a:xfrm>
            <a:custGeom>
              <a:avLst/>
              <a:gdLst>
                <a:gd fmla="*/ 14960 w 226100" name="rtl"/>
                <a:gd fmla="*/ 6460 h 35700" name="rtt"/>
                <a:gd fmla="*/ 213860 w 226100" name="rtr"/>
                <a:gd fmla="*/ 33660 h 35700" name="rtb"/>
              </a:gdLst>
              <a:ahLst/>
              <a:cxnLst/>
              <a:rect b="rtb" r="rtr" t="rtt" l="rtl"/>
              <a:pathLst>
                <a:path stroke="false" w="226100" h="35700">
                  <a:moveTo>
                    <a:pt x="0" y="0"/>
                  </a:moveTo>
                  <a:lnTo>
                    <a:pt x="226100" y="0"/>
                  </a:lnTo>
                  <a:lnTo>
                    <a:pt x="226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Business decisions</a:t>
              </a:r>
            </a:p>
          </p:txBody>
        </p:sp>
        <p:sp>
          <p:nvSpPr>
            <p:cNvPr id="555" name="SubTopic"/>
            <p:cNvSpPr/>
            <p:nvPr/>
          </p:nvSpPr>
          <p:spPr>
            <a:xfrm>
              <a:off x="4400771" y="15517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557" name="SubTopic"/>
            <p:cNvSpPr/>
            <p:nvPr/>
          </p:nvSpPr>
          <p:spPr>
            <a:xfrm>
              <a:off x="4400771" y="16588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559" name="SubTopic"/>
            <p:cNvSpPr/>
            <p:nvPr/>
          </p:nvSpPr>
          <p:spPr>
            <a:xfrm>
              <a:off x="4400771" y="1765914"/>
              <a:ext cx="117300" cy="35700"/>
            </a:xfrm>
            <a:custGeom>
              <a:avLst/>
              <a:gdLst>
                <a:gd fmla="*/ 14960 w 117300" name="rtl"/>
                <a:gd fmla="*/ 6460 h 35700" name="rtt"/>
                <a:gd fmla="*/ 105060 w 117300" name="rtr"/>
                <a:gd fmla="*/ 33660 h 35700" name="rtb"/>
              </a:gdLst>
              <a:ahLst/>
              <a:cxnLst/>
              <a:rect b="rtb" r="rtr" t="rtt" l="rtl"/>
              <a:pathLst>
                <a:path stroke="false" w="117300" h="35700">
                  <a:moveTo>
                    <a:pt x="0" y="0"/>
                  </a:moveTo>
                  <a:lnTo>
                    <a:pt x="117300" y="0"/>
                  </a:lnTo>
                  <a:lnTo>
                    <a:pt x="1173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example</a:t>
              </a:r>
            </a:p>
          </p:txBody>
        </p:sp>
        <p:sp>
          <p:nvSpPr>
            <p:cNvPr id="561" name="SubTopic"/>
            <p:cNvSpPr/>
            <p:nvPr/>
          </p:nvSpPr>
          <p:spPr>
            <a:xfrm>
              <a:off x="4579679" y="15381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Decision-making activities involving major issues involving organizational goals and strategic planning</a:t>
              </a:r>
            </a:p>
          </p:txBody>
        </p:sp>
        <p:sp>
          <p:nvSpPr>
            <p:cNvPr id="565" name="SubTopic"/>
            <p:cNvSpPr/>
            <p:nvPr/>
          </p:nvSpPr>
          <p:spPr>
            <a:xfrm>
              <a:off x="4579679" y="1612064"/>
              <a:ext cx="96900" cy="35700"/>
            </a:xfrm>
            <a:custGeom>
              <a:avLst/>
              <a:gdLst>
                <a:gd fmla="*/ 14960 w 96900" name="rtl"/>
                <a:gd fmla="*/ 6460 h 35700" name="rtt"/>
                <a:gd fmla="*/ 84660 w 96900" name="rtr"/>
                <a:gd fmla="*/ 33660 h 35700" name="rtb"/>
              </a:gdLst>
              <a:ahLst/>
              <a:cxnLst/>
              <a:rect b="rtb" r="rtr" t="rtt" l="rtl"/>
              <a:pathLst>
                <a:path stroke="false" w="96900" h="35700">
                  <a:moveTo>
                    <a:pt x="0" y="0"/>
                  </a:moveTo>
                  <a:lnTo>
                    <a:pt x="96900" y="0"/>
                  </a:lnTo>
                  <a:lnTo>
                    <a:pt x="969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Global</a:t>
              </a:r>
            </a:p>
          </p:txBody>
        </p:sp>
        <p:sp>
          <p:nvSpPr>
            <p:cNvPr id="567" name="SubTopic"/>
            <p:cNvSpPr/>
            <p:nvPr/>
          </p:nvSpPr>
          <p:spPr>
            <a:xfrm>
              <a:off x="4579679" y="1658814"/>
              <a:ext cx="132600" cy="35700"/>
            </a:xfrm>
            <a:custGeom>
              <a:avLst/>
              <a:gdLst>
                <a:gd fmla="*/ 14960 w 132600" name="rtl"/>
                <a:gd fmla="*/ 6460 h 35700" name="rtt"/>
                <a:gd fmla="*/ 120360 w 132600" name="rtr"/>
                <a:gd fmla="*/ 33660 h 35700" name="rtb"/>
              </a:gdLst>
              <a:ahLst/>
              <a:cxnLst/>
              <a:rect b="rtb" r="rtr" t="rtt" l="rtl"/>
              <a:pathLst>
                <a:path stroke="false" w="132600" h="35700">
                  <a:moveTo>
                    <a:pt x="0" y="0"/>
                  </a:moveTo>
                  <a:lnTo>
                    <a:pt x="132600" y="0"/>
                  </a:lnTo>
                  <a:lnTo>
                    <a:pt x="1326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Long-term</a:t>
              </a:r>
            </a:p>
          </p:txBody>
        </p:sp>
        <p:sp>
          <p:nvSpPr>
            <p:cNvPr id="569" name="SubTopic"/>
            <p:cNvSpPr/>
            <p:nvPr/>
          </p:nvSpPr>
          <p:spPr>
            <a:xfrm>
              <a:off x="4579679" y="1705564"/>
              <a:ext cx="122400" cy="35700"/>
            </a:xfrm>
            <a:custGeom>
              <a:avLst/>
              <a:gdLst>
                <a:gd fmla="*/ 14960 w 122400" name="rtl"/>
                <a:gd fmla="*/ 6460 h 35700" name="rtt"/>
                <a:gd fmla="*/ 110160 w 122400" name="rtr"/>
                <a:gd fmla="*/ 33660 h 35700" name="rtb"/>
              </a:gdLst>
              <a:ahLst/>
              <a:cxnLst/>
              <a:rect b="rtb" r="rtr" t="rtt" l="rtl"/>
              <a:pathLst>
                <a:path stroke="false" w="122400" h="35700">
                  <a:moveTo>
                    <a:pt x="0" y="0"/>
                  </a:moveTo>
                  <a:lnTo>
                    <a:pt x="122400" y="0"/>
                  </a:lnTo>
                  <a:lnTo>
                    <a:pt x="1224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Strategic</a:t>
              </a:r>
            </a:p>
          </p:txBody>
        </p:sp>
        <p:sp>
          <p:nvSpPr>
            <p:cNvPr id="573" name="SubTopic"/>
            <p:cNvSpPr/>
            <p:nvPr/>
          </p:nvSpPr>
          <p:spPr>
            <a:xfrm>
              <a:off x="4576279" y="17523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Acquisition and mergers, determination of senior manager candidates, organizational reform, listing</a:t>
              </a:r>
            </a:p>
          </p:txBody>
        </p:sp>
        <p:sp>
          <p:nvSpPr>
            <p:cNvPr id="575" name="SubTopic"/>
            <p:cNvSpPr/>
            <p:nvPr/>
          </p:nvSpPr>
          <p:spPr>
            <a:xfrm>
              <a:off x="4387171" y="18534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577" name="SubTopic"/>
            <p:cNvSpPr/>
            <p:nvPr/>
          </p:nvSpPr>
          <p:spPr>
            <a:xfrm>
              <a:off x="4387171" y="19741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579" name="SubTopic"/>
            <p:cNvSpPr/>
            <p:nvPr/>
          </p:nvSpPr>
          <p:spPr>
            <a:xfrm>
              <a:off x="4387171" y="2081264"/>
              <a:ext cx="117300" cy="35700"/>
            </a:xfrm>
            <a:custGeom>
              <a:avLst/>
              <a:gdLst>
                <a:gd fmla="*/ 14960 w 117300" name="rtl"/>
                <a:gd fmla="*/ 6460 h 35700" name="rtt"/>
                <a:gd fmla="*/ 105060 w 117300" name="rtr"/>
                <a:gd fmla="*/ 33660 h 35700" name="rtb"/>
              </a:gdLst>
              <a:ahLst/>
              <a:cxnLst/>
              <a:rect b="rtb" r="rtr" t="rtt" l="rtl"/>
              <a:pathLst>
                <a:path stroke="false" w="117300" h="35700">
                  <a:moveTo>
                    <a:pt x="0" y="0"/>
                  </a:moveTo>
                  <a:lnTo>
                    <a:pt x="117300" y="0"/>
                  </a:lnTo>
                  <a:lnTo>
                    <a:pt x="1173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example</a:t>
              </a:r>
            </a:p>
          </p:txBody>
        </p:sp>
        <p:sp>
          <p:nvSpPr>
            <p:cNvPr id="581" name="SubTopic"/>
            <p:cNvSpPr/>
            <p:nvPr/>
          </p:nvSpPr>
          <p:spPr>
            <a:xfrm>
              <a:off x="4566079" y="182626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Also known as management decision, it refers to a decision to reasonably allocate the organization's human resources, funds, materials and other resources and change the business structure of the organization.</a:t>
              </a:r>
            </a:p>
          </p:txBody>
        </p:sp>
        <p:sp>
          <p:nvSpPr>
            <p:cNvPr id="583" name="SubTopic"/>
            <p:cNvSpPr/>
            <p:nvPr/>
          </p:nvSpPr>
          <p:spPr>
            <a:xfrm>
              <a:off x="4566079" y="1927414"/>
              <a:ext cx="86700" cy="35700"/>
            </a:xfrm>
            <a:custGeom>
              <a:avLst/>
              <a:gdLst>
                <a:gd fmla="*/ 14960 w 86700" name="rtl"/>
                <a:gd fmla="*/ 6460 h 35700" name="rtt"/>
                <a:gd fmla="*/ 74460 w 86700" name="rtr"/>
                <a:gd fmla="*/ 33660 h 35700" name="rtb"/>
              </a:gdLst>
              <a:ahLst/>
              <a:cxnLst/>
              <a:rect b="rtb" r="rtr" t="rtt" l="rtl"/>
              <a:pathLst>
                <a:path stroke="false" w="86700" h="35700">
                  <a:moveTo>
                    <a:pt x="0" y="0"/>
                  </a:moveTo>
                  <a:lnTo>
                    <a:pt x="86700" y="0"/>
                  </a:lnTo>
                  <a:lnTo>
                    <a:pt x="86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Local</a:t>
              </a:r>
            </a:p>
          </p:txBody>
        </p:sp>
        <p:sp>
          <p:nvSpPr>
            <p:cNvPr id="585" name="SubTopic"/>
            <p:cNvSpPr/>
            <p:nvPr/>
          </p:nvSpPr>
          <p:spPr>
            <a:xfrm>
              <a:off x="4566079" y="1974164"/>
              <a:ext cx="163200" cy="35700"/>
            </a:xfrm>
            <a:custGeom>
              <a:avLst/>
              <a:gdLst>
                <a:gd fmla="*/ 14960 w 163200" name="rtl"/>
                <a:gd fmla="*/ 6460 h 35700" name="rtt"/>
                <a:gd fmla="*/ 150960 w 163200" name="rtr"/>
                <a:gd fmla="*/ 33660 h 35700" name="rtb"/>
              </a:gdLst>
              <a:ahLst/>
              <a:cxnLst/>
              <a:rect b="rtb" r="rtr" t="rtt" l="rtl"/>
              <a:pathLst>
                <a:path stroke="false" w="163200" h="35700">
                  <a:moveTo>
                    <a:pt x="0" y="0"/>
                  </a:moveTo>
                  <a:lnTo>
                    <a:pt x="163200" y="0"/>
                  </a:lnTo>
                  <a:lnTo>
                    <a:pt x="1632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Medium term</a:t>
              </a:r>
            </a:p>
          </p:txBody>
        </p:sp>
        <p:sp>
          <p:nvSpPr>
            <p:cNvPr id="587" name="SubTopic"/>
            <p:cNvSpPr/>
            <p:nvPr/>
          </p:nvSpPr>
          <p:spPr>
            <a:xfrm>
              <a:off x="4566079" y="2020914"/>
              <a:ext cx="108800" cy="35700"/>
            </a:xfrm>
            <a:custGeom>
              <a:avLst/>
              <a:gdLst>
                <a:gd fmla="*/ 14960 w 108800" name="rtl"/>
                <a:gd fmla="*/ 6460 h 35700" name="rtt"/>
                <a:gd fmla="*/ 96560 w 108800" name="rtr"/>
                <a:gd fmla="*/ 33660 h 35700" name="rtb"/>
              </a:gdLst>
              <a:ahLst/>
              <a:cxnLst/>
              <a:rect b="rtb" r="rtr" t="rtt" l="rtl"/>
              <a:pathLst>
                <a:path stroke="false" w="108800" h="35700">
                  <a:moveTo>
                    <a:pt x="0" y="0"/>
                  </a:moveTo>
                  <a:lnTo>
                    <a:pt x="108800" y="0"/>
                  </a:lnTo>
                  <a:lnTo>
                    <a:pt x="1088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Tactical</a:t>
              </a:r>
            </a:p>
          </p:txBody>
        </p:sp>
        <p:sp>
          <p:nvSpPr>
            <p:cNvPr id="589" name="SubTopic"/>
            <p:cNvSpPr/>
            <p:nvPr/>
          </p:nvSpPr>
          <p:spPr>
            <a:xfrm>
              <a:off x="4562679" y="20676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Formulate marketing plans, product development plans, machine and equipment updates, employee recruitment and salary levels, etc.</a:t>
              </a:r>
            </a:p>
          </p:txBody>
        </p:sp>
        <p:sp>
          <p:nvSpPr>
            <p:cNvPr id="591" name="SubTopic"/>
            <p:cNvSpPr/>
            <p:nvPr/>
          </p:nvSpPr>
          <p:spPr>
            <a:xfrm>
              <a:off x="4337871" y="21552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593" name="SubTopic"/>
            <p:cNvSpPr/>
            <p:nvPr/>
          </p:nvSpPr>
          <p:spPr>
            <a:xfrm>
              <a:off x="4337871" y="22623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595" name="SubTopic"/>
            <p:cNvSpPr/>
            <p:nvPr/>
          </p:nvSpPr>
          <p:spPr>
            <a:xfrm>
              <a:off x="4337871" y="2355814"/>
              <a:ext cx="117300" cy="35700"/>
            </a:xfrm>
            <a:custGeom>
              <a:avLst/>
              <a:gdLst>
                <a:gd fmla="*/ 14960 w 117300" name="rtl"/>
                <a:gd fmla="*/ 6460 h 35700" name="rtt"/>
                <a:gd fmla="*/ 105060 w 117300" name="rtr"/>
                <a:gd fmla="*/ 33660 h 35700" name="rtb"/>
              </a:gdLst>
              <a:ahLst/>
              <a:cxnLst/>
              <a:rect b="rtb" r="rtr" t="rtt" l="rtl"/>
              <a:pathLst>
                <a:path stroke="false" w="117300" h="35700">
                  <a:moveTo>
                    <a:pt x="0" y="0"/>
                  </a:moveTo>
                  <a:lnTo>
                    <a:pt x="117300" y="0"/>
                  </a:lnTo>
                  <a:lnTo>
                    <a:pt x="1173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example</a:t>
              </a:r>
            </a:p>
          </p:txBody>
        </p:sp>
        <p:sp>
          <p:nvSpPr>
            <p:cNvPr id="597" name="SubTopic"/>
            <p:cNvSpPr/>
            <p:nvPr/>
          </p:nvSpPr>
          <p:spPr>
            <a:xfrm>
              <a:off x="4513379" y="2355814"/>
              <a:ext cx="773500" cy="35700"/>
            </a:xfrm>
            <a:custGeom>
              <a:avLst/>
              <a:gdLst>
                <a:gd fmla="*/ 14960 w 773500" name="rtl"/>
                <a:gd fmla="*/ 6460 h 35700" name="rtt"/>
                <a:gd fmla="*/ 761260 w 773500" name="rtr"/>
                <a:gd fmla="*/ 33660 h 35700" name="rtb"/>
              </a:gdLst>
              <a:ahLst/>
              <a:cxnLst/>
              <a:rect b="rtb" r="rtr" t="rtt" l="rtl"/>
              <a:pathLst>
                <a:path stroke="false" w="773500" h="35700">
                  <a:moveTo>
                    <a:pt x="0" y="0"/>
                  </a:moveTo>
                  <a:lnTo>
                    <a:pt x="773500" y="0"/>
                  </a:lnTo>
                  <a:lnTo>
                    <a:pt x="7735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Production progress arrangement, inventory control, advertising design, etc.</a:t>
              </a:r>
            </a:p>
          </p:txBody>
        </p:sp>
        <p:sp>
          <p:nvSpPr>
            <p:cNvPr id="599" name="SubTopic"/>
            <p:cNvSpPr/>
            <p:nvPr/>
          </p:nvSpPr>
          <p:spPr>
            <a:xfrm>
              <a:off x="4516779" y="2215564"/>
              <a:ext cx="88400" cy="35700"/>
            </a:xfrm>
            <a:custGeom>
              <a:avLst/>
              <a:gdLst>
                <a:gd fmla="*/ 14960 w 88400" name="rtl"/>
                <a:gd fmla="*/ 6460 h 35700" name="rtt"/>
                <a:gd fmla="*/ 76160 w 88400" name="rtr"/>
                <a:gd fmla="*/ 33660 h 35700" name="rtb"/>
              </a:gdLst>
              <a:ahLst/>
              <a:cxnLst/>
              <a:rect b="rtb" r="rtr" t="rtt" l="rtl"/>
              <a:pathLst>
                <a:path stroke="false" w="88400" h="35700">
                  <a:moveTo>
                    <a:pt x="0" y="0"/>
                  </a:moveTo>
                  <a:lnTo>
                    <a:pt x="88400" y="0"/>
                  </a:lnTo>
                  <a:lnTo>
                    <a:pt x="884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Trivial</a:t>
              </a:r>
            </a:p>
          </p:txBody>
        </p:sp>
        <p:sp>
          <p:nvSpPr>
            <p:cNvPr id="601" name="SubTopic"/>
            <p:cNvSpPr/>
            <p:nvPr/>
          </p:nvSpPr>
          <p:spPr>
            <a:xfrm>
              <a:off x="4516779" y="2262314"/>
              <a:ext cx="137700" cy="35700"/>
            </a:xfrm>
            <a:custGeom>
              <a:avLst/>
              <a:gdLst>
                <a:gd fmla="*/ 14960 w 137700" name="rtl"/>
                <a:gd fmla="*/ 6460 h 35700" name="rtt"/>
                <a:gd fmla="*/ 125460 w 137700" name="rtr"/>
                <a:gd fmla="*/ 33660 h 35700" name="rtb"/>
              </a:gdLst>
              <a:ahLst/>
              <a:cxnLst/>
              <a:rect b="rtb" r="rtr" t="rtt" l="rtl"/>
              <a:pathLst>
                <a:path stroke="false" w="137700" h="35700">
                  <a:moveTo>
                    <a:pt x="0" y="0"/>
                  </a:moveTo>
                  <a:lnTo>
                    <a:pt x="137700" y="0"/>
                  </a:lnTo>
                  <a:lnTo>
                    <a:pt x="137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Short-term</a:t>
              </a:r>
            </a:p>
          </p:txBody>
        </p:sp>
        <p:sp>
          <p:nvSpPr>
            <p:cNvPr id="603" name="SubTopic"/>
            <p:cNvSpPr/>
            <p:nvPr/>
          </p:nvSpPr>
          <p:spPr>
            <a:xfrm>
              <a:off x="4516779" y="2309064"/>
              <a:ext cx="83300" cy="35700"/>
            </a:xfrm>
            <a:custGeom>
              <a:avLst/>
              <a:gdLst>
                <a:gd fmla="*/ 14960 w 83300" name="rtl"/>
                <a:gd fmla="*/ 6460 h 35700" name="rtt"/>
                <a:gd fmla="*/ 71060 w 83300" name="rtr"/>
                <a:gd fmla="*/ 33660 h 35700" name="rtb"/>
              </a:gdLst>
              <a:ahLst/>
              <a:cxnLst/>
              <a:rect b="rtb" r="rtr" t="rtt" l="rtl"/>
              <a:pathLst>
                <a:path stroke="false" w="83300" h="35700">
                  <a:moveTo>
                    <a:pt x="0" y="0"/>
                  </a:moveTo>
                  <a:lnTo>
                    <a:pt x="83300" y="0"/>
                  </a:lnTo>
                  <a:lnTo>
                    <a:pt x="833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Daily</a:t>
              </a:r>
            </a:p>
          </p:txBody>
        </p:sp>
        <p:sp>
          <p:nvSpPr>
            <p:cNvPr id="605" name="SubTopic"/>
            <p:cNvSpPr/>
            <p:nvPr/>
          </p:nvSpPr>
          <p:spPr>
            <a:xfrm>
              <a:off x="4516779" y="21416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Also known as execution decision making, it involves specific decision-making activities in general management and handling daily business in an organization</a:t>
              </a:r>
            </a:p>
          </p:txBody>
        </p:sp>
        <p:sp>
          <p:nvSpPr>
            <p:cNvPr id="607" name="SubTopic"/>
            <p:cNvSpPr/>
            <p:nvPr/>
          </p:nvSpPr>
          <p:spPr>
            <a:xfrm>
              <a:off x="3852555" y="2446339"/>
              <a:ext cx="161500" cy="35700"/>
            </a:xfrm>
            <a:custGeom>
              <a:avLst/>
              <a:gdLst>
                <a:gd fmla="*/ 14960 w 161500" name="rtl"/>
                <a:gd fmla="*/ 6460 h 35700" name="rtt"/>
                <a:gd fmla="*/ 149260 w 161500" name="rtr"/>
                <a:gd fmla="*/ 33660 h 35700" name="rtb"/>
              </a:gdLst>
              <a:ahLst/>
              <a:cxnLst/>
              <a:rect b="rtb" r="rtr" t="rtt" l="rtl"/>
              <a:pathLst>
                <a:path stroke="false" w="161500" h="35700">
                  <a:moveTo>
                    <a:pt x="0" y="0"/>
                  </a:moveTo>
                  <a:lnTo>
                    <a:pt x="161500" y="0"/>
                  </a:lnTo>
                  <a:lnTo>
                    <a:pt x="1615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Repeatability</a:t>
              </a:r>
            </a:p>
          </p:txBody>
        </p:sp>
        <p:sp>
          <p:nvSpPr>
            <p:cNvPr id="609" name="SubTopic"/>
            <p:cNvSpPr/>
            <p:nvPr/>
          </p:nvSpPr>
          <p:spPr>
            <a:xfrm>
              <a:off x="4072263" y="2416164"/>
              <a:ext cx="515100" cy="35700"/>
            </a:xfrm>
            <a:custGeom>
              <a:avLst/>
              <a:gdLst>
                <a:gd fmla="*/ 14960 w 515100" name="rtl"/>
                <a:gd fmla="*/ 6460 h 35700" name="rtt"/>
                <a:gd fmla="*/ 502860 w 515100" name="rtr"/>
                <a:gd fmla="*/ 33660 h 35700" name="rtb"/>
              </a:gdLst>
              <a:ahLst/>
              <a:cxnLst/>
              <a:rect b="rtb" r="rtr" t="rtt" l="rtl"/>
              <a:pathLst>
                <a:path stroke="false" w="515100" h="35700">
                  <a:moveTo>
                    <a:pt x="0" y="0"/>
                  </a:moveTo>
                  <a:lnTo>
                    <a:pt x="515100" y="0"/>
                  </a:lnTo>
                  <a:lnTo>
                    <a:pt x="515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Programmatic decision-making (routine question)</a:t>
              </a:r>
            </a:p>
          </p:txBody>
        </p:sp>
        <p:sp>
          <p:nvSpPr>
            <p:cNvPr id="611" name="SubTopic"/>
            <p:cNvSpPr/>
            <p:nvPr/>
          </p:nvSpPr>
          <p:spPr>
            <a:xfrm>
              <a:off x="4072263" y="2476514"/>
              <a:ext cx="566100" cy="35700"/>
            </a:xfrm>
            <a:custGeom>
              <a:avLst/>
              <a:gdLst>
                <a:gd fmla="*/ 14960 w 566100" name="rtl"/>
                <a:gd fmla="*/ 6460 h 35700" name="rtt"/>
                <a:gd fmla="*/ 553860 w 566100" name="rtr"/>
                <a:gd fmla="*/ 33660 h 35700" name="rtb"/>
              </a:gdLst>
              <a:ahLst/>
              <a:cxnLst/>
              <a:rect b="rtb" r="rtr" t="rtt" l="rtl"/>
              <a:pathLst>
                <a:path stroke="false" w="566100" h="35700">
                  <a:moveTo>
                    <a:pt x="0" y="0"/>
                  </a:moveTo>
                  <a:lnTo>
                    <a:pt x="566100" y="0"/>
                  </a:lnTo>
                  <a:lnTo>
                    <a:pt x="566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Nonprogrammed decision-making (exceptional issues)</a:t>
              </a:r>
            </a:p>
          </p:txBody>
        </p:sp>
        <p:sp>
          <p:nvSpPr>
            <p:cNvPr id="613" name="SubTopic"/>
            <p:cNvSpPr/>
            <p:nvPr/>
          </p:nvSpPr>
          <p:spPr>
            <a:xfrm>
              <a:off x="4696571" y="2476514"/>
              <a:ext cx="850000" cy="35700"/>
            </a:xfrm>
            <a:custGeom>
              <a:avLst/>
              <a:gdLst>
                <a:gd fmla="*/ 14960 w 850000" name="rtl"/>
                <a:gd fmla="*/ 6460 h 35700" name="rtt"/>
                <a:gd fmla="*/ 837760 w 850000" name="rtr"/>
                <a:gd fmla="*/ 33660 h 35700" name="rtb"/>
              </a:gdLst>
              <a:ahLst/>
              <a:cxnLst/>
              <a:rect b="rtb" r="rtr" t="rtt" l="rtl"/>
              <a:pathLst>
                <a:path stroke="false" w="850000" h="35700">
                  <a:moveTo>
                    <a:pt x="0" y="0"/>
                  </a:moveTo>
                  <a:lnTo>
                    <a:pt x="850000" y="0"/>
                  </a:lnTo>
                  <a:lnTo>
                    <a:pt x="8500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 Decisions to solve problems that occur occasionally, once or rarely recur</a:t>
              </a:r>
            </a:p>
          </p:txBody>
        </p:sp>
        <p:sp>
          <p:nvSpPr>
            <p:cNvPr id="615" name="SubTopic"/>
            <p:cNvSpPr/>
            <p:nvPr/>
          </p:nvSpPr>
          <p:spPr>
            <a:xfrm>
              <a:off x="4645571" y="24025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Definition: Decisions that can use conventional methods to solve repetitive problems to achieve goals</a:t>
              </a:r>
            </a:p>
          </p:txBody>
        </p:sp>
        <p:sp>
          <p:nvSpPr>
            <p:cNvPr id="617" name="SubTopic"/>
            <p:cNvSpPr/>
            <p:nvPr/>
          </p:nvSpPr>
          <p:spPr>
            <a:xfrm>
              <a:off x="3852555" y="2725139"/>
              <a:ext cx="450500" cy="35700"/>
            </a:xfrm>
            <a:custGeom>
              <a:avLst/>
              <a:gdLst>
                <a:gd fmla="*/ 14960 w 450500" name="rtl"/>
                <a:gd fmla="*/ 6460 h 35700" name="rtt"/>
                <a:gd fmla="*/ 438260 w 450500" name="rtr"/>
                <a:gd fmla="*/ 33660 h 35700" name="rtb"/>
              </a:gdLst>
              <a:ahLst/>
              <a:cxnLst/>
              <a:rect b="rtb" r="rtr" t="rtt" l="rtl"/>
              <a:pathLst>
                <a:path stroke="false" w="450500" h="35700">
                  <a:moveTo>
                    <a:pt x="0" y="0"/>
                  </a:moveTo>
                  <a:lnTo>
                    <a:pt x="450500" y="0"/>
                  </a:lnTo>
                  <a:lnTo>
                    <a:pt x="4505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Controllable degree (environmental factors)</a:t>
              </a:r>
            </a:p>
          </p:txBody>
        </p:sp>
        <p:sp>
          <p:nvSpPr>
            <p:cNvPr id="619" name="SubTopic"/>
            <p:cNvSpPr/>
            <p:nvPr/>
          </p:nvSpPr>
          <p:spPr>
            <a:xfrm>
              <a:off x="4361263" y="2587439"/>
              <a:ext cx="329800" cy="35700"/>
            </a:xfrm>
            <a:custGeom>
              <a:avLst/>
              <a:gdLst>
                <a:gd fmla="*/ 14960 w 329800" name="rtl"/>
                <a:gd fmla="*/ 6460 h 35700" name="rtt"/>
                <a:gd fmla="*/ 317560 w 329800" name="rtr"/>
                <a:gd fmla="*/ 33660 h 35700" name="rtb"/>
              </a:gdLst>
              <a:ahLst/>
              <a:cxnLst/>
              <a:rect b="rtb" r="rtr" t="rtt" l="rtl"/>
              <a:pathLst>
                <a:path stroke="false" w="329800" h="35700">
                  <a:moveTo>
                    <a:pt x="0" y="0"/>
                  </a:moveTo>
                  <a:lnTo>
                    <a:pt x="329800" y="0"/>
                  </a:lnTo>
                  <a:lnTo>
                    <a:pt x="3298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Deterministic decision-making</a:t>
              </a:r>
            </a:p>
          </p:txBody>
        </p:sp>
        <p:sp>
          <p:nvSpPr>
            <p:cNvPr id="621" name="SubTopic"/>
            <p:cNvSpPr/>
            <p:nvPr/>
          </p:nvSpPr>
          <p:spPr>
            <a:xfrm>
              <a:off x="4361263" y="2735339"/>
              <a:ext cx="244800" cy="35700"/>
            </a:xfrm>
            <a:custGeom>
              <a:avLst/>
              <a:gdLst>
                <a:gd fmla="*/ 14960 w 244800" name="rtl"/>
                <a:gd fmla="*/ 6460 h 35700" name="rtt"/>
                <a:gd fmla="*/ 232560 w 244800" name="rtr"/>
                <a:gd fmla="*/ 33660 h 35700" name="rtb"/>
              </a:gdLst>
              <a:ahLst/>
              <a:cxnLst/>
              <a:rect b="rtb" r="rtr" t="rtt" l="rtl"/>
              <a:pathLst>
                <a:path stroke="false" w="244800" h="35700">
                  <a:moveTo>
                    <a:pt x="0" y="0"/>
                  </a:moveTo>
                  <a:lnTo>
                    <a:pt x="244800" y="0"/>
                  </a:lnTo>
                  <a:lnTo>
                    <a:pt x="2448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Risk decision-making</a:t>
              </a:r>
            </a:p>
          </p:txBody>
        </p:sp>
        <p:sp>
          <p:nvSpPr>
            <p:cNvPr id="623" name="SubTopic"/>
            <p:cNvSpPr/>
            <p:nvPr/>
          </p:nvSpPr>
          <p:spPr>
            <a:xfrm>
              <a:off x="4361263" y="2862839"/>
              <a:ext cx="294100" cy="35700"/>
            </a:xfrm>
            <a:custGeom>
              <a:avLst/>
              <a:gdLst>
                <a:gd fmla="*/ 14960 w 294100" name="rtl"/>
                <a:gd fmla="*/ 6460 h 35700" name="rtt"/>
                <a:gd fmla="*/ 281860 w 294100" name="rtr"/>
                <a:gd fmla="*/ 33660 h 35700" name="rtb"/>
              </a:gdLst>
              <a:ahLst/>
              <a:cxnLst/>
              <a:rect b="rtb" r="rtr" t="rtt" l="rtl"/>
              <a:pathLst>
                <a:path stroke="false" w="294100" h="35700">
                  <a:moveTo>
                    <a:pt x="0" y="0"/>
                  </a:moveTo>
                  <a:lnTo>
                    <a:pt x="294100" y="0"/>
                  </a:lnTo>
                  <a:lnTo>
                    <a:pt x="294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Uncertain decision-making</a:t>
              </a:r>
            </a:p>
          </p:txBody>
        </p:sp>
        <p:sp>
          <p:nvSpPr>
            <p:cNvPr id="625" name="SubTopic"/>
            <p:cNvSpPr/>
            <p:nvPr/>
          </p:nvSpPr>
          <p:spPr>
            <a:xfrm>
              <a:off x="4749271" y="25504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627" name="SubTopic"/>
            <p:cNvSpPr/>
            <p:nvPr/>
          </p:nvSpPr>
          <p:spPr>
            <a:xfrm>
              <a:off x="4928179" y="252326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Refers to the decision-making conditions that are known, and each solution has only one definite conclusion. From which, the decision can be made that can achieve the desired results after being put into practice.</a:t>
              </a:r>
            </a:p>
          </p:txBody>
        </p:sp>
        <p:sp>
          <p:nvSpPr>
            <p:cNvPr id="629" name="SubTopic"/>
            <p:cNvSpPr/>
            <p:nvPr/>
          </p:nvSpPr>
          <p:spPr>
            <a:xfrm>
              <a:off x="4749271" y="26244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631" name="SubTopic"/>
            <p:cNvSpPr/>
            <p:nvPr/>
          </p:nvSpPr>
          <p:spPr>
            <a:xfrm>
              <a:off x="4928179" y="2624414"/>
              <a:ext cx="396100" cy="35700"/>
            </a:xfrm>
            <a:custGeom>
              <a:avLst/>
              <a:gdLst>
                <a:gd fmla="*/ 14960 w 396100" name="rtl"/>
                <a:gd fmla="*/ 6460 h 35700" name="rtt"/>
                <a:gd fmla="*/ 383860 w 396100" name="rtr"/>
                <a:gd fmla="*/ 33660 h 35700" name="rtb"/>
              </a:gdLst>
              <a:ahLst/>
              <a:cxnLst/>
              <a:rect b="rtb" r="rtr" t="rtt" l="rtl"/>
              <a:pathLst>
                <a:path stroke="false" w="396100" h="35700">
                  <a:moveTo>
                    <a:pt x="0" y="0"/>
                  </a:moveTo>
                  <a:lnTo>
                    <a:pt x="396100" y="0"/>
                  </a:lnTo>
                  <a:lnTo>
                    <a:pt x="396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Know the result, know the probability</a:t>
              </a:r>
            </a:p>
          </p:txBody>
        </p:sp>
        <p:sp>
          <p:nvSpPr>
            <p:cNvPr id="633" name="SubTopic"/>
            <p:cNvSpPr/>
            <p:nvPr/>
          </p:nvSpPr>
          <p:spPr>
            <a:xfrm>
              <a:off x="4664271" y="26983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635" name="SubTopic"/>
            <p:cNvSpPr/>
            <p:nvPr/>
          </p:nvSpPr>
          <p:spPr>
            <a:xfrm>
              <a:off x="4843179" y="267116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Refers to a decision that a plan will have different results in different natural states, and decision makers can only make decisions based on the probability that several different natural states may occur.</a:t>
              </a:r>
            </a:p>
          </p:txBody>
        </p:sp>
        <p:sp>
          <p:nvSpPr>
            <p:cNvPr id="641" name="SubTopic"/>
            <p:cNvSpPr/>
            <p:nvPr/>
          </p:nvSpPr>
          <p:spPr>
            <a:xfrm>
              <a:off x="4664271" y="27723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643" name="SubTopic"/>
            <p:cNvSpPr/>
            <p:nvPr/>
          </p:nvSpPr>
          <p:spPr>
            <a:xfrm>
              <a:off x="4843179" y="2772314"/>
              <a:ext cx="374000" cy="35700"/>
            </a:xfrm>
            <a:custGeom>
              <a:avLst/>
              <a:gdLst>
                <a:gd fmla="*/ 14960 w 374000" name="rtl"/>
                <a:gd fmla="*/ 6460 h 35700" name="rtt"/>
                <a:gd fmla="*/ 361760 w 374000" name="rtr"/>
                <a:gd fmla="*/ 33660 h 35700" name="rtb"/>
              </a:gdLst>
              <a:ahLst/>
              <a:cxnLst/>
              <a:rect b="rtb" r="rtr" t="rtt" l="rtl"/>
              <a:pathLst>
                <a:path stroke="false" w="374000" h="35700">
                  <a:moveTo>
                    <a:pt x="0" y="0"/>
                  </a:moveTo>
                  <a:lnTo>
                    <a:pt x="374000" y="0"/>
                  </a:lnTo>
                  <a:lnTo>
                    <a:pt x="3740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Know the probability, not the result</a:t>
              </a:r>
            </a:p>
          </p:txBody>
        </p:sp>
        <p:sp>
          <p:nvSpPr>
            <p:cNvPr id="645" name="SubTopic"/>
            <p:cNvSpPr/>
            <p:nvPr/>
          </p:nvSpPr>
          <p:spPr>
            <a:xfrm>
              <a:off x="4713571" y="28326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647" name="SubTopic"/>
            <p:cNvSpPr/>
            <p:nvPr/>
          </p:nvSpPr>
          <p:spPr>
            <a:xfrm>
              <a:off x="4892479" y="28190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Refers to decision-makers making decisions when the objective natural state is completely unsure</a:t>
              </a:r>
            </a:p>
          </p:txBody>
        </p:sp>
        <p:sp>
          <p:nvSpPr>
            <p:cNvPr id="649" name="SubTopic"/>
            <p:cNvSpPr/>
            <p:nvPr/>
          </p:nvSpPr>
          <p:spPr>
            <a:xfrm>
              <a:off x="4713571" y="28930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Features</a:t>
              </a:r>
            </a:p>
          </p:txBody>
        </p:sp>
        <p:sp>
          <p:nvSpPr>
            <p:cNvPr id="651" name="SubTopic"/>
            <p:cNvSpPr/>
            <p:nvPr/>
          </p:nvSpPr>
          <p:spPr>
            <a:xfrm>
              <a:off x="4892479" y="2893014"/>
              <a:ext cx="409700" cy="35700"/>
            </a:xfrm>
            <a:custGeom>
              <a:avLst/>
              <a:gdLst>
                <a:gd fmla="*/ 14960 w 409700" name="rtl"/>
                <a:gd fmla="*/ 6460 h 35700" name="rtt"/>
                <a:gd fmla="*/ 397460 w 409700" name="rtr"/>
                <a:gd fmla="*/ 33660 h 35700" name="rtb"/>
              </a:gdLst>
              <a:ahLst/>
              <a:cxnLst/>
              <a:rect b="rtb" r="rtr" t="rtt" l="rtl"/>
              <a:pathLst>
                <a:path stroke="false" w="409700" h="35700">
                  <a:moveTo>
                    <a:pt x="0" y="0"/>
                  </a:moveTo>
                  <a:lnTo>
                    <a:pt x="409700" y="0"/>
                  </a:lnTo>
                  <a:lnTo>
                    <a:pt x="409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Don't know the result or the probability</a:t>
              </a:r>
            </a:p>
          </p:txBody>
        </p:sp>
        <p:sp>
          <p:nvSpPr>
            <p:cNvPr id="653" name="SubTopic"/>
            <p:cNvSpPr/>
            <p:nvPr/>
          </p:nvSpPr>
          <p:spPr>
            <a:xfrm>
              <a:off x="3852555" y="3155239"/>
              <a:ext cx="275400" cy="35700"/>
            </a:xfrm>
            <a:custGeom>
              <a:avLst/>
              <a:gdLst>
                <a:gd fmla="*/ 14960 w 275400" name="rtl"/>
                <a:gd fmla="*/ 6460 h 35700" name="rtt"/>
                <a:gd fmla="*/ 263160 w 275400" name="rtr"/>
                <a:gd fmla="*/ 33660 h 35700" name="rtb"/>
              </a:gdLst>
              <a:ahLst/>
              <a:cxnLst/>
              <a:rect b="rtb" r="rtr" t="rtt" l="rtl"/>
              <a:pathLst>
                <a:path stroke="false" w="275400" h="35700">
                  <a:moveTo>
                    <a:pt x="0" y="0"/>
                  </a:moveTo>
                  <a:lnTo>
                    <a:pt x="275400" y="0"/>
                  </a:lnTo>
                  <a:lnTo>
                    <a:pt x="2754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Decision-making subject</a:t>
              </a:r>
            </a:p>
          </p:txBody>
        </p:sp>
        <p:sp>
          <p:nvSpPr>
            <p:cNvPr id="655" name="SubTopic"/>
            <p:cNvSpPr/>
            <p:nvPr/>
          </p:nvSpPr>
          <p:spPr>
            <a:xfrm>
              <a:off x="4186163" y="3040914"/>
              <a:ext cx="294100" cy="35700"/>
            </a:xfrm>
            <a:custGeom>
              <a:avLst/>
              <a:gdLst>
                <a:gd fmla="*/ 14960 w 294100" name="rtl"/>
                <a:gd fmla="*/ 6460 h 35700" name="rtt"/>
                <a:gd fmla="*/ 281860 w 294100" name="rtr"/>
                <a:gd fmla="*/ 33660 h 35700" name="rtb"/>
              </a:gdLst>
              <a:ahLst/>
              <a:cxnLst/>
              <a:rect b="rtb" r="rtr" t="rtt" l="rtl"/>
              <a:pathLst>
                <a:path stroke="false" w="294100" h="35700">
                  <a:moveTo>
                    <a:pt x="0" y="0"/>
                  </a:moveTo>
                  <a:lnTo>
                    <a:pt x="294100" y="0"/>
                  </a:lnTo>
                  <a:lnTo>
                    <a:pt x="2941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Collective decision-making</a:t>
              </a:r>
            </a:p>
          </p:txBody>
        </p:sp>
        <p:sp>
          <p:nvSpPr>
            <p:cNvPr id="657" name="SubTopic"/>
            <p:cNvSpPr/>
            <p:nvPr/>
          </p:nvSpPr>
          <p:spPr>
            <a:xfrm>
              <a:off x="4186163" y="3269564"/>
              <a:ext cx="289000" cy="35700"/>
            </a:xfrm>
            <a:custGeom>
              <a:avLst/>
              <a:gdLst>
                <a:gd fmla="*/ 14960 w 289000" name="rtl"/>
                <a:gd fmla="*/ 6460 h 35700" name="rtt"/>
                <a:gd fmla="*/ 276760 w 289000" name="rtr"/>
                <a:gd fmla="*/ 33660 h 35700" name="rtb"/>
              </a:gdLst>
              <a:ahLst/>
              <a:cxnLst/>
              <a:rect b="rtb" r="rtr" t="rtt" l="rtl"/>
              <a:pathLst>
                <a:path stroke="false" w="289000" h="35700">
                  <a:moveTo>
                    <a:pt x="0" y="0"/>
                  </a:moveTo>
                  <a:lnTo>
                    <a:pt x="289000" y="0"/>
                  </a:lnTo>
                  <a:lnTo>
                    <a:pt x="2890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Individual decision-making</a:t>
              </a:r>
            </a:p>
          </p:txBody>
        </p:sp>
        <p:sp>
          <p:nvSpPr>
            <p:cNvPr id="659" name="SubTopic"/>
            <p:cNvSpPr/>
            <p:nvPr/>
          </p:nvSpPr>
          <p:spPr>
            <a:xfrm>
              <a:off x="4538471" y="296696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661" name="SubTopic"/>
            <p:cNvSpPr/>
            <p:nvPr/>
          </p:nvSpPr>
          <p:spPr>
            <a:xfrm>
              <a:off x="4538471" y="3054514"/>
              <a:ext cx="132600" cy="35700"/>
            </a:xfrm>
            <a:custGeom>
              <a:avLst/>
              <a:gdLst>
                <a:gd fmla="*/ 14960 w 132600" name="rtl"/>
                <a:gd fmla="*/ 6460 h 35700" name="rtt"/>
                <a:gd fmla="*/ 120360 w 132600" name="rtr"/>
                <a:gd fmla="*/ 33660 h 35700" name="rtb"/>
              </a:gdLst>
              <a:ahLst/>
              <a:cxnLst/>
              <a:rect b="rtb" r="rtr" t="rtt" l="rtl"/>
              <a:pathLst>
                <a:path stroke="false" w="132600" h="35700">
                  <a:moveTo>
                    <a:pt x="0" y="0"/>
                  </a:moveTo>
                  <a:lnTo>
                    <a:pt x="132600" y="0"/>
                  </a:lnTo>
                  <a:lnTo>
                    <a:pt x="1326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advantage</a:t>
              </a:r>
            </a:p>
          </p:txBody>
        </p:sp>
        <p:sp>
          <p:nvSpPr>
            <p:cNvPr id="663" name="SubTopic"/>
            <p:cNvSpPr/>
            <p:nvPr/>
          </p:nvSpPr>
          <p:spPr>
            <a:xfrm>
              <a:off x="4538471" y="3114864"/>
              <a:ext cx="154700" cy="35700"/>
            </a:xfrm>
            <a:custGeom>
              <a:avLst/>
              <a:gdLst>
                <a:gd fmla="*/ 14960 w 154700" name="rtl"/>
                <a:gd fmla="*/ 6460 h 35700" name="rtt"/>
                <a:gd fmla="*/ 142460 w 154700" name="rtr"/>
                <a:gd fmla="*/ 33660 h 35700" name="rtb"/>
              </a:gdLst>
              <a:ahLst/>
              <a:cxnLst/>
              <a:rect b="rtb" r="rtr" t="rtt" l="rtl"/>
              <a:pathLst>
                <a:path stroke="false" w="154700" h="35700">
                  <a:moveTo>
                    <a:pt x="0" y="0"/>
                  </a:moveTo>
                  <a:lnTo>
                    <a:pt x="154700" y="0"/>
                  </a:lnTo>
                  <a:lnTo>
                    <a:pt x="154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shortcoming</a:t>
              </a:r>
            </a:p>
          </p:txBody>
        </p:sp>
        <p:sp>
          <p:nvSpPr>
            <p:cNvPr id="665" name="SubTopic"/>
            <p:cNvSpPr/>
            <p:nvPr/>
          </p:nvSpPr>
          <p:spPr>
            <a:xfrm>
              <a:off x="4533371" y="3188814"/>
              <a:ext cx="120700" cy="35700"/>
            </a:xfrm>
            <a:custGeom>
              <a:avLst/>
              <a:gdLst>
                <a:gd fmla="*/ 14960 w 120700" name="rtl"/>
                <a:gd fmla="*/ 6460 h 35700" name="rtt"/>
                <a:gd fmla="*/ 108460 w 120700" name="rtr"/>
                <a:gd fmla="*/ 33660 h 35700" name="rtb"/>
              </a:gdLst>
              <a:ahLst/>
              <a:cxnLst/>
              <a:rect b="rtb" r="rtr" t="rtt" l="rtl"/>
              <a:pathLst>
                <a:path stroke="false" w="120700" h="35700">
                  <a:moveTo>
                    <a:pt x="0" y="0"/>
                  </a:moveTo>
                  <a:lnTo>
                    <a:pt x="120700" y="0"/>
                  </a:lnTo>
                  <a:lnTo>
                    <a:pt x="120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definition</a:t>
              </a:r>
            </a:p>
          </p:txBody>
        </p:sp>
        <p:sp>
          <p:nvSpPr>
            <p:cNvPr id="667" name="SubTopic"/>
            <p:cNvSpPr/>
            <p:nvPr/>
          </p:nvSpPr>
          <p:spPr>
            <a:xfrm>
              <a:off x="4533371" y="3276364"/>
              <a:ext cx="132600" cy="35700"/>
            </a:xfrm>
            <a:custGeom>
              <a:avLst/>
              <a:gdLst>
                <a:gd fmla="*/ 14960 w 132600" name="rtl"/>
                <a:gd fmla="*/ 6460 h 35700" name="rtt"/>
                <a:gd fmla="*/ 120360 w 132600" name="rtr"/>
                <a:gd fmla="*/ 33660 h 35700" name="rtb"/>
              </a:gdLst>
              <a:ahLst/>
              <a:cxnLst/>
              <a:rect b="rtb" r="rtr" t="rtt" l="rtl"/>
              <a:pathLst>
                <a:path stroke="false" w="132600" h="35700">
                  <a:moveTo>
                    <a:pt x="0" y="0"/>
                  </a:moveTo>
                  <a:lnTo>
                    <a:pt x="132600" y="0"/>
                  </a:lnTo>
                  <a:lnTo>
                    <a:pt x="1326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advantage</a:t>
              </a:r>
            </a:p>
          </p:txBody>
        </p:sp>
        <p:sp>
          <p:nvSpPr>
            <p:cNvPr id="669" name="SubTopic"/>
            <p:cNvSpPr/>
            <p:nvPr/>
          </p:nvSpPr>
          <p:spPr>
            <a:xfrm>
              <a:off x="4533371" y="3350314"/>
              <a:ext cx="154700" cy="35700"/>
            </a:xfrm>
            <a:custGeom>
              <a:avLst/>
              <a:gdLst>
                <a:gd fmla="*/ 14960 w 154700" name="rtl"/>
                <a:gd fmla="*/ 6460 h 35700" name="rtt"/>
                <a:gd fmla="*/ 142460 w 154700" name="rtr"/>
                <a:gd fmla="*/ 33660 h 35700" name="rtb"/>
              </a:gdLst>
              <a:ahLst/>
              <a:cxnLst/>
              <a:rect b="rtb" r="rtr" t="rtt" l="rtl"/>
              <a:pathLst>
                <a:path stroke="false" w="154700" h="35700">
                  <a:moveTo>
                    <a:pt x="0" y="0"/>
                  </a:moveTo>
                  <a:lnTo>
                    <a:pt x="154700" y="0"/>
                  </a:lnTo>
                  <a:lnTo>
                    <a:pt x="1547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shortcoming</a:t>
              </a:r>
            </a:p>
          </p:txBody>
        </p:sp>
        <p:sp>
          <p:nvSpPr>
            <p:cNvPr id="671" name="SubTopic"/>
            <p:cNvSpPr/>
            <p:nvPr/>
          </p:nvSpPr>
          <p:spPr>
            <a:xfrm>
              <a:off x="4717379" y="293976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It refers to the decisions made by an organization on certain important issues through various committees or leadership bodies and absorbing relevant personnel from its affiliated institutions in accordance with certain procedures and methods.</a:t>
              </a:r>
            </a:p>
          </p:txBody>
        </p:sp>
        <p:sp>
          <p:nvSpPr>
            <p:cNvPr id="673" name="SubTopic"/>
            <p:cNvSpPr/>
            <p:nvPr/>
          </p:nvSpPr>
          <p:spPr>
            <a:xfrm>
              <a:off x="4729279" y="30409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Aggregate information on a larger scale, communicate better, make better decisions, get more recognition, and formulate more alternatives</a:t>
              </a:r>
            </a:p>
          </p:txBody>
        </p:sp>
        <p:sp>
          <p:nvSpPr>
            <p:cNvPr id="675" name="SubTopic"/>
            <p:cNvSpPr/>
            <p:nvPr/>
          </p:nvSpPr>
          <p:spPr>
            <a:xfrm>
              <a:off x="4751379" y="3114864"/>
              <a:ext cx="793900" cy="35700"/>
            </a:xfrm>
            <a:custGeom>
              <a:avLst/>
              <a:gdLst>
                <a:gd fmla="*/ 14960 w 793900" name="rtl"/>
                <a:gd fmla="*/ 6460 h 35700" name="rtt"/>
                <a:gd fmla="*/ 781660 w 793900" name="rtr"/>
                <a:gd fmla="*/ 33660 h 35700" name="rtb"/>
              </a:gdLst>
              <a:ahLst/>
              <a:cxnLst/>
              <a:rect b="rtb" r="rtr" t="rtt" l="rtl"/>
              <a:pathLst>
                <a:path stroke="false" w="793900" h="35700">
                  <a:moveTo>
                    <a:pt x="0" y="0"/>
                  </a:moveTo>
                  <a:lnTo>
                    <a:pt x="793900" y="0"/>
                  </a:lnTo>
                  <a:lnTo>
                    <a:pt x="793900" y="35700"/>
                  </a:lnTo>
                  <a:lnTo>
                    <a:pt x="0" y="35700"/>
                  </a:lnTo>
                  <a:lnTo>
                    <a:pt x="0" y="0"/>
                  </a:lnTo>
                  <a:close/>
                </a:path>
              </a:pathLst>
            </a:custGeom>
            <a:noFill/>
            <a:ln w="3400" cap="rnd">
              <a:solidFill>
                <a:srgbClr val="F7B426"/>
              </a:solidFill>
              <a:round/>
            </a:ln>
          </p:spPr>
          <p:txBody>
            <a:bodyPr lIns="0" rIns="0" anchor="ctr" rtlCol="0" tIns="0" bIns="11000" wrap="none"/>
            <a:lstStyle/>
            <a:p>
              <a:pPr algn="ctr">
                <a:lnSpc>
                  <a:spcPct val="100000"/>
                </a:lnSpc>
              </a:pPr>
              <a:r>
                <a:rPr sz="170">
                  <a:solidFill>
                    <a:srgbClr val="454545"/>
                  </a:solidFill>
                  <a:latin typeface="Arial"/>
                </a:rPr>
                <a:t>Spend more time, unclear responsibilities, and easy to develop group thinking</a:t>
              </a:r>
            </a:p>
          </p:txBody>
        </p:sp>
        <p:sp>
          <p:nvSpPr>
            <p:cNvPr id="677" name="SubTopic"/>
            <p:cNvSpPr/>
            <p:nvPr/>
          </p:nvSpPr>
          <p:spPr>
            <a:xfrm>
              <a:off x="4712279" y="3161614"/>
              <a:ext cx="877200" cy="90100"/>
            </a:xfrm>
            <a:custGeom>
              <a:avLst/>
              <a:gdLst>
                <a:gd fmla="*/ 14960 w 877200" name="rtl"/>
                <a:gd fmla="*/ 6460 h 90100" name="rtt"/>
                <a:gd fmla="*/ 864960 w 877200" name="rtr"/>
                <a:gd fmla="*/ 88060 h 90100" name="rtb"/>
              </a:gdLst>
              <a:ahLst/>
              <a:cxnLst/>
              <a:rect b="rtb" r="rtr" t="rtt" l="rtl"/>
              <a:pathLst>
                <a:path stroke="false" w="877200" h="90100">
                  <a:moveTo>
                    <a:pt x="0" y="0"/>
                  </a:moveTo>
                  <a:lnTo>
                    <a:pt x="877200" y="0"/>
                  </a:lnTo>
                  <a:lnTo>
                    <a:pt x="877200" y="90100"/>
                  </a:lnTo>
                  <a:lnTo>
                    <a:pt x="0" y="901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It is the decision makers who use the information they have already mastered or obtained from other channels to make decisions on certain issues based on their own practical experience and wisdom.</a:t>
              </a:r>
            </a:p>
          </p:txBody>
        </p:sp>
        <p:sp>
          <p:nvSpPr>
            <p:cNvPr id="679" name="SubTopic"/>
            <p:cNvSpPr/>
            <p:nvPr/>
          </p:nvSpPr>
          <p:spPr>
            <a:xfrm>
              <a:off x="4724179" y="326276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Make quick decisions, clear responsibilities, and give full play to the subjective initiative of the leader</a:t>
              </a:r>
            </a:p>
          </p:txBody>
        </p:sp>
        <p:sp>
          <p:nvSpPr>
            <p:cNvPr id="681" name="SubTopic"/>
            <p:cNvSpPr/>
            <p:nvPr/>
          </p:nvSpPr>
          <p:spPr>
            <a:xfrm>
              <a:off x="4746279" y="3336714"/>
              <a:ext cx="877200" cy="62900"/>
            </a:xfrm>
            <a:custGeom>
              <a:avLst/>
              <a:gdLst>
                <a:gd fmla="*/ 14960 w 877200" name="rtl"/>
                <a:gd fmla="*/ 6460 h 62900" name="rtt"/>
                <a:gd fmla="*/ 864960 w 877200" name="rtr"/>
                <a:gd fmla="*/ 60860 h 62900" name="rtb"/>
              </a:gdLst>
              <a:ahLst/>
              <a:cxnLst/>
              <a:rect b="rtb" r="rtr" t="rtt" l="rtl"/>
              <a:pathLst>
                <a:path stroke="false" w="877200" h="62900">
                  <a:moveTo>
                    <a:pt x="0" y="0"/>
                  </a:moveTo>
                  <a:lnTo>
                    <a:pt x="877200" y="0"/>
                  </a:lnTo>
                  <a:lnTo>
                    <a:pt x="877200" y="62900"/>
                  </a:lnTo>
                  <a:lnTo>
                    <a:pt x="0" y="62900"/>
                  </a:lnTo>
                  <a:lnTo>
                    <a:pt x="0" y="0"/>
                  </a:lnTo>
                  <a:close/>
                </a:path>
              </a:pathLst>
            </a:custGeom>
            <a:noFill/>
            <a:ln w="3400" cap="rnd">
              <a:solidFill>
                <a:srgbClr val="F7B426"/>
              </a:solidFill>
              <a:round/>
            </a:ln>
          </p:spPr>
          <p:txBody>
            <a:bodyPr lIns="0" rIns="0" anchor="ctr" rtlCol="0" tIns="0" bIns="11000" wrap="square"/>
            <a:lstStyle/>
            <a:p>
              <a:pPr algn="ctr">
                <a:lnSpc>
                  <a:spcPct val="100000"/>
                </a:lnSpc>
              </a:pPr>
              <a:r>
                <a:rPr sz="170">
                  <a:solidFill>
                    <a:srgbClr val="454545"/>
                  </a:solidFill>
                  <a:latin typeface="Arial"/>
                </a:rPr>
                <a:t>Constrained by the leader's personal character, knowledge, ability, experience and courage</a:t>
              </a:r>
            </a:p>
          </p:txBody>
        </p:sp>
        <p:sp>
          <p:nvSpPr>
            <p:cNvPr id="102" name="MainTopic"/>
            <p:cNvSpPr/>
            <p:nvPr/>
          </p:nvSpPr>
          <p:spPr>
            <a:xfrm>
              <a:off x="3207847" y="520823"/>
              <a:ext cx="778600" cy="69700"/>
            </a:xfrm>
            <a:custGeom>
              <a:avLst/>
              <a:gdLst>
                <a:gd fmla="*/ 31110 w 778600" name="rtl"/>
                <a:gd fmla="*/ 15810 h 69700" name="rtt"/>
                <a:gd fmla="*/ 748510 w 778600" name="rtr"/>
                <a:gd fmla="*/ 54910 h 69700" name="rtb"/>
              </a:gdLst>
              <a:ahLst/>
              <a:cxnLst/>
              <a:rect b="rtb" r="rtr" t="rtt" l="rtl"/>
              <a:pathLst>
                <a:path w="778600" h="69700">
                  <a:moveTo>
                    <a:pt x="6800" y="0"/>
                  </a:moveTo>
                  <a:lnTo>
                    <a:pt x="771800" y="0"/>
                  </a:lnTo>
                  <a:cubicBezTo>
                    <a:pt x="776370" y="0"/>
                    <a:pt x="778600" y="2230"/>
                    <a:pt x="778600" y="6800"/>
                  </a:cubicBezTo>
                  <a:lnTo>
                    <a:pt x="778600" y="62900"/>
                  </a:lnTo>
                  <a:cubicBezTo>
                    <a:pt x="778600" y="67470"/>
                    <a:pt x="776370" y="69700"/>
                    <a:pt x="771800" y="69700"/>
                  </a:cubicBezTo>
                  <a:lnTo>
                    <a:pt x="6800" y="69700"/>
                  </a:lnTo>
                  <a:cubicBezTo>
                    <a:pt x="2230" y="69700"/>
                    <a:pt x="0" y="67470"/>
                    <a:pt x="0" y="62900"/>
                  </a:cubicBezTo>
                  <a:lnTo>
                    <a:pt x="0" y="6800"/>
                  </a:lnTo>
                  <a:cubicBezTo>
                    <a:pt x="0" y="2230"/>
                    <a:pt x="2230" y="0"/>
                    <a:pt x="6800" y="0"/>
                  </a:cubicBezTo>
                  <a:close/>
                </a:path>
              </a:pathLst>
            </a:custGeom>
            <a:solidFill>
              <a:srgbClr val="F83D2E"/>
            </a:solidFill>
            <a:ln w="5100" cap="rnd">
              <a:noFill/>
              <a:round/>
            </a:ln>
          </p:spPr>
          <p:txBody>
            <a:bodyPr lIns="0" rIns="0" anchor="ctr" rtlCol="0" tIns="0" bIns="11000" wrap="none"/>
            <a:lstStyle/>
            <a:p>
              <a:pPr algn="ctr">
                <a:lnSpc>
                  <a:spcPct val="100000"/>
                </a:lnSpc>
              </a:pPr>
              <a:r>
                <a:rPr b="1" sz="238">
                  <a:solidFill>
                    <a:srgbClr val="FFFFFF"/>
                  </a:solidFill>
                  <a:latin typeface="Arial"/>
                </a:rPr>
                <a:t>Decision-making and decision-making theory</a:t>
              </a:r>
            </a:p>
          </p:txBody>
        </p:sp>
        <p:sp>
          <p:nvSpPr>
            <p:cNvPr id="106" name="MainTopic"/>
            <p:cNvSpPr/>
            <p:nvPr/>
          </p:nvSpPr>
          <p:spPr>
            <a:xfrm>
              <a:off x="3207847" y="2539201"/>
              <a:ext cx="586500" cy="69700"/>
            </a:xfrm>
            <a:custGeom>
              <a:avLst/>
              <a:gdLst>
                <a:gd fmla="*/ 31110 w 586500" name="rtl"/>
                <a:gd fmla="*/ 15810 h 69700" name="rtt"/>
                <a:gd fmla="*/ 556410 w 586500" name="rtr"/>
                <a:gd fmla="*/ 54910 h 69700" name="rtb"/>
              </a:gdLst>
              <a:ahLst/>
              <a:cxnLst/>
              <a:rect b="rtb" r="rtr" t="rtt" l="rtl"/>
              <a:pathLst>
                <a:path w="586500" h="69700">
                  <a:moveTo>
                    <a:pt x="6800" y="0"/>
                  </a:moveTo>
                  <a:lnTo>
                    <a:pt x="579700" y="0"/>
                  </a:lnTo>
                  <a:cubicBezTo>
                    <a:pt x="584270" y="0"/>
                    <a:pt x="586500" y="2230"/>
                    <a:pt x="586500" y="6800"/>
                  </a:cubicBezTo>
                  <a:lnTo>
                    <a:pt x="586500" y="62900"/>
                  </a:lnTo>
                  <a:cubicBezTo>
                    <a:pt x="586500" y="67470"/>
                    <a:pt x="584270" y="69700"/>
                    <a:pt x="579700" y="69700"/>
                  </a:cubicBezTo>
                  <a:lnTo>
                    <a:pt x="6800" y="69700"/>
                  </a:lnTo>
                  <a:cubicBezTo>
                    <a:pt x="2230" y="69700"/>
                    <a:pt x="0" y="67470"/>
                    <a:pt x="0" y="62900"/>
                  </a:cubicBezTo>
                  <a:lnTo>
                    <a:pt x="0" y="6800"/>
                  </a:lnTo>
                  <a:cubicBezTo>
                    <a:pt x="0" y="2230"/>
                    <a:pt x="2230" y="0"/>
                    <a:pt x="6800" y="0"/>
                  </a:cubicBezTo>
                  <a:close/>
                </a:path>
              </a:pathLst>
            </a:custGeom>
            <a:solidFill>
              <a:srgbClr val="F7B426"/>
            </a:solidFill>
            <a:ln w="5100" cap="rnd">
              <a:noFill/>
              <a:round/>
            </a:ln>
          </p:spPr>
          <p:txBody>
            <a:bodyPr lIns="0" rIns="0" anchor="ctr" rtlCol="0" tIns="0" bIns="11000" wrap="none"/>
            <a:lstStyle/>
            <a:p>
              <a:pPr algn="ctr">
                <a:lnSpc>
                  <a:spcPct val="100000"/>
                </a:lnSpc>
              </a:pPr>
              <a:r>
                <a:rPr b="1" sz="238">
                  <a:solidFill>
                    <a:srgbClr val="FFFFFF"/>
                  </a:solidFill>
                  <a:latin typeface="Arial"/>
                </a:rPr>
                <a:t>Classification of decision making</a:t>
              </a:r>
            </a:p>
          </p:txBody>
        </p:sp>
        <p:sp>
          <p:nvSpPr>
            <p:cNvPr id="110" name="MainTopic"/>
            <p:cNvSpPr/>
            <p:nvPr/>
          </p:nvSpPr>
          <p:spPr>
            <a:xfrm>
              <a:off x="3207847" y="3700514"/>
              <a:ext cx="469200" cy="69700"/>
            </a:xfrm>
            <a:custGeom>
              <a:avLst/>
              <a:gdLst>
                <a:gd fmla="*/ 31110 w 469200" name="rtl"/>
                <a:gd fmla="*/ 15810 h 69700" name="rtt"/>
                <a:gd fmla="*/ 439110 w 469200" name="rtr"/>
                <a:gd fmla="*/ 54910 h 69700" name="rtb"/>
              </a:gdLst>
              <a:ahLst/>
              <a:cxnLst/>
              <a:rect b="rtb" r="rtr" t="rtt" l="rtl"/>
              <a:pathLst>
                <a:path w="469200" h="69700">
                  <a:moveTo>
                    <a:pt x="6800" y="0"/>
                  </a:moveTo>
                  <a:lnTo>
                    <a:pt x="462400" y="0"/>
                  </a:lnTo>
                  <a:cubicBezTo>
                    <a:pt x="466970" y="0"/>
                    <a:pt x="469200" y="2230"/>
                    <a:pt x="469200" y="6800"/>
                  </a:cubicBezTo>
                  <a:lnTo>
                    <a:pt x="469200" y="62900"/>
                  </a:lnTo>
                  <a:cubicBezTo>
                    <a:pt x="469200" y="67470"/>
                    <a:pt x="466970" y="69700"/>
                    <a:pt x="462400" y="69700"/>
                  </a:cubicBezTo>
                  <a:lnTo>
                    <a:pt x="6800" y="69700"/>
                  </a:lnTo>
                  <a:cubicBezTo>
                    <a:pt x="2230" y="69700"/>
                    <a:pt x="0" y="67470"/>
                    <a:pt x="0" y="62900"/>
                  </a:cubicBezTo>
                  <a:lnTo>
                    <a:pt x="0" y="6800"/>
                  </a:lnTo>
                  <a:cubicBezTo>
                    <a:pt x="0" y="2230"/>
                    <a:pt x="2230" y="0"/>
                    <a:pt x="6800" y="0"/>
                  </a:cubicBezTo>
                  <a:close/>
                </a:path>
              </a:pathLst>
            </a:custGeom>
            <a:solidFill>
              <a:srgbClr val="26B14C"/>
            </a:solidFill>
            <a:ln w="5100" cap="rnd">
              <a:noFill/>
              <a:round/>
            </a:ln>
          </p:spPr>
          <p:txBody>
            <a:bodyPr lIns="0" rIns="0" anchor="ctr" rtlCol="0" tIns="0" bIns="11000" wrap="none"/>
            <a:lstStyle/>
            <a:p>
              <a:pPr algn="ctr">
                <a:lnSpc>
                  <a:spcPct val="100000"/>
                </a:lnSpc>
              </a:pPr>
              <a:r>
                <a:rPr b="1" sz="238">
                  <a:solidFill>
                    <a:srgbClr val="FFFFFF"/>
                  </a:solidFill>
                  <a:latin typeface="Arial"/>
                </a:rPr>
                <a:t>Decision-making process</a:t>
              </a:r>
            </a:p>
          </p:txBody>
        </p:sp>
        <p:sp>
          <p:nvSpPr>
            <p:cNvPr id="112" name="MainTopic"/>
            <p:cNvSpPr/>
            <p:nvPr/>
          </p:nvSpPr>
          <p:spPr>
            <a:xfrm>
              <a:off x="3207847" y="4647308"/>
              <a:ext cx="640900" cy="69700"/>
            </a:xfrm>
            <a:custGeom>
              <a:avLst/>
              <a:gdLst>
                <a:gd fmla="*/ 31110 w 640900" name="rtl"/>
                <a:gd fmla="*/ 15810 h 69700" name="rtt"/>
                <a:gd fmla="*/ 610810 w 640900" name="rtr"/>
                <a:gd fmla="*/ 54910 h 69700" name="rtb"/>
              </a:gdLst>
              <a:ahLst/>
              <a:cxnLst/>
              <a:rect b="rtb" r="rtr" t="rtt" l="rtl"/>
              <a:pathLst>
                <a:path w="640900" h="69700">
                  <a:moveTo>
                    <a:pt x="6800" y="0"/>
                  </a:moveTo>
                  <a:lnTo>
                    <a:pt x="634100" y="0"/>
                  </a:lnTo>
                  <a:cubicBezTo>
                    <a:pt x="638670" y="0"/>
                    <a:pt x="640900" y="2230"/>
                    <a:pt x="640900" y="6800"/>
                  </a:cubicBezTo>
                  <a:lnTo>
                    <a:pt x="640900" y="62900"/>
                  </a:lnTo>
                  <a:cubicBezTo>
                    <a:pt x="640900" y="67470"/>
                    <a:pt x="638670" y="69700"/>
                    <a:pt x="634100" y="69700"/>
                  </a:cubicBezTo>
                  <a:lnTo>
                    <a:pt x="6800" y="69700"/>
                  </a:lnTo>
                  <a:cubicBezTo>
                    <a:pt x="2230" y="69700"/>
                    <a:pt x="0" y="67470"/>
                    <a:pt x="0" y="62900"/>
                  </a:cubicBezTo>
                  <a:lnTo>
                    <a:pt x="0" y="6800"/>
                  </a:lnTo>
                  <a:cubicBezTo>
                    <a:pt x="0" y="2230"/>
                    <a:pt x="2230" y="0"/>
                    <a:pt x="6800" y="0"/>
                  </a:cubicBezTo>
                  <a:close/>
                </a:path>
              </a:pathLst>
            </a:custGeom>
            <a:solidFill>
              <a:srgbClr val="1E61FF"/>
            </a:solidFill>
            <a:ln w="5100" cap="rnd">
              <a:noFill/>
              <a:round/>
            </a:ln>
          </p:spPr>
          <p:txBody>
            <a:bodyPr lIns="0" rIns="0" anchor="ctr" rtlCol="0" tIns="0" bIns="11000" wrap="none"/>
            <a:lstStyle/>
            <a:p>
              <a:pPr algn="ctr">
                <a:lnSpc>
                  <a:spcPct val="100000"/>
                </a:lnSpc>
              </a:pPr>
              <a:r>
                <a:rPr b="1" sz="238">
                  <a:solidFill>
                    <a:srgbClr val="FFFFFF"/>
                  </a:solidFill>
                  <a:latin typeface="Arial"/>
                </a:rPr>
                <a:t>Factors influencing decision-making</a:t>
              </a:r>
            </a:p>
          </p:txBody>
        </p:sp>
        <p:sp>
          <p:nvSpPr>
            <p:cNvPr id="116" name="MainTopic"/>
            <p:cNvSpPr/>
            <p:nvPr/>
          </p:nvSpPr>
          <p:spPr>
            <a:xfrm>
              <a:off x="3207847" y="6552397"/>
              <a:ext cx="459000" cy="69700"/>
            </a:xfrm>
            <a:custGeom>
              <a:avLst/>
              <a:gdLst>
                <a:gd fmla="*/ 31110 w 459000" name="rtl"/>
                <a:gd fmla="*/ 15810 h 69700" name="rtt"/>
                <a:gd fmla="*/ 428910 w 459000" name="rtr"/>
                <a:gd fmla="*/ 54910 h 69700" name="rtb"/>
              </a:gdLst>
              <a:ahLst/>
              <a:cxnLst/>
              <a:rect b="rtb" r="rtr" t="rtt" l="rtl"/>
              <a:pathLst>
                <a:path w="459000" h="69700">
                  <a:moveTo>
                    <a:pt x="6800" y="0"/>
                  </a:moveTo>
                  <a:lnTo>
                    <a:pt x="452200" y="0"/>
                  </a:lnTo>
                  <a:cubicBezTo>
                    <a:pt x="456770" y="0"/>
                    <a:pt x="459000" y="2230"/>
                    <a:pt x="459000" y="6800"/>
                  </a:cubicBezTo>
                  <a:lnTo>
                    <a:pt x="459000" y="62900"/>
                  </a:lnTo>
                  <a:cubicBezTo>
                    <a:pt x="459000" y="67470"/>
                    <a:pt x="456770" y="69700"/>
                    <a:pt x="452200" y="69700"/>
                  </a:cubicBezTo>
                  <a:lnTo>
                    <a:pt x="6800" y="69700"/>
                  </a:lnTo>
                  <a:cubicBezTo>
                    <a:pt x="2230" y="69700"/>
                    <a:pt x="0" y="67470"/>
                    <a:pt x="0" y="62900"/>
                  </a:cubicBezTo>
                  <a:lnTo>
                    <a:pt x="0" y="6800"/>
                  </a:lnTo>
                  <a:cubicBezTo>
                    <a:pt x="0" y="2230"/>
                    <a:pt x="2230" y="0"/>
                    <a:pt x="6800" y="0"/>
                  </a:cubicBezTo>
                  <a:close/>
                </a:path>
              </a:pathLst>
            </a:custGeom>
            <a:solidFill>
              <a:srgbClr val="BB43FE"/>
            </a:solidFill>
            <a:ln w="5100" cap="rnd">
              <a:noFill/>
              <a:round/>
            </a:ln>
          </p:spPr>
          <p:txBody>
            <a:bodyPr lIns="0" rIns="0" anchor="ctr" rtlCol="0" tIns="0" bIns="11000" wrap="none"/>
            <a:lstStyle/>
            <a:p>
              <a:pPr algn="ctr">
                <a:lnSpc>
                  <a:spcPct val="100000"/>
                </a:lnSpc>
              </a:pPr>
              <a:r>
                <a:rPr b="1" sz="238">
                  <a:solidFill>
                    <a:srgbClr val="FFFFFF"/>
                  </a:solidFill>
                  <a:latin typeface="Arial"/>
                </a:rPr>
                <a:t>Decision-making method</a:t>
              </a:r>
            </a:p>
          </p:txBody>
        </p:sp>
        <p:sp>
          <p:nvSpPr>
            <p:cNvPr id="101" name="MainIdea"/>
            <p:cNvSpPr/>
            <p:nvPr/>
          </p:nvSpPr>
          <p:spPr>
            <a:xfrm>
              <a:off x="2134195" y="3494960"/>
              <a:ext cx="966552" cy="153000"/>
            </a:xfrm>
            <a:custGeom>
              <a:avLst/>
              <a:gdLst>
                <a:gd fmla="*/ 58786 w 966552" name="rtl"/>
                <a:gd fmla="*/ 26010 h 153000" name="rtt"/>
                <a:gd fmla="*/ 908786 w 966552" name="rtr"/>
                <a:gd fmla="*/ 128010 h 153000" name="rtb"/>
              </a:gdLst>
              <a:ahLst/>
              <a:cxnLst/>
              <a:rect b="rtb" r="rtr" t="rtt" l="rtl"/>
              <a:pathLst>
                <a:path w="966552" h="153000">
                  <a:moveTo>
                    <a:pt x="76500" y="0"/>
                  </a:moveTo>
                  <a:lnTo>
                    <a:pt x="890052" y="0"/>
                  </a:lnTo>
                  <a:cubicBezTo>
                    <a:pt x="932303" y="0"/>
                    <a:pt x="966552" y="34249"/>
                    <a:pt x="966552" y="76500"/>
                  </a:cubicBezTo>
                  <a:cubicBezTo>
                    <a:pt x="966552" y="118751"/>
                    <a:pt x="932303" y="153000"/>
                    <a:pt x="890052" y="153000"/>
                  </a:cubicBezTo>
                  <a:lnTo>
                    <a:pt x="76500" y="153000"/>
                  </a:lnTo>
                  <a:cubicBezTo>
                    <a:pt x="34249" y="153000"/>
                    <a:pt x="0" y="118751"/>
                    <a:pt x="0" y="76500"/>
                  </a:cubicBezTo>
                  <a:cubicBezTo>
                    <a:pt x="0" y="34249"/>
                    <a:pt x="34249" y="0"/>
                    <a:pt x="76500" y="0"/>
                  </a:cubicBezTo>
                  <a:close/>
                </a:path>
              </a:pathLst>
            </a:custGeom>
            <a:solidFill>
              <a:srgbClr val="FFFFFF"/>
            </a:solidFill>
            <a:ln w="1700" cap="rnd">
              <a:noFill/>
              <a:round/>
            </a:ln>
          </p:spPr>
          <p:txBody>
            <a:bodyPr lIns="0" rIns="0" anchor="ctr" rtlCol="0" tIns="0" bIns="11000" wrap="square"/>
            <a:lstStyle/>
            <a:p>
              <a:pPr algn="ctr">
                <a:lnSpc>
                  <a:spcPct val="100000"/>
                </a:lnSpc>
              </a:pPr>
              <a:r>
                <a:rPr b="1" sz="306">
                  <a:solidFill>
                    <a:srgbClr val="454545"/>
                  </a:solidFill>
                  <a:latin typeface="Arial"/>
                </a:rPr>
                <a:t>Decision making and decision making methods</a:t>
              </a: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0</TotalTime>
  <Words>0</Words>
  <Application>Microsoft Office PowerPoint</Application>
  <PresentationFormat>0</PresentationFormat>
  <Paragraphs>0</Paragraphs>
  <Slides>1</Slides>
  <Notes>0</Notes>
  <HiddenSlides>0</HiddenSlides>
  <MMClips>0</MMClips>
  <ScaleCrop>false</ScaleCrop>
  <HeadingPairs>
    <vt:vector baseType="variant" size="4">
      <vt:variant>
        <vt:lpstr>Topic</vt:lpstr>
      </vt:variant>
      <vt:variant>
        <vt:i4>1</vt:i4>
      </vt:variant>
      <vt:variant>
        <vt:lpstr>Slide Title</vt:lpstr>
      </vt:variant>
      <vt:variant>
        <vt:i4>1</vt:i4>
      </vt:variant>
    </vt:vector>
  </HeadingPairs>
  <TitlesOfParts>
    <vt:vector baseType="lpstr" size="2">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dcterms="http://purl.org/dc/terms/" xmlns:cp="http://schemas.openxmlformats.org/package/2006/metadata/core-properties" xmlns:dcmitype="http://purl.org/dc/dcmitype/" xmlns:xsi="http://www.w3.org/2001/XMLSchema-instance" xmlns:dc="http://purl.org/dc/elements/1.1/">
  <dc:title>PowerPoint Presentation</dc:title>
  <dc:creator>ADMIN</dc:creator>
  <cp:lastModifiedBy>ADMIN</cp:lastModifiedBy>
  <cp:revision>1</cp:revision>
  <dcterms:created xsi:type="dcterms:W3CDTF">2025-11-04T14:08:02Z</dcterms:created>
  <dcterms:modified xsi:type="dcterms:W3CDTF">2025-11-04T14:08:02Z</dcterms:modified>
</cp:coreProperties>
</file>