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Id="rId3" Type="http://schemas.openxmlformats.org/package/2006/relationships/metadata/core-properties"/>
  <Relationship Target="docProps/thumbnail.jpeg" Id="rId2" Type="http://schemas.openxmlformats.org/package/2006/relationships/metadata/thumbnail"/>
  <Relationship Target="ppt/presentation.xml" Id="rId1" Type="http://schemas.openxmlformats.org/officeDocument/2006/relationships/officeDocument"/>
  <Relationship Target="docProps/app.xml" Id="rId4" Type="http://schemas.openxmlformats.org/officeDocument/2006/relationships/extended-properties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type="screen4x3" cy="6858000"/>
  <p:notesSz cx="6858000" cy="9144000"/>
  <p:defaultTextStyle>
    <a:defPPr>
      <a:defRPr lang="en-US"/>
    </a:defPPr>
    <a:lvl1pPr algn="l" rtl="0" latinLnBrk="0" hangingPunct="1" eaLnBrk="1" defTabSz="914400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rtl="0" latinLnBrk="0" hangingPunct="1" eaLnBrk="1" defTabSz="914400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rtl="0" latinLnBrk="0" hangingPunct="1" eaLnBrk="1" defTabSz="914400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rtl="0" latinLnBrk="0" hangingPunct="1" eaLnBrk="1" defTabSz="914400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rtl="0" latinLnBrk="0" hangingPunct="1" eaLnBrk="1" defTabSz="914400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rtl="0" latinLnBrk="0" hangingPunct="1" eaLnBrk="1" defTabSz="914400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rtl="0" latinLnBrk="0" hangingPunct="1" eaLnBrk="1" defTabSz="914400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rtl="0" latinLnBrk="0" hangingPunct="1" eaLnBrk="1" defTabSz="914400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rtl="0" latinLnBrk="0" hangingPunct="1" eaLnBrk="1" defTabSz="914400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Id="rId1" Type="http://schemas.openxmlformats.org/officeDocument/2006/relationships/slideMaster"/>
  <Relationship Target="tableStyles.xml" Id="rId2" Type="http://schemas.openxmlformats.org/officeDocument/2006/relationships/tableStyles"/>
  <Relationship Target="theme/theme1.xml" Id="rId3" Type="http://schemas.openxmlformats.org/officeDocument/2006/relationships/theme"/>
  <Relationship Target="viewProps.xml" Id="rId4" Type="http://schemas.openxmlformats.org/officeDocument/2006/relationships/viewProps"/>
  <Relationship Target="presProps.xml" Id="rId5" Type="http://schemas.openxmlformats.org/officeDocument/2006/relationships/presProps"/>
  <Relationship Target="slides/slide1.xml" Id="rId6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Id="rId1" Type="http://schemas.openxmlformats.org/officeDocument/2006/relationships/slideLayout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sp>
        <p:nvSpPr>
          <p:cNvPr id="158" name=""/>
          <p:cNvSpPr/>
          <p:nvPr/>
        </p:nvSpPr>
        <p:spPr>
          <a:xfrm>
            <a:off y="1509335" x="819546"/>
            <a:ext cx="7504903" cy="3839338"/>
          </a:xfrm>
          <a:custGeom>
            <a:avLst/>
            <a:gdLst/>
            <a:ahLst/>
            <a:cxnLst/>
            <a:rect t="t" b="b" l="l" r="r"/>
            <a:pathLst>
              <a:path h="3839338" stroke="false" w="7504903">
                <a:moveTo>
                  <a:pt y="1806277" x="7433613"/>
                </a:moveTo>
                <a:cubicBezTo>
                  <a:pt y="1806277" x="7433613"/>
                  <a:pt y="919661" x="6504141"/>
                  <a:pt y="753123" x="4456298"/>
                </a:cubicBezTo>
                <a:lnTo>
                  <a:pt y="90024" x="3722434"/>
                </a:lnTo>
                <a:cubicBezTo>
                  <a:pt y="90024" x="3722434"/>
                  <a:pt y="-159241" x="3550097"/>
                  <a:pt y="171780" x="3321154"/>
                </a:cubicBezTo>
                <a:cubicBezTo>
                  <a:pt y="502799" x="3092212"/>
                  <a:pt y="768983" x="2687983"/>
                  <a:pt y="851208" x="2520152"/>
                </a:cubicBezTo>
                <a:cubicBezTo>
                  <a:pt y="851208" x="2520152"/>
                  <a:pt y="1009797" x="2807714"/>
                  <a:pt y="1071456" x="3022733"/>
                </a:cubicBezTo>
                <a:cubicBezTo>
                  <a:pt y="1133114" x="3237752"/>
                  <a:pt y="1546121" x="2383352"/>
                  <a:pt y="1565988" x="1991230"/>
                </a:cubicBezTo>
                <a:cubicBezTo>
                  <a:pt y="1585854" x="1599101"/>
                  <a:pt y="1578718" x="1254866"/>
                  <a:pt y="1488141" x="1102722"/>
                </a:cubicBezTo>
                <a:cubicBezTo>
                  <a:pt y="1397564" x="950578"/>
                  <a:pt y="1071972" x="640739"/>
                  <a:pt y="1007669" x="91200"/>
                </a:cubicBezTo>
                <a:cubicBezTo>
                  <a:pt y="1007669" x="91200"/>
                  <a:pt y="1766187" x="521215"/>
                  <a:pt y="1904469" x="494000"/>
                </a:cubicBezTo>
                <a:cubicBezTo>
                  <a:pt y="1904469" x="494000"/>
                  <a:pt y="2555637" x="122288"/>
                  <a:pt y="2618869" x="0"/>
                </a:cubicBezTo>
                <a:cubicBezTo>
                  <a:pt y="2618869" x="0"/>
                  <a:pt y="2672563" x="79767"/>
                  <a:pt y="2436469" x="912000"/>
                </a:cubicBezTo>
                <a:cubicBezTo>
                  <a:pt y="2436469" x="912000"/>
                  <a:pt y="2200869" x="1390800"/>
                  <a:pt y="2242403" x="1509504"/>
                </a:cubicBezTo>
                <a:cubicBezTo>
                  <a:pt y="2242403" x="1509504"/>
                  <a:pt y="2428861" x="1449654"/>
                  <a:pt y="2550461" x="1153254"/>
                </a:cubicBezTo>
                <a:cubicBezTo>
                  <a:pt y="2550461" x="1153254"/>
                  <a:pt y="2716574" x="1404054"/>
                  <a:pt y="2755661" x="1556054"/>
                </a:cubicBezTo>
                <a:cubicBezTo>
                  <a:pt y="2794748" x="1708054"/>
                  <a:pt y="2805122" x="2336567"/>
                  <a:pt y="2805122" x="2336567"/>
                </a:cubicBezTo>
                <a:cubicBezTo>
                  <a:pt y="2805122" x="2336567"/>
                  <a:pt y="3003573" x="2781509"/>
                  <a:pt y="3038412" x="3444943"/>
                </a:cubicBezTo>
                <a:cubicBezTo>
                  <a:pt y="3038412" x="3444943"/>
                  <a:pt y="3547300" x="3197616"/>
                  <a:pt y="3701413" x="3308098"/>
                </a:cubicBezTo>
                <a:lnTo>
                  <a:pt y="3696959" x="3648030"/>
                </a:lnTo>
                <a:lnTo>
                  <a:pt y="3839338" x="3883402"/>
                </a:lnTo>
                <a:cubicBezTo>
                  <a:pt y="3839338" x="3883402"/>
                  <a:pt y="3380206" x="4270835"/>
                  <a:pt y="3105960" x="4279758"/>
                </a:cubicBezTo>
                <a:cubicBezTo>
                  <a:pt y="3105960" x="4279758"/>
                  <a:pt y="3203134" x="5772420"/>
                  <a:pt y="2199607" x="7341516"/>
                </a:cubicBezTo>
                <a:cubicBezTo>
                  <a:pt y="2199607" x="7341516"/>
                  <a:pt y="2021182" x="7636632"/>
                  <a:pt y="1806277" x="7433613"/>
                </a:cubicBezTo>
                <a:close/>
              </a:path>
              <a:path h="3839338" fill="none" w="7504903">
                <a:moveTo>
                  <a:pt y="1806277" x="7433613"/>
                </a:moveTo>
                <a:cubicBezTo>
                  <a:pt y="1806277" x="7433613"/>
                  <a:pt y="919661" x="6504141"/>
                  <a:pt y="753123" x="4456298"/>
                </a:cubicBezTo>
                <a:lnTo>
                  <a:pt y="90024" x="3722434"/>
                </a:lnTo>
                <a:cubicBezTo>
                  <a:pt y="90024" x="3722434"/>
                  <a:pt y="-159241" x="3550097"/>
                  <a:pt y="171780" x="3321154"/>
                </a:cubicBezTo>
                <a:cubicBezTo>
                  <a:pt y="502799" x="3092212"/>
                  <a:pt y="768983" x="2687983"/>
                  <a:pt y="851208" x="2520152"/>
                </a:cubicBezTo>
                <a:cubicBezTo>
                  <a:pt y="851208" x="2520152"/>
                  <a:pt y="1009797" x="2807714"/>
                  <a:pt y="1071456" x="3022733"/>
                </a:cubicBezTo>
                <a:cubicBezTo>
                  <a:pt y="1133114" x="3237752"/>
                  <a:pt y="1546121" x="2383352"/>
                  <a:pt y="1565988" x="1991230"/>
                </a:cubicBezTo>
                <a:cubicBezTo>
                  <a:pt y="1585854" x="1599101"/>
                  <a:pt y="1578718" x="1254866"/>
                  <a:pt y="1488141" x="1102722"/>
                </a:cubicBezTo>
                <a:cubicBezTo>
                  <a:pt y="1397564" x="950578"/>
                  <a:pt y="1071972" x="640739"/>
                  <a:pt y="1007669" x="91200"/>
                </a:cubicBezTo>
                <a:cubicBezTo>
                  <a:pt y="1007669" x="91200"/>
                  <a:pt y="1766187" x="521215"/>
                  <a:pt y="1904469" x="494000"/>
                </a:cubicBezTo>
                <a:cubicBezTo>
                  <a:pt y="1904469" x="494000"/>
                  <a:pt y="2555637" x="122288"/>
                  <a:pt y="2618869" x="0"/>
                </a:cubicBezTo>
                <a:cubicBezTo>
                  <a:pt y="2618869" x="0"/>
                  <a:pt y="2672563" x="79767"/>
                  <a:pt y="2436469" x="912000"/>
                </a:cubicBezTo>
                <a:cubicBezTo>
                  <a:pt y="2436469" x="912000"/>
                  <a:pt y="2200869" x="1390800"/>
                  <a:pt y="2242403" x="1509504"/>
                </a:cubicBezTo>
                <a:cubicBezTo>
                  <a:pt y="2242403" x="1509504"/>
                  <a:pt y="2428861" x="1449654"/>
                  <a:pt y="2550461" x="1153254"/>
                </a:cubicBezTo>
                <a:cubicBezTo>
                  <a:pt y="2550461" x="1153254"/>
                  <a:pt y="2716574" x="1404054"/>
                  <a:pt y="2755661" x="1556054"/>
                </a:cubicBezTo>
                <a:cubicBezTo>
                  <a:pt y="2794748" x="1708054"/>
                  <a:pt y="2805122" x="2336567"/>
                  <a:pt y="2805122" x="2336567"/>
                </a:cubicBezTo>
                <a:cubicBezTo>
                  <a:pt y="2805122" x="2336567"/>
                  <a:pt y="3003573" x="2781509"/>
                  <a:pt y="3038412" x="3444943"/>
                </a:cubicBezTo>
                <a:cubicBezTo>
                  <a:pt y="3038412" x="3444943"/>
                  <a:pt y="3547300" x="3197616"/>
                  <a:pt y="3701413" x="3308098"/>
                </a:cubicBezTo>
                <a:lnTo>
                  <a:pt y="3696959" x="3648030"/>
                </a:lnTo>
                <a:lnTo>
                  <a:pt y="3839338" x="3883402"/>
                </a:lnTo>
                <a:cubicBezTo>
                  <a:pt y="3839338" x="3883402"/>
                  <a:pt y="3380206" x="4270835"/>
                  <a:pt y="3105960" x="4279758"/>
                </a:cubicBezTo>
                <a:cubicBezTo>
                  <a:pt y="3105960" x="4279758"/>
                  <a:pt y="3203134" x="5772420"/>
                  <a:pt y="2199607" x="7341516"/>
                </a:cubicBezTo>
                <a:cubicBezTo>
                  <a:pt y="2199607" x="7341516"/>
                  <a:pt y="2021182" x="7636632"/>
                  <a:pt y="1806277" x="7433613"/>
                </a:cubicBezTo>
                <a:close/>
              </a:path>
            </a:pathLst>
          </a:custGeom>
          <a:solidFill>
            <a:srgbClr val="E9ECF1"/>
          </a:solidFill>
          <a:ln w="7600" cap="flat">
            <a:solidFill>
              <a:srgbClr val="E9ECF1"/>
            </a:solidFill>
            <a:miter/>
          </a:ln>
        </p:spPr>
      </p:sp>
      <p:sp>
        <p:nvSpPr>
          <p:cNvPr id="157" name="Rectangle"/>
          <p:cNvSpPr/>
          <p:nvPr/>
        </p:nvSpPr>
        <p:spPr>
          <a:xfrm>
            <a:off y="3183136" x="6477624"/>
            <a:ext cx="1079200" cy="744800"/>
          </a:xfrm>
          <a:custGeom>
            <a:avLst/>
            <a:gdLst>
              <a:gd name="connsiteX0" fmla="*/ 0 w 1079200"/>
              <a:gd name="connsiteY0" fmla="*/ 372400 h 744800"/>
              <a:gd name="connsiteX1" fmla="*/ 539600 w 1079200"/>
              <a:gd name="connsiteY1" fmla="*/ 0 h 744800"/>
              <a:gd name="connsiteX2" fmla="*/ 1079200 w 1079200"/>
              <a:gd name="connsiteY2" fmla="*/ 372400 h 744800"/>
              <a:gd name="connsiteX3" fmla="*/ 539600 w 1079200"/>
              <a:gd name="connsiteY3" fmla="*/ 744800 h 7448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744800" stroke="false" w="1079200">
                <a:moveTo>
                  <a:pt y="744800" x="1079200"/>
                </a:moveTo>
                <a:lnTo>
                  <a:pt y="0" x="1079200"/>
                </a:lnTo>
                <a:lnTo>
                  <a:pt y="0" x="0"/>
                </a:lnTo>
                <a:lnTo>
                  <a:pt y="744800" x="0"/>
                </a:lnTo>
                <a:lnTo>
                  <a:pt y="744800" x="1079200"/>
                </a:lnTo>
                <a:close/>
              </a:path>
              <a:path h="744800" fill="none" w="1079200">
                <a:moveTo>
                  <a:pt y="744800" x="1079200"/>
                </a:moveTo>
                <a:lnTo>
                  <a:pt y="0" x="1079200"/>
                </a:lnTo>
                <a:lnTo>
                  <a:pt y="0" x="0"/>
                </a:lnTo>
                <a:lnTo>
                  <a:pt y="744800" x="0"/>
                </a:lnTo>
                <a:lnTo>
                  <a:pt y="744800" x="1079200"/>
                </a:lnTo>
                <a:close/>
              </a:path>
            </a:pathLst>
          </a:custGeom>
          <a:solidFill>
            <a:srgbClr val="6EBEEC"/>
          </a:solidFill>
          <a:ln w="7600" cap="flat">
            <a:solidFill>
              <a:srgbClr val="6EBEEC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684">
                <a:solidFill>
                  <a:srgbClr val="FFFFFF"/>
                </a:solidFill>
                <a:latin typeface="Arial"/>
                <a:ea typeface="Arial"/>
                <a:cs typeface="Arial"/>
              </a:rPr>
              <a:t>Pets become unhealthy and do not get their proper nutrients and miss their veterinary appointments</a:t>
            </a:r>
          </a:p>
        </p:txBody>
      </p:sp>
      <p:sp>
        <p:nvSpPr>
          <p:cNvPr id="161" name=""/>
          <p:cNvSpPr/>
          <p:nvPr/>
        </p:nvSpPr>
        <p:spPr>
          <a:xfrm>
            <a:off y="3468136" x="1636424"/>
            <a:ext cx="4841200" cy="87400"/>
          </a:xfrm>
          <a:custGeom>
            <a:avLst/>
            <a:gdLst/>
            <a:ahLst/>
            <a:cxnLst/>
            <a:rect t="t" b="b" l="l" r="r"/>
            <a:pathLst>
              <a:path h="87400" stroke="false" w="4841200">
                <a:moveTo>
                  <a:pt y="0" x="0"/>
                </a:moveTo>
                <a:lnTo>
                  <a:pt y="87400" x="4841200"/>
                </a:lnTo>
              </a:path>
              <a:path h="87400" fill="none" w="4841200">
                <a:moveTo>
                  <a:pt y="0" x="0"/>
                </a:moveTo>
                <a:lnTo>
                  <a:pt y="87400" x="4841200"/>
                </a:lnTo>
              </a:path>
            </a:pathLst>
          </a:custGeom>
          <a:noFill/>
          <a:ln w="7600" cap="flat">
            <a:solidFill>
              <a:srgbClr val="6EBEEC"/>
            </a:solidFill>
            <a:miter/>
          </a:ln>
        </p:spPr>
      </p:sp>
      <p:sp>
        <p:nvSpPr>
          <p:cNvPr id="187" name="Rectangle"/>
          <p:cNvSpPr/>
          <p:nvPr/>
        </p:nvSpPr>
        <p:spPr>
          <a:xfrm>
            <a:off y="2323733" x="3034824"/>
            <a:ext cx="1140000" cy="1284400"/>
          </a:xfrm>
          <a:custGeom>
            <a:avLst/>
            <a:gdLst/>
            <a:ahLst/>
            <a:cxnLst/>
            <a:rect t="t" b="b" l="l" r="r"/>
            <a:pathLst>
              <a:path h="1284400" stroke="false" w="1140000">
                <a:moveTo>
                  <a:pt y="0" x="0"/>
                </a:moveTo>
                <a:lnTo>
                  <a:pt y="0" x="1140000"/>
                </a:lnTo>
                <a:lnTo>
                  <a:pt y="1284400" x="1140000"/>
                </a:lnTo>
                <a:lnTo>
                  <a:pt y="1284400" x="0"/>
                </a:lnTo>
                <a:lnTo>
                  <a:pt y="0" x="0"/>
                </a:lnTo>
                <a:close/>
              </a:path>
              <a:path h="1284400" fill="none" w="1140000">
                <a:moveTo>
                  <a:pt y="0" x="0"/>
                </a:moveTo>
                <a:lnTo>
                  <a:pt y="0" x="1140000"/>
                </a:lnTo>
                <a:lnTo>
                  <a:pt y="1284400" x="1140000"/>
                </a:lnTo>
                <a:lnTo>
                  <a:pt y="12844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Covid-19 hinders the freedom of pet to have physical activities outside. </a:t>
            </a:r>
          </a:p>
        </p:txBody>
      </p:sp>
      <p:sp>
        <p:nvSpPr>
          <p:cNvPr id="162" name="Circle"/>
          <p:cNvSpPr/>
          <p:nvPr/>
        </p:nvSpPr>
        <p:spPr>
          <a:xfrm>
            <a:off y="3398528" x="3034824"/>
            <a:ext cx="121600" cy="121600"/>
          </a:xfrm>
          <a:custGeom>
            <a:avLst/>
            <a:gdLst/>
            <a:ahLst/>
            <a:cxnLst/>
            <a:rect t="t" b="b" l="l" r="r"/>
            <a:pathLst>
              <a:path h="121600" stroke="fals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  <a:path h="121600" fill="non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</a:pathLst>
          </a:custGeom>
          <a:solidFill>
            <a:srgbClr val="EC5A41"/>
          </a:solidFill>
          <a:ln w="7600" cap="flat">
            <a:solidFill>
              <a:srgbClr val="EC5A41"/>
            </a:solidFill>
            <a:miter/>
          </a:ln>
        </p:spPr>
      </p:sp>
      <p:sp>
        <p:nvSpPr>
          <p:cNvPr id="163" name="Circle"/>
          <p:cNvSpPr/>
          <p:nvPr/>
        </p:nvSpPr>
        <p:spPr>
          <a:xfrm>
            <a:off y="3390928" x="4641789"/>
            <a:ext cx="121600" cy="121600"/>
          </a:xfrm>
          <a:custGeom>
            <a:avLst/>
            <a:gdLst/>
            <a:ahLst/>
            <a:cxnLst/>
            <a:rect t="t" b="b" l="l" r="r"/>
            <a:pathLst>
              <a:path h="121600" stroke="fals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  <a:path h="121600" fill="non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</a:pathLst>
          </a:custGeom>
          <a:solidFill>
            <a:srgbClr val="26AEDF"/>
          </a:solidFill>
          <a:ln w="7600" cap="flat">
            <a:solidFill>
              <a:srgbClr val="26AEDF"/>
            </a:solidFill>
            <a:miter/>
          </a:ln>
        </p:spPr>
      </p:sp>
      <p:sp>
        <p:nvSpPr>
          <p:cNvPr id="164" name="Circle"/>
          <p:cNvSpPr/>
          <p:nvPr/>
        </p:nvSpPr>
        <p:spPr>
          <a:xfrm>
            <a:off y="3398528" x="6072256"/>
            <a:ext cx="121600" cy="121600"/>
          </a:xfrm>
          <a:custGeom>
            <a:avLst/>
            <a:gdLst/>
            <a:ahLst/>
            <a:cxnLst/>
            <a:rect t="t" b="b" l="l" r="r"/>
            <a:pathLst>
              <a:path h="121600" stroke="fals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  <a:path h="121600" fill="none" w="121600">
                <a:moveTo>
                  <a:pt y="60800" x="0"/>
                </a:moveTo>
                <a:cubicBezTo>
                  <a:pt y="27221" x="0"/>
                  <a:pt y="0" x="27221"/>
                  <a:pt y="0" x="60800"/>
                </a:cubicBezTo>
                <a:cubicBezTo>
                  <a:pt y="0" x="94379"/>
                  <a:pt y="27221" x="121600"/>
                  <a:pt y="60800" x="121600"/>
                </a:cubicBezTo>
                <a:cubicBezTo>
                  <a:pt y="94379" x="121600"/>
                  <a:pt y="121600" x="94379"/>
                  <a:pt y="121600" x="60800"/>
                </a:cubicBezTo>
                <a:cubicBezTo>
                  <a:pt y="121600" x="27221"/>
                  <a:pt y="94379" x="0"/>
                  <a:pt y="60800" x="0"/>
                </a:cubicBezTo>
                <a:close/>
              </a:path>
            </a:pathLst>
          </a:custGeom>
          <a:solidFill>
            <a:srgbClr val="23A185"/>
          </a:solidFill>
          <a:ln w="7600" cap="flat">
            <a:solidFill>
              <a:srgbClr val="23A185"/>
            </a:solidFill>
            <a:miter/>
          </a:ln>
        </p:spPr>
      </p:sp>
      <p:sp>
        <p:nvSpPr>
          <p:cNvPr id="167" name="Ellipse"/>
          <p:cNvSpPr/>
          <p:nvPr/>
        </p:nvSpPr>
        <p:spPr>
          <a:xfrm>
            <a:off y="2037191" x="2184308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EC5A41"/>
          </a:solidFill>
          <a:ln w="7600" cap="flat">
            <a:solidFill>
              <a:srgbClr val="EC5A41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Manpower</a:t>
            </a:r>
          </a:p>
        </p:txBody>
      </p:sp>
      <p:sp>
        <p:nvSpPr>
          <p:cNvPr id="168" name=""/>
          <p:cNvSpPr/>
          <p:nvPr/>
        </p:nvSpPr>
        <p:spPr>
          <a:xfrm>
            <a:off y="2432391" x="2571908"/>
            <a:ext cx="526558" cy="1062140"/>
          </a:xfrm>
          <a:custGeom>
            <a:avLst/>
            <a:gdLst/>
            <a:ahLst/>
            <a:cxnLst/>
            <a:rect t="t" b="b" l="l" r="r"/>
            <a:pathLst>
              <a:path h="1062140" stroke="false" w="526558">
                <a:moveTo>
                  <a:pt y="0" x="0"/>
                </a:moveTo>
                <a:lnTo>
                  <a:pt y="1062140" x="526558"/>
                </a:lnTo>
              </a:path>
              <a:path h="1062140" fill="none" w="526558">
                <a:moveTo>
                  <a:pt y="0" x="0"/>
                </a:moveTo>
                <a:lnTo>
                  <a:pt y="1062140" x="526558"/>
                </a:lnTo>
              </a:path>
            </a:pathLst>
          </a:custGeom>
          <a:noFill/>
          <a:ln w="7600" cap="flat">
            <a:solidFill>
              <a:srgbClr val="EC5A41"/>
            </a:solidFill>
            <a:miter/>
          </a:ln>
        </p:spPr>
      </p:sp>
      <p:sp>
        <p:nvSpPr>
          <p:cNvPr id="169" name="Ellipse"/>
          <p:cNvSpPr/>
          <p:nvPr/>
        </p:nvSpPr>
        <p:spPr>
          <a:xfrm>
            <a:off y="1970938" x="3734024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6AEDF"/>
          </a:solidFill>
          <a:ln w="7600" cap="flat">
            <a:solidFill>
              <a:srgbClr val="26AED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Environment</a:t>
            </a:r>
          </a:p>
        </p:txBody>
      </p:sp>
      <p:sp>
        <p:nvSpPr>
          <p:cNvPr id="170" name=""/>
          <p:cNvSpPr/>
          <p:nvPr/>
        </p:nvSpPr>
        <p:spPr>
          <a:xfrm>
            <a:off y="2364448" x="4172549"/>
            <a:ext cx="495390" cy="1037312"/>
          </a:xfrm>
          <a:custGeom>
            <a:avLst/>
            <a:gdLst/>
            <a:ahLst/>
            <a:cxnLst/>
            <a:rect t="t" b="b" l="l" r="r"/>
            <a:pathLst>
              <a:path h="1037312" stroke="false" w="495390">
                <a:moveTo>
                  <a:pt y="0" x="0"/>
                </a:moveTo>
                <a:lnTo>
                  <a:pt y="1037312" x="495390"/>
                </a:lnTo>
              </a:path>
              <a:path h="1037312" fill="none" w="495390">
                <a:moveTo>
                  <a:pt y="0" x="0"/>
                </a:moveTo>
                <a:lnTo>
                  <a:pt y="1037312" x="495390"/>
                </a:lnTo>
              </a:path>
            </a:pathLst>
          </a:custGeom>
          <a:noFill/>
          <a:ln w="7600" cap="flat">
            <a:solidFill>
              <a:srgbClr val="26AEDF"/>
            </a:solidFill>
            <a:miter/>
          </a:ln>
        </p:spPr>
      </p:sp>
      <p:sp>
        <p:nvSpPr>
          <p:cNvPr id="171" name="Ellipse"/>
          <p:cNvSpPr/>
          <p:nvPr/>
        </p:nvSpPr>
        <p:spPr>
          <a:xfrm>
            <a:off y="1970938" x="5183935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3A185"/>
          </a:solidFill>
          <a:ln w="7600" cap="flat">
            <a:solidFill>
              <a:srgbClr val="23A185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Machine</a:t>
            </a:r>
          </a:p>
        </p:txBody>
      </p:sp>
      <p:sp>
        <p:nvSpPr>
          <p:cNvPr id="172" name=""/>
          <p:cNvSpPr/>
          <p:nvPr/>
        </p:nvSpPr>
        <p:spPr>
          <a:xfrm>
            <a:off y="2364914" x="5614924"/>
            <a:ext cx="506830" cy="1034662"/>
          </a:xfrm>
          <a:custGeom>
            <a:avLst/>
            <a:gdLst/>
            <a:ahLst/>
            <a:cxnLst/>
            <a:rect t="t" b="b" l="l" r="r"/>
            <a:pathLst>
              <a:path h="1034662" stroke="false" w="506830">
                <a:moveTo>
                  <a:pt y="0" x="0"/>
                </a:moveTo>
                <a:lnTo>
                  <a:pt y="1034662" x="506830"/>
                </a:lnTo>
              </a:path>
              <a:path h="1034662" fill="none" w="506830">
                <a:moveTo>
                  <a:pt y="0" x="0"/>
                </a:moveTo>
                <a:lnTo>
                  <a:pt y="1034662" x="506830"/>
                </a:lnTo>
              </a:path>
            </a:pathLst>
          </a:custGeom>
          <a:noFill/>
          <a:ln w="7600" cap="flat">
            <a:solidFill>
              <a:srgbClr val="23A185"/>
            </a:solidFill>
            <a:miter/>
          </a:ln>
        </p:spPr>
      </p:sp>
      <p:sp>
        <p:nvSpPr>
          <p:cNvPr id="175" name="Ellipse"/>
          <p:cNvSpPr/>
          <p:nvPr/>
        </p:nvSpPr>
        <p:spPr>
          <a:xfrm>
            <a:off y="4463736" x="2315902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EC5A41"/>
          </a:solidFill>
          <a:ln w="7600" cap="flat">
            <a:solidFill>
              <a:srgbClr val="EC5A41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Material</a:t>
            </a:r>
          </a:p>
        </p:txBody>
      </p:sp>
      <p:sp>
        <p:nvSpPr>
          <p:cNvPr id="176" name="Ellipse"/>
          <p:cNvSpPr/>
          <p:nvPr/>
        </p:nvSpPr>
        <p:spPr>
          <a:xfrm>
            <a:off y="4463736" x="3734024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6AEDF"/>
          </a:solidFill>
          <a:ln w="7600" cap="flat">
            <a:solidFill>
              <a:srgbClr val="26AEDF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Methods</a:t>
            </a:r>
          </a:p>
        </p:txBody>
      </p:sp>
      <p:sp>
        <p:nvSpPr>
          <p:cNvPr id="177" name="Ellipse"/>
          <p:cNvSpPr/>
          <p:nvPr/>
        </p:nvSpPr>
        <p:spPr>
          <a:xfrm>
            <a:off y="4463736" x="5183935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y="connsiteY0" x="connsiteX0"/>
              </a:cxn>
              <a:cxn ang="16200000">
                <a:pos y="connsiteY1" x="connsiteX1"/>
              </a:cxn>
              <a:cxn ang="0">
                <a:pos y="connsiteY2" x="connsiteX2"/>
              </a:cxn>
              <a:cxn ang="5400000">
                <a:pos y="connsiteY3" x="connsiteX3"/>
              </a:cxn>
            </a:cxnLst>
            <a:rect t="t" b="b" l="l" r="r"/>
            <a:pathLst>
              <a:path h="395200" stroke="fals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  <a:path h="395200" fill="none" w="775200">
                <a:moveTo>
                  <a:pt y="197600" x="0"/>
                </a:moveTo>
                <a:cubicBezTo>
                  <a:pt y="88469" x="0"/>
                  <a:pt y="0" x="173535"/>
                  <a:pt y="0" x="387600"/>
                </a:cubicBezTo>
                <a:cubicBezTo>
                  <a:pt y="0" x="601665"/>
                  <a:pt y="88469" x="775200"/>
                  <a:pt y="197600" x="775200"/>
                </a:cubicBezTo>
                <a:cubicBezTo>
                  <a:pt y="306731" x="775200"/>
                  <a:pt y="395200" x="601665"/>
                  <a:pt y="395200" x="387600"/>
                </a:cubicBezTo>
                <a:cubicBezTo>
                  <a:pt y="395200" x="173535"/>
                  <a:pt y="306731" x="0"/>
                  <a:pt y="197600" x="0"/>
                </a:cubicBezTo>
                <a:close/>
              </a:path>
            </a:pathLst>
          </a:custGeom>
          <a:solidFill>
            <a:srgbClr val="23A185"/>
          </a:solidFill>
          <a:ln w="7600" cap="flat">
            <a:solidFill>
              <a:srgbClr val="23A185"/>
            </a:solidFill>
            <a:miter/>
          </a:ln>
        </p:spPr>
        <p:txBody>
          <a:bodyPr bIns="38100" tIns="38100" rIns="38100" lIns="38100" anchor="ctr" rtlCol="0" wrap="square"/>
          <a:lstStyle/>
          <a:p>
            <a:pPr algn="ctr"/>
            <a:r>
              <a:rPr lang="zh-CN" altLang="en-US" dirty="0" sz="760">
                <a:solidFill>
                  <a:srgbClr val="FFFFFF"/>
                </a:solidFill>
                <a:latin typeface="Arial"/>
                <a:ea typeface="Arial"/>
                <a:cs typeface="Arial"/>
              </a:rPr>
              <a:t>Measurement</a:t>
            </a:r>
          </a:p>
        </p:txBody>
      </p:sp>
      <p:sp>
        <p:nvSpPr>
          <p:cNvPr id="179" name=""/>
          <p:cNvSpPr/>
          <p:nvPr/>
        </p:nvSpPr>
        <p:spPr>
          <a:xfrm>
            <a:off y="3494006" x="2703502"/>
            <a:ext cx="365918" cy="969730"/>
          </a:xfrm>
          <a:custGeom>
            <a:avLst/>
            <a:gdLst/>
            <a:ahLst/>
            <a:cxnLst/>
            <a:rect t="t" b="b" l="l" r="r"/>
            <a:pathLst>
              <a:path h="969730" stroke="false" w="365918">
                <a:moveTo>
                  <a:pt y="0" x="365918"/>
                </a:moveTo>
                <a:lnTo>
                  <a:pt y="969730" x="0"/>
                </a:lnTo>
              </a:path>
              <a:path h="969730" fill="none" w="365918">
                <a:moveTo>
                  <a:pt y="0" x="365918"/>
                </a:moveTo>
                <a:lnTo>
                  <a:pt y="969730" x="0"/>
                </a:lnTo>
              </a:path>
            </a:pathLst>
          </a:custGeom>
          <a:noFill/>
          <a:ln w="7600" cap="flat">
            <a:solidFill>
              <a:srgbClr val="EC5A41"/>
            </a:solidFill>
            <a:miter/>
          </a:ln>
        </p:spPr>
      </p:sp>
      <p:sp>
        <p:nvSpPr>
          <p:cNvPr id="180" name=""/>
          <p:cNvSpPr/>
          <p:nvPr/>
        </p:nvSpPr>
        <p:spPr>
          <a:xfrm>
            <a:off y="3510021" x="4209197"/>
            <a:ext cx="476058" cy="958780"/>
          </a:xfrm>
          <a:custGeom>
            <a:avLst/>
            <a:gdLst/>
            <a:ahLst/>
            <a:cxnLst/>
            <a:rect t="t" b="b" l="l" r="r"/>
            <a:pathLst>
              <a:path h="958780" stroke="false" w="476058">
                <a:moveTo>
                  <a:pt y="0" x="476058"/>
                </a:moveTo>
                <a:lnTo>
                  <a:pt y="958780" x="0"/>
                </a:lnTo>
              </a:path>
              <a:path h="958780" fill="none" w="476058">
                <a:moveTo>
                  <a:pt y="0" x="476058"/>
                </a:moveTo>
                <a:lnTo>
                  <a:pt y="958780" x="0"/>
                </a:lnTo>
              </a:path>
            </a:pathLst>
          </a:custGeom>
          <a:noFill/>
          <a:ln w="7600" cap="flat">
            <a:solidFill>
              <a:srgbClr val="26AEDF"/>
            </a:solidFill>
            <a:miter/>
          </a:ln>
        </p:spPr>
      </p:sp>
      <p:sp>
        <p:nvSpPr>
          <p:cNvPr id="181" name=""/>
          <p:cNvSpPr/>
          <p:nvPr/>
        </p:nvSpPr>
        <p:spPr>
          <a:xfrm>
            <a:off y="3519446" x="5716859"/>
            <a:ext cx="407061" cy="958648"/>
          </a:xfrm>
          <a:custGeom>
            <a:avLst/>
            <a:gdLst/>
            <a:ahLst/>
            <a:cxnLst/>
            <a:rect t="t" b="b" l="l" r="r"/>
            <a:pathLst>
              <a:path h="958648" stroke="false" w="407061">
                <a:moveTo>
                  <a:pt y="0" x="407061"/>
                </a:moveTo>
                <a:lnTo>
                  <a:pt y="958648" x="0"/>
                </a:lnTo>
              </a:path>
              <a:path h="958648" fill="none" w="407061">
                <a:moveTo>
                  <a:pt y="0" x="407061"/>
                </a:moveTo>
                <a:lnTo>
                  <a:pt y="958648" x="0"/>
                </a:lnTo>
              </a:path>
            </a:pathLst>
          </a:custGeom>
          <a:noFill/>
          <a:ln w="7600" cap="flat">
            <a:solidFill>
              <a:srgbClr val="23A185"/>
            </a:solidFill>
            <a:miter/>
          </a:ln>
        </p:spPr>
      </p:sp>
      <p:sp>
        <p:nvSpPr>
          <p:cNvPr id="142" name="Rectangle"/>
          <p:cNvSpPr/>
          <p:nvPr/>
        </p:nvSpPr>
        <p:spPr>
          <a:xfrm>
            <a:off y="2231928" x="1058824"/>
            <a:ext cx="1542800" cy="1474400"/>
          </a:xfrm>
          <a:custGeom>
            <a:avLst/>
            <a:gdLst/>
            <a:ahLst/>
            <a:cxnLst/>
            <a:rect t="t" b="b" l="l" r="r"/>
            <a:pathLst>
              <a:path h="1474400" stroke="false" w="1542800">
                <a:moveTo>
                  <a:pt y="0" x="0"/>
                </a:moveTo>
                <a:lnTo>
                  <a:pt y="0" x="1542800"/>
                </a:lnTo>
                <a:lnTo>
                  <a:pt y="1474400" x="1542800"/>
                </a:lnTo>
                <a:lnTo>
                  <a:pt y="1474400" x="0"/>
                </a:lnTo>
                <a:lnTo>
                  <a:pt y="0" x="0"/>
                </a:lnTo>
                <a:close/>
              </a:path>
              <a:path h="1474400" fill="none" w="1542800">
                <a:moveTo>
                  <a:pt y="0" x="0"/>
                </a:moveTo>
                <a:lnTo>
                  <a:pt y="0" x="1542800"/>
                </a:lnTo>
                <a:lnTo>
                  <a:pt y="1474400" x="1542800"/>
                </a:lnTo>
                <a:lnTo>
                  <a:pt y="14744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 pet owners tend to spends more time at work or in school rather than spend time with pets.</a:t>
            </a:r>
          </a:p>
        </p:txBody>
      </p:sp>
      <p:sp>
        <p:nvSpPr>
          <p:cNvPr id="144" name="Right Arrow"/>
          <p:cNvSpPr/>
          <p:nvPr/>
        </p:nvSpPr>
        <p:spPr>
          <a:xfrm rot="-900000">
            <a:off y="2877928" x="2612302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45" name="Right Arrow"/>
          <p:cNvSpPr/>
          <p:nvPr/>
        </p:nvSpPr>
        <p:spPr>
          <a:xfrm rot="-900000">
            <a:off y="2654936" x="4147532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46" name="Right Arrow"/>
          <p:cNvSpPr/>
          <p:nvPr/>
        </p:nvSpPr>
        <p:spPr>
          <a:xfrm rot="9000000">
            <a:off y="2971154" x="4585911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47" name="Rectangle"/>
          <p:cNvSpPr/>
          <p:nvPr/>
        </p:nvSpPr>
        <p:spPr>
          <a:xfrm>
            <a:off y="2601133" x="4760024"/>
            <a:ext cx="874000" cy="729600"/>
          </a:xfrm>
          <a:custGeom>
            <a:avLst/>
            <a:gdLst/>
            <a:ahLst/>
            <a:cxnLst/>
            <a:rect t="t" b="b" l="l" r="r"/>
            <a:pathLst>
              <a:path h="729600" stroke="false" w="874000">
                <a:moveTo>
                  <a:pt y="0" x="0"/>
                </a:moveTo>
                <a:lnTo>
                  <a:pt y="0" x="874000"/>
                </a:lnTo>
                <a:lnTo>
                  <a:pt y="729600" x="874000"/>
                </a:lnTo>
                <a:lnTo>
                  <a:pt y="729600" x="0"/>
                </a:lnTo>
                <a:lnTo>
                  <a:pt y="0" x="0"/>
                </a:lnTo>
                <a:close/>
              </a:path>
              <a:path h="729600" fill="none" w="874000">
                <a:moveTo>
                  <a:pt y="0" x="0"/>
                </a:moveTo>
                <a:lnTo>
                  <a:pt y="0" x="874000"/>
                </a:lnTo>
                <a:lnTo>
                  <a:pt y="729600" x="874000"/>
                </a:lnTo>
                <a:lnTo>
                  <a:pt y="7296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Pet owners are not allowed to visit veterinary clinics due to covid-19</a:t>
            </a:r>
          </a:p>
        </p:txBody>
      </p:sp>
      <p:sp>
        <p:nvSpPr>
          <p:cNvPr id="148" name="Right Arrow"/>
          <p:cNvSpPr/>
          <p:nvPr/>
        </p:nvSpPr>
        <p:spPr>
          <a:xfrm rot="9000000">
            <a:off y="2664047" x="5874546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49" name="Rectangle"/>
          <p:cNvSpPr/>
          <p:nvPr/>
        </p:nvSpPr>
        <p:spPr>
          <a:xfrm>
            <a:off y="1970938" x="6072256"/>
            <a:ext cx="1482000" cy="1284400"/>
          </a:xfrm>
          <a:custGeom>
            <a:avLst/>
            <a:gdLst/>
            <a:ahLst/>
            <a:cxnLst/>
            <a:rect t="t" b="b" l="l" r="r"/>
            <a:pathLst>
              <a:path h="1284400" stroke="false" w="1482000">
                <a:moveTo>
                  <a:pt y="0" x="0"/>
                </a:moveTo>
                <a:lnTo>
                  <a:pt y="0" x="1482000"/>
                </a:lnTo>
                <a:lnTo>
                  <a:pt y="1284400" x="1482000"/>
                </a:lnTo>
                <a:lnTo>
                  <a:pt y="1284400" x="0"/>
                </a:lnTo>
                <a:lnTo>
                  <a:pt y="0" x="0"/>
                </a:lnTo>
                <a:close/>
              </a:path>
              <a:path h="1284400" fill="none" w="1482000">
                <a:moveTo>
                  <a:pt y="0" x="0"/>
                </a:moveTo>
                <a:lnTo>
                  <a:pt y="0" x="1482000"/>
                </a:lnTo>
                <a:lnTo>
                  <a:pt y="1284400" x="1482000"/>
                </a:lnTo>
                <a:lnTo>
                  <a:pt y="12844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Lack of application that can track and monitor the app user's pet health, and suggest diet for the pet </a:t>
            </a:r>
          </a:p>
        </p:txBody>
      </p:sp>
      <p:sp>
        <p:nvSpPr>
          <p:cNvPr id="150" name="Right Arrow"/>
          <p:cNvSpPr/>
          <p:nvPr/>
        </p:nvSpPr>
        <p:spPr>
          <a:xfrm rot="-900000">
            <a:off y="3820844" x="2711132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51" name="Rectangle"/>
          <p:cNvSpPr/>
          <p:nvPr/>
        </p:nvSpPr>
        <p:spPr>
          <a:xfrm>
            <a:off y="3300936" x="1058824"/>
            <a:ext cx="1542800" cy="1474400"/>
          </a:xfrm>
          <a:custGeom>
            <a:avLst/>
            <a:gdLst/>
            <a:ahLst/>
            <a:cxnLst/>
            <a:rect t="t" b="b" l="l" r="r"/>
            <a:pathLst>
              <a:path h="1474400" stroke="false" w="1542800">
                <a:moveTo>
                  <a:pt y="0" x="0"/>
                </a:moveTo>
                <a:lnTo>
                  <a:pt y="0" x="1542800"/>
                </a:lnTo>
                <a:lnTo>
                  <a:pt y="1474400" x="1542800"/>
                </a:lnTo>
                <a:lnTo>
                  <a:pt y="1474400" x="0"/>
                </a:lnTo>
                <a:lnTo>
                  <a:pt y="0" x="0"/>
                </a:lnTo>
                <a:close/>
              </a:path>
              <a:path h="1474400" fill="none" w="1542800">
                <a:moveTo>
                  <a:pt y="0" x="0"/>
                </a:moveTo>
                <a:lnTo>
                  <a:pt y="0" x="1542800"/>
                </a:lnTo>
                <a:lnTo>
                  <a:pt y="1474400" x="1542800"/>
                </a:lnTo>
                <a:lnTo>
                  <a:pt y="14744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pet owners do not have the capacity or do not have sufficient resources to research about pets health.</a:t>
            </a:r>
          </a:p>
        </p:txBody>
      </p:sp>
      <p:sp>
        <p:nvSpPr>
          <p:cNvPr id="152" name="Right Arrow"/>
          <p:cNvSpPr/>
          <p:nvPr/>
        </p:nvSpPr>
        <p:spPr>
          <a:xfrm rot="-900000">
            <a:off y="3820844" x="4259093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53" name="Rectangle"/>
          <p:cNvSpPr/>
          <p:nvPr/>
        </p:nvSpPr>
        <p:spPr>
          <a:xfrm>
            <a:off y="3426336" x="3179224"/>
            <a:ext cx="995600" cy="1223600"/>
          </a:xfrm>
          <a:custGeom>
            <a:avLst/>
            <a:gdLst/>
            <a:ahLst/>
            <a:cxnLst/>
            <a:rect t="t" b="b" l="l" r="r"/>
            <a:pathLst>
              <a:path h="1223600" stroke="false" w="995600">
                <a:moveTo>
                  <a:pt y="0" x="0"/>
                </a:moveTo>
                <a:lnTo>
                  <a:pt y="0" x="995600"/>
                </a:lnTo>
                <a:lnTo>
                  <a:pt y="1223600" x="995600"/>
                </a:lnTo>
                <a:lnTo>
                  <a:pt y="1223600" x="0"/>
                </a:lnTo>
                <a:lnTo>
                  <a:pt y="0" x="0"/>
                </a:lnTo>
                <a:close/>
              </a:path>
              <a:path h="1223600" fill="none" w="995600">
                <a:moveTo>
                  <a:pt y="0" x="0"/>
                </a:moveTo>
                <a:lnTo>
                  <a:pt y="0" x="995600"/>
                </a:lnTo>
                <a:lnTo>
                  <a:pt y="1223600" x="995600"/>
                </a:lnTo>
                <a:lnTo>
                  <a:pt y="12236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Pet owners only rely on what they see on others and not focus on what is right, and recomended by experts.</a:t>
            </a:r>
          </a:p>
        </p:txBody>
      </p:sp>
      <p:sp>
        <p:nvSpPr>
          <p:cNvPr id="154" name="Right Arrow"/>
          <p:cNvSpPr/>
          <p:nvPr/>
        </p:nvSpPr>
        <p:spPr>
          <a:xfrm rot="-900000">
            <a:off y="3820844" x="5711912"/>
            <a:ext cx="182400" cy="182400"/>
          </a:xfrm>
          <a:custGeom>
            <a:avLst/>
            <a:gdLst/>
            <a:ahLst/>
            <a:cxnLst/>
            <a:rect t="t" b="b" l="l" r="r"/>
            <a:pathLst>
              <a:path h="182400" stroke="fals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  <a:path h="182400" fill="none" w="182400">
                <a:moveTo>
                  <a:pt y="76608" x="0"/>
                </a:moveTo>
                <a:lnTo>
                  <a:pt y="76608" x="114912"/>
                </a:lnTo>
                <a:lnTo>
                  <a:pt y="21888" x="67488"/>
                </a:lnTo>
                <a:lnTo>
                  <a:pt y="0" x="91200"/>
                </a:lnTo>
                <a:lnTo>
                  <a:pt y="91200" x="182400"/>
                </a:lnTo>
                <a:lnTo>
                  <a:pt y="182400" x="91200"/>
                </a:lnTo>
                <a:lnTo>
                  <a:pt y="160512" x="67488"/>
                </a:lnTo>
                <a:lnTo>
                  <a:pt y="105792" x="114912"/>
                </a:lnTo>
                <a:lnTo>
                  <a:pt y="105792" x="0"/>
                </a:lnTo>
                <a:lnTo>
                  <a:pt y="76608" x="0"/>
                </a:lnTo>
                <a:close/>
              </a:path>
            </a:pathLst>
          </a:custGeom>
          <a:noFill/>
          <a:ln w="7600" cap="flat">
            <a:solidFill>
              <a:srgbClr val="000000"/>
            </a:solidFill>
            <a:miter/>
          </a:ln>
        </p:spPr>
      </p:sp>
      <p:sp>
        <p:nvSpPr>
          <p:cNvPr id="155" name="Rectangle"/>
          <p:cNvSpPr/>
          <p:nvPr/>
        </p:nvSpPr>
        <p:spPr>
          <a:xfrm>
            <a:off y="3390928" x="4699224"/>
            <a:ext cx="995600" cy="1223600"/>
          </a:xfrm>
          <a:custGeom>
            <a:avLst/>
            <a:gdLst/>
            <a:ahLst/>
            <a:cxnLst/>
            <a:rect t="t" b="b" l="l" r="r"/>
            <a:pathLst>
              <a:path h="1223600" stroke="false" w="995600">
                <a:moveTo>
                  <a:pt y="0" x="0"/>
                </a:moveTo>
                <a:lnTo>
                  <a:pt y="0" x="995600"/>
                </a:lnTo>
                <a:lnTo>
                  <a:pt y="1223600" x="995600"/>
                </a:lnTo>
                <a:lnTo>
                  <a:pt y="1223600" x="0"/>
                </a:lnTo>
                <a:lnTo>
                  <a:pt y="0" x="0"/>
                </a:lnTo>
                <a:close/>
              </a:path>
              <a:path h="1223600" fill="none" w="995600">
                <a:moveTo>
                  <a:pt y="0" x="0"/>
                </a:moveTo>
                <a:lnTo>
                  <a:pt y="0" x="995600"/>
                </a:lnTo>
                <a:lnTo>
                  <a:pt y="1223600" x="995600"/>
                </a:lnTo>
                <a:lnTo>
                  <a:pt y="12236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bIns="38100" tIns="38100" rIns="38100" lIns="38100" anchor="ctr" rtlCol="0" wrap="square"/>
          <a:lstStyle/>
          <a:p>
            <a:pPr algn="ctr">
              <a:lnSpc>
                <a:spcPct val="120000"/>
              </a:lnSpc>
            </a:pPr>
            <a:r>
              <a:rPr lang="zh-CN" altLang="en-US" dirty="0" sz="76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articles on the internet are not validated by pets health professionals.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dc="http://purl.org/dc/elements/1.1/" xmlns:xsi="http://www.w3.org/2001/XMLSchema-instance" xmlns:cp="http://schemas.openxmlformats.org/package/2006/metadata/core-properties" xmlns:dcterms="http://purl.org/dc/terms/">
  <dc:title>PowerPoint Presentation</dc:title>
  <dc:creator>hp</dc:creator>
  <cp:lastModifiedBy>hp</cp:lastModifiedBy>
  <cp:revision>1</cp:revision>
  <dcterms:created xsi:type="dcterms:W3CDTF">2025-11-10T10:35:07Z</dcterms:created>
  <dcterms:modified xsi:type="dcterms:W3CDTF">2025-11-10T10:35:07Z</dcterms:modified>
</cp:coreProperties>
</file>