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Target="docProps/core.xml" Id="rId3" Type="http://schemas.openxmlformats.org/package/2006/relationships/metadata/core-properties"/>
  <Relationship Target="docProps/thumbnail.jpeg" Id="rId2" Type="http://schemas.openxmlformats.org/package/2006/relationships/metadata/thumbnail"/>
  <Relationship Target="ppt/presentation.xml" Id="rId1" Type="http://schemas.openxmlformats.org/officeDocument/2006/relationships/officeDocument"/>
  <Relationship Target="docProps/app.xml" Id="rId4" Type="http://schemas.openxmlformats.org/officeDocument/2006/relationships/extended-properties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type="screen4x3" cy="6858000"/>
  <p:notesSz cx="6858000" cy="9144000"/>
  <p:defaultTextStyle>
    <a:defPPr>
      <a:defRPr lang="en-US"/>
    </a:defPPr>
    <a:lvl1pPr algn="l" rtl="0" latinLnBrk="0" hangingPunct="1" eaLnBrk="1" defTabSz="914400" mar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rtl="0" latinLnBrk="0" hangingPunct="1" eaLnBrk="1" defTabSz="914400" marL="45720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rtl="0" latinLnBrk="0" hangingPunct="1" eaLnBrk="1" defTabSz="914400" marL="91440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rtl="0" latinLnBrk="0" hangingPunct="1" eaLnBrk="1" defTabSz="914400" marL="137160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rtl="0" latinLnBrk="0" hangingPunct="1" eaLnBrk="1" defTabSz="914400" marL="182880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rtl="0" latinLnBrk="0" hangingPunct="1" eaLnBrk="1" defTabSz="914400" marL="228600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rtl="0" latinLnBrk="0" hangingPunct="1" eaLnBrk="1" defTabSz="914400" marL="274320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rtl="0" latinLnBrk="0" hangingPunct="1" eaLnBrk="1" defTabSz="914400" marL="320040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rtl="0" latinLnBrk="0" hangingPunct="1" eaLnBrk="1" defTabSz="914400" marL="365760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arget="slideMasters/slideMaster1.xml" Id="rId1" Type="http://schemas.openxmlformats.org/officeDocument/2006/relationships/slideMaster"/>
  <Relationship Target="tableStyles.xml" Id="rId2" Type="http://schemas.openxmlformats.org/officeDocument/2006/relationships/tableStyles"/>
  <Relationship Target="theme/theme1.xml" Id="rId3" Type="http://schemas.openxmlformats.org/officeDocument/2006/relationships/theme"/>
  <Relationship Target="viewProps.xml" Id="rId4" Type="http://schemas.openxmlformats.org/officeDocument/2006/relationships/viewProps"/>
  <Relationship Target="presProps.xml" Id="rId5" Type="http://schemas.openxmlformats.org/officeDocument/2006/relationships/presProps"/>
  <Relationship Target="slides/slide1.xml" Id="rId6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arget="../slideLayouts/slideLayout1.xml" Id="rId1" Type="http://schemas.openxmlformats.org/officeDocument/2006/relationships/slideLayout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00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grpSp>
        <p:nvGrpSpPr>
          <p:cNvPr id="101" name=""/>
          <p:cNvGrpSpPr/>
          <p:nvPr/>
        </p:nvGrpSpPr>
        <p:grpSpPr>
          <a:xfrm>
            <a:off y="2564769" x="845903"/>
            <a:ext cx="7607721" cy="1953105"/>
            <a:chOff y="2564769" x="845903"/>
            <a:chExt cx="7607721" cy="1953105"/>
          </a:xfrm>
        </p:grpSpPr>
        <p:sp>
          <p:nvSpPr>
            <p:cNvPr id="102" name=""/>
            <p:cNvSpPr/>
            <p:nvPr/>
          </p:nvSpPr>
          <p:spPr>
            <a:xfrm>
              <a:off y="3414122" x="1666360"/>
              <a:ext cx="5650927" cy="167200"/>
            </a:xfrm>
            <a:custGeom>
              <a:avLst/>
              <a:gdLst/>
              <a:ahLst/>
              <a:cxnLst/>
              <a:rect t="t" b="b" l="l" r="r"/>
              <a:pathLst>
                <a:path h="167200" stroke="false" w="5650927">
                  <a:moveTo>
                    <a:pt y="0" x="5650927"/>
                  </a:moveTo>
                  <a:lnTo>
                    <a:pt y="167200" x="5650927"/>
                  </a:lnTo>
                  <a:lnTo>
                    <a:pt y="99575" x="0"/>
                  </a:lnTo>
                  <a:lnTo>
                    <a:pt y="77435" x="0"/>
                  </a:lnTo>
                  <a:lnTo>
                    <a:pt y="0" x="5650927"/>
                  </a:lnTo>
                  <a:close/>
                </a:path>
                <a:path h="167200" fill="none" w="5650927">
                  <a:moveTo>
                    <a:pt y="0" x="5650927"/>
                  </a:moveTo>
                  <a:lnTo>
                    <a:pt y="167200" x="5650927"/>
                  </a:lnTo>
                  <a:lnTo>
                    <a:pt y="99575" x="0"/>
                  </a:lnTo>
                  <a:lnTo>
                    <a:pt y="77435" x="0"/>
                  </a:lnTo>
                  <a:lnTo>
                    <a:pt y="0" x="5650927"/>
                  </a:lnTo>
                  <a:close/>
                </a:path>
              </a:pathLst>
            </a:custGeom>
            <a:solidFill>
              <a:srgbClr val="46B1F4"/>
            </a:solidFill>
            <a:ln w="7600" cap="flat">
              <a:solidFill>
                <a:srgbClr val="44AEEF"/>
              </a:solidFill>
              <a:miter/>
            </a:ln>
          </p:spPr>
        </p:sp>
        <p:sp>
          <p:nvSpPr>
            <p:cNvPr id="103" name=""/>
            <p:cNvSpPr/>
            <p:nvPr/>
          </p:nvSpPr>
          <p:spPr>
            <a:xfrm>
              <a:off y="2602060" x="845903"/>
              <a:ext cx="933478" cy="1915811"/>
            </a:xfrm>
            <a:custGeom>
              <a:avLst/>
              <a:gdLst/>
              <a:ahLst/>
              <a:cxnLst/>
              <a:rect t="t" b="b" l="l" r="r"/>
              <a:pathLst>
                <a:path h="1915811" stroke="false" w="933478">
                  <a:moveTo>
                    <a:pt y="898412" x="933478"/>
                  </a:moveTo>
                  <a:cubicBezTo>
                    <a:pt y="898412" x="933478"/>
                    <a:pt y="591563" x="283857"/>
                    <a:pt y="131291" x="91000"/>
                  </a:cubicBezTo>
                  <a:cubicBezTo>
                    <a:pt y="-328981" x="-101856"/>
                    <a:pt y="548605" x="35173"/>
                    <a:pt y="806358" x="283857"/>
                  </a:cubicBezTo>
                  <a:cubicBezTo>
                    <a:pt y="1064109" x="532540"/>
                    <a:pt y="1180712" x="182353"/>
                    <a:pt y="1757587" x="70700"/>
                  </a:cubicBezTo>
                  <a:cubicBezTo>
                    <a:pt y="2334469" x="-40954"/>
                    <a:pt y="1168438" x="283857"/>
                    <a:pt y="898412" x="933478"/>
                  </a:cubicBezTo>
                  <a:close/>
                </a:path>
                <a:path h="1915811" fill="none" w="933478">
                  <a:moveTo>
                    <a:pt y="898412" x="933478"/>
                  </a:moveTo>
                  <a:cubicBezTo>
                    <a:pt y="898412" x="933478"/>
                    <a:pt y="591563" x="283857"/>
                    <a:pt y="131291" x="91000"/>
                  </a:cubicBezTo>
                  <a:cubicBezTo>
                    <a:pt y="-328981" x="-101856"/>
                    <a:pt y="548605" x="35173"/>
                    <a:pt y="806358" x="283857"/>
                  </a:cubicBezTo>
                  <a:cubicBezTo>
                    <a:pt y="1064109" x="532540"/>
                    <a:pt y="1180712" x="182353"/>
                    <a:pt y="1757587" x="70700"/>
                  </a:cubicBezTo>
                  <a:cubicBezTo>
                    <a:pt y="2334469" x="-40954"/>
                    <a:pt y="1168438" x="283857"/>
                    <a:pt y="898412" x="933478"/>
                  </a:cubicBezTo>
                  <a:close/>
                </a:path>
              </a:pathLst>
            </a:custGeom>
            <a:solidFill>
              <a:srgbClr val="46B1F4"/>
            </a:solidFill>
            <a:ln w="7600" cap="flat">
              <a:solidFill>
                <a:srgbClr val="44AEEF"/>
              </a:solidFill>
              <a:miter/>
            </a:ln>
          </p:spPr>
        </p:sp>
        <p:sp>
          <p:nvSpPr>
            <p:cNvPr id="104" name=""/>
            <p:cNvSpPr/>
            <p:nvPr/>
          </p:nvSpPr>
          <p:spPr>
            <a:xfrm>
              <a:off y="2564769" x="6776030"/>
              <a:ext cx="1677594" cy="1865899"/>
            </a:xfrm>
            <a:custGeom>
              <a:avLst/>
              <a:gdLst/>
              <a:ahLst/>
              <a:cxnLst/>
              <a:rect t="t" b="b" l="l" r="r"/>
              <a:pathLst>
                <a:path h="1865899" stroke="false" w="1677594">
                  <a:moveTo>
                    <a:pt y="1117895" x="1677594"/>
                  </a:moveTo>
                  <a:cubicBezTo>
                    <a:pt y="1117895" x="1677594"/>
                    <a:pt y="978158" x="1266618"/>
                    <a:pt y="1011037" x="1204427"/>
                  </a:cubicBezTo>
                  <a:cubicBezTo>
                    <a:pt y="1043916" x="1142233"/>
                    <a:pt y="1067343" x="1261062"/>
                    <a:pt y="1067343" x="1261062"/>
                  </a:cubicBezTo>
                  <a:lnTo>
                    <a:pt y="1167215" x="1548548"/>
                  </a:lnTo>
                  <a:cubicBezTo>
                    <a:pt y="1619303" x="1046704"/>
                    <a:pt y="1865899" x="200737"/>
                    <a:pt y="1865899" x="200737"/>
                  </a:cubicBezTo>
                  <a:cubicBezTo>
                    <a:pt y="813761" x="817288"/>
                    <a:pt y="0" x="0"/>
                    <a:pt y="0" x="0"/>
                  </a:cubicBezTo>
                  <a:cubicBezTo>
                    <a:pt y="65759" x="1283287"/>
                    <a:pt y="1117895" x="1677594"/>
                    <a:pt y="1117895" x="1677594"/>
                  </a:cubicBezTo>
                  <a:close/>
                  <a:moveTo>
                    <a:pt y="644230" x="910329"/>
                  </a:moveTo>
                  <a:cubicBezTo>
                    <a:pt y="644230" x="971813"/>
                    <a:pt y="598216" x="1021655"/>
                    <a:pt y="541458" x="1021655"/>
                  </a:cubicBezTo>
                  <a:cubicBezTo>
                    <a:pt y="484697" x="1021655"/>
                    <a:pt y="438684" x="971813"/>
                    <a:pt y="438684" x="910329"/>
                  </a:cubicBezTo>
                  <a:cubicBezTo>
                    <a:pt y="438684" x="848847"/>
                    <a:pt y="484697" x="799006"/>
                    <a:pt y="541458" x="799006"/>
                  </a:cubicBezTo>
                  <a:cubicBezTo>
                    <a:pt y="598216" x="799006"/>
                    <a:pt y="644230" x="848847"/>
                    <a:pt y="644230" x="910329"/>
                  </a:cubicBezTo>
                  <a:close/>
                </a:path>
                <a:path h="1865899" fill="none" w="1677594">
                  <a:moveTo>
                    <a:pt y="1117895" x="1677594"/>
                  </a:moveTo>
                  <a:cubicBezTo>
                    <a:pt y="1117895" x="1677594"/>
                    <a:pt y="978158" x="1266618"/>
                    <a:pt y="1011037" x="1204427"/>
                  </a:cubicBezTo>
                  <a:cubicBezTo>
                    <a:pt y="1043916" x="1142233"/>
                    <a:pt y="1067343" x="1261062"/>
                    <a:pt y="1067343" x="1261062"/>
                  </a:cubicBezTo>
                  <a:lnTo>
                    <a:pt y="1167215" x="1548548"/>
                  </a:lnTo>
                  <a:cubicBezTo>
                    <a:pt y="1619303" x="1046704"/>
                    <a:pt y="1865899" x="200737"/>
                    <a:pt y="1865899" x="200737"/>
                  </a:cubicBezTo>
                  <a:cubicBezTo>
                    <a:pt y="813761" x="817288"/>
                    <a:pt y="0" x="0"/>
                    <a:pt y="0" x="0"/>
                  </a:cubicBezTo>
                  <a:cubicBezTo>
                    <a:pt y="65759" x="1283287"/>
                    <a:pt y="1117895" x="1677594"/>
                    <a:pt y="1117895" x="1677594"/>
                  </a:cubicBezTo>
                  <a:close/>
                  <a:moveTo>
                    <a:pt y="644230" x="910329"/>
                  </a:moveTo>
                  <a:cubicBezTo>
                    <a:pt y="644230" x="971813"/>
                    <a:pt y="598216" x="1021655"/>
                    <a:pt y="541458" x="1021655"/>
                  </a:cubicBezTo>
                  <a:cubicBezTo>
                    <a:pt y="484697" x="1021655"/>
                    <a:pt y="438684" x="971813"/>
                    <a:pt y="438684" x="910329"/>
                  </a:cubicBezTo>
                  <a:cubicBezTo>
                    <a:pt y="438684" x="848847"/>
                    <a:pt y="484697" x="799006"/>
                    <a:pt y="541458" x="799006"/>
                  </a:cubicBezTo>
                  <a:cubicBezTo>
                    <a:pt y="598216" x="799006"/>
                    <a:pt y="644230" x="848847"/>
                    <a:pt y="644230" x="910329"/>
                  </a:cubicBezTo>
                  <a:close/>
                </a:path>
              </a:pathLst>
            </a:custGeom>
            <a:solidFill>
              <a:srgbClr val="46B1F4"/>
            </a:solidFill>
            <a:ln w="7600" cap="flat">
              <a:solidFill>
                <a:srgbClr val="44AEEF"/>
              </a:solidFill>
              <a:miter/>
            </a:ln>
          </p:spPr>
        </p:sp>
      </p:grpSp>
      <p:sp>
        <p:nvSpPr>
          <p:cNvPr id="137" name="Rectangle"/>
          <p:cNvSpPr/>
          <p:nvPr/>
        </p:nvSpPr>
        <p:spPr>
          <a:xfrm>
            <a:off y="682736" x="3217224"/>
            <a:ext cx="2853602" cy="539600"/>
          </a:xfrm>
          <a:custGeom>
            <a:avLst/>
            <a:gdLst/>
            <a:ahLst/>
            <a:cxnLst/>
            <a:rect t="t" b="b" l="l" r="r"/>
            <a:pathLst/>
          </a:custGeom>
          <a:solidFill>
            <a:srgbClr val="FFFFFF"/>
          </a:solidFill>
          <a:ln w="7600" cap="flat">
            <a:solidFill>
              <a:srgbClr val="83B3E3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1976">
                <a:solidFill>
                  <a:srgbClr val="2F9DFC"/>
                </a:solidFill>
                <a:latin typeface="Book Antiqua"/>
                <a:ea typeface="Book Antiqua"/>
                <a:cs typeface="Book Antiqua"/>
              </a:rPr>
              <a:t>Fishbone Diagram</a:t>
            </a:r>
          </a:p>
        </p:txBody>
      </p:sp>
      <p:sp>
        <p:nvSpPr>
          <p:cNvPr id="138" name="Rectangle Category"/>
          <p:cNvSpPr/>
          <p:nvPr/>
        </p:nvSpPr>
        <p:spPr>
          <a:xfrm>
            <a:off y="1995041" x="2355774"/>
            <a:ext cx="1054440" cy="1472621"/>
          </a:xfrm>
          <a:custGeom>
            <a:avLst/>
            <a:gdLst>
              <a:gd name="rtr" fmla="*/ 767600 w 1054440"/>
              <a:gd name="rtb" fmla="*/ 364800 h 1472621"/>
            </a:gdLst>
            <a:ahLst/>
            <a:cxnLst/>
            <a:rect t="t" b="rtb" l="l" r="rtr"/>
            <a:pathLst>
              <a:path h="1472621" stroke="false" w="1054440">
                <a:moveTo>
                  <a:pt y="364800" x="767600"/>
                </a:moveTo>
                <a:lnTo>
                  <a:pt y="0" x="767600"/>
                </a:lnTo>
                <a:lnTo>
                  <a:pt y="0" x="0"/>
                </a:lnTo>
                <a:lnTo>
                  <a:pt y="364800" x="0"/>
                </a:lnTo>
                <a:lnTo>
                  <a:pt y="364800" x="767600"/>
                </a:lnTo>
                <a:close/>
              </a:path>
              <a:path h="1472621" fill="none" w="1054440">
                <a:moveTo>
                  <a:pt y="364800" x="767600"/>
                </a:moveTo>
                <a:lnTo>
                  <a:pt y="0" x="767600"/>
                </a:lnTo>
                <a:lnTo>
                  <a:pt y="0" x="0"/>
                </a:lnTo>
                <a:lnTo>
                  <a:pt y="364800" x="0"/>
                </a:lnTo>
                <a:lnTo>
                  <a:pt y="364800" x="767600"/>
                </a:lnTo>
                <a:close/>
                <a:moveTo>
                  <a:pt y="364800" x="383800"/>
                </a:moveTo>
                <a:lnTo>
                  <a:pt y="1472621" x="1054440"/>
                </a:lnTo>
              </a:path>
            </a:pathLst>
          </a:custGeom>
          <a:solidFill>
            <a:srgbClr val="019AD9"/>
          </a:solidFill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1064">
                <a:solidFill>
                  <a:srgbClr val="454545"/>
                </a:solidFill>
                <a:latin typeface="Arial"/>
                <a:ea typeface="Arial"/>
                <a:cs typeface="Arial"/>
              </a:rPr>
              <a:t>Payment</a:t>
            </a:r>
          </a:p>
        </p:txBody>
      </p:sp>
      <p:sp>
        <p:nvSpPr>
          <p:cNvPr id="139" name="Primary Cause"/>
          <p:cNvSpPr/>
          <p:nvPr/>
        </p:nvSpPr>
        <p:spPr>
          <a:xfrm>
            <a:off y="2732069" x="2738455"/>
            <a:ext cx="226454" cy="7600"/>
          </a:xfrm>
          <a:custGeom>
            <a:avLst/>
            <a:gdLst>
              <a:gd name="rtl" fmla="*/ -1325447 w 226454"/>
              <a:gd name="rtt" fmla="*/ -72200 h 7600"/>
              <a:gd name="rtr" fmla="*/ -63847 w 226454"/>
              <a:gd name="rtb" fmla="*/ 72200 h 7600"/>
            </a:gdLst>
            <a:ahLst/>
            <a:cxnLst/>
            <a:rect t="rtt" b="rtb" l="rtl" r="rtr"/>
            <a:pathLst>
              <a:path h="7600" fill="none" w="226454">
                <a:moveTo>
                  <a:pt y="0" x="0"/>
                </a:moveTo>
                <a:lnTo>
                  <a:pt y="0" x="226454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Dont understand the zones</a:t>
            </a:r>
          </a:p>
        </p:txBody>
      </p:sp>
      <p:sp>
        <p:nvSpPr>
          <p:cNvPr id="140" name="Primary Cause"/>
          <p:cNvSpPr/>
          <p:nvPr/>
        </p:nvSpPr>
        <p:spPr>
          <a:xfrm>
            <a:off y="3054445" x="2867608"/>
            <a:ext cx="292457" cy="7600"/>
          </a:xfrm>
          <a:custGeom>
            <a:avLst/>
            <a:gdLst>
              <a:gd name="rtl" fmla="*/ -1629077 w 292457"/>
              <a:gd name="rtt" fmla="*/ -72200 h 7600"/>
              <a:gd name="rtr" fmla="*/ -63477 w 292457"/>
              <a:gd name="rtb" fmla="*/ 72200 h 7600"/>
            </a:gdLst>
            <a:ahLst/>
            <a:cxnLst/>
            <a:rect t="rtt" b="rtb" l="rtl" r="rtr"/>
            <a:pathLst>
              <a:path h="7600" fill="none" w="292457">
                <a:moveTo>
                  <a:pt y="0" x="0"/>
                </a:moveTo>
                <a:lnTo>
                  <a:pt y="0" x="292457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Dont understand payment system</a:t>
            </a:r>
          </a:p>
        </p:txBody>
      </p:sp>
      <p:sp>
        <p:nvSpPr>
          <p:cNvPr id="141" name="Rectangle Category"/>
          <p:cNvSpPr/>
          <p:nvPr/>
        </p:nvSpPr>
        <p:spPr>
          <a:xfrm>
            <a:off y="1788640" x="3698035"/>
            <a:ext cx="1135747" cy="1659515"/>
          </a:xfrm>
          <a:custGeom>
            <a:avLst/>
            <a:gdLst>
              <a:gd name="rtr" fmla="*/ 767600 w 1135747"/>
              <a:gd name="rtb" fmla="*/ 364800 h 1659515"/>
            </a:gdLst>
            <a:ahLst/>
            <a:cxnLst/>
            <a:rect t="t" b="rtb" l="l" r="rtr"/>
            <a:pathLst>
              <a:path h="1659515" stroke="false" w="1135747">
                <a:moveTo>
                  <a:pt y="364800" x="767600"/>
                </a:moveTo>
                <a:lnTo>
                  <a:pt y="0" x="767600"/>
                </a:lnTo>
                <a:lnTo>
                  <a:pt y="0" x="0"/>
                </a:lnTo>
                <a:lnTo>
                  <a:pt y="364800" x="0"/>
                </a:lnTo>
                <a:lnTo>
                  <a:pt y="364800" x="767600"/>
                </a:lnTo>
                <a:close/>
              </a:path>
              <a:path h="1659515" fill="none" w="1135747">
                <a:moveTo>
                  <a:pt y="364800" x="767600"/>
                </a:moveTo>
                <a:lnTo>
                  <a:pt y="0" x="767600"/>
                </a:lnTo>
                <a:lnTo>
                  <a:pt y="0" x="0"/>
                </a:lnTo>
                <a:lnTo>
                  <a:pt y="364800" x="0"/>
                </a:lnTo>
                <a:lnTo>
                  <a:pt y="364800" x="767600"/>
                </a:lnTo>
                <a:close/>
                <a:moveTo>
                  <a:pt y="364800" x="383800"/>
                </a:moveTo>
                <a:lnTo>
                  <a:pt y="1659515" x="1135747"/>
                </a:lnTo>
              </a:path>
            </a:pathLst>
          </a:custGeom>
          <a:solidFill>
            <a:srgbClr val="019AD9"/>
          </a:solidFill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1064">
                <a:solidFill>
                  <a:srgbClr val="454545"/>
                </a:solidFill>
                <a:latin typeface="Arial"/>
                <a:ea typeface="Arial"/>
                <a:cs typeface="Arial"/>
              </a:rPr>
              <a:t>Equipment</a:t>
            </a:r>
          </a:p>
        </p:txBody>
      </p:sp>
      <p:sp>
        <p:nvSpPr>
          <p:cNvPr id="142" name="Primary Cause"/>
          <p:cNvSpPr/>
          <p:nvPr/>
        </p:nvSpPr>
        <p:spPr>
          <a:xfrm>
            <a:off y="2517255" x="3931624"/>
            <a:ext cx="15410" cy="122481"/>
          </a:xfrm>
          <a:custGeom>
            <a:avLst/>
            <a:gdLst>
              <a:gd name="rtl" fmla="*/ -1048102 w 15410"/>
              <a:gd name="rtt" fmla="*/ -72200 h 122481"/>
              <a:gd name="rtr" fmla="*/ -52502 w 15410"/>
              <a:gd name="rtb" fmla="*/ 72200 h 122481"/>
            </a:gdLst>
            <a:ahLst/>
            <a:cxnLst/>
            <a:rect t="rtt" b="rtb" l="rtl" r="rtr"/>
            <a:pathLst>
              <a:path h="122481" fill="none" w="15410">
                <a:moveTo>
                  <a:pt y="0" x="15410"/>
                </a:moveTo>
                <a:lnTo>
                  <a:pt y="122481" x="0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Accessability Issues</a:t>
            </a:r>
          </a:p>
        </p:txBody>
      </p:sp>
      <p:sp>
        <p:nvSpPr>
          <p:cNvPr id="143" name="Primary Cause"/>
          <p:cNvSpPr/>
          <p:nvPr/>
        </p:nvSpPr>
        <p:spPr>
          <a:xfrm>
            <a:off y="2799503" x="4091434"/>
            <a:ext cx="365623" cy="7600"/>
          </a:xfrm>
          <a:custGeom>
            <a:avLst/>
            <a:gdLst/>
            <a:ahLst/>
            <a:cxnLst/>
            <a:rect t="t" b="b" l="l" r="r"/>
            <a:pathLst>
              <a:path h="7600" fill="none" w="365623">
                <a:moveTo>
                  <a:pt y="0" x="0"/>
                </a:moveTo>
                <a:lnTo>
                  <a:pt y="0" x="365623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</p:sp>
      <p:sp>
        <p:nvSpPr>
          <p:cNvPr id="145" name="Rectangle Category"/>
          <p:cNvSpPr/>
          <p:nvPr/>
        </p:nvSpPr>
        <p:spPr>
          <a:xfrm>
            <a:off y="1987648" x="5661391"/>
            <a:ext cx="1130360" cy="1433676"/>
          </a:xfrm>
          <a:custGeom>
            <a:avLst/>
            <a:gdLst>
              <a:gd name="rtr" fmla="*/ 767600 w 1130360"/>
              <a:gd name="rtb" fmla="*/ 364800 h 1433676"/>
            </a:gdLst>
            <a:ahLst/>
            <a:cxnLst/>
            <a:rect t="t" b="rtb" l="l" r="rtr"/>
            <a:pathLst>
              <a:path h="1433676" stroke="false" w="1130360">
                <a:moveTo>
                  <a:pt y="364800" x="767600"/>
                </a:moveTo>
                <a:lnTo>
                  <a:pt y="0" x="767600"/>
                </a:lnTo>
                <a:lnTo>
                  <a:pt y="0" x="0"/>
                </a:lnTo>
                <a:lnTo>
                  <a:pt y="364800" x="0"/>
                </a:lnTo>
                <a:lnTo>
                  <a:pt y="364800" x="767600"/>
                </a:lnTo>
                <a:close/>
              </a:path>
              <a:path h="1433676" fill="none" w="1130360">
                <a:moveTo>
                  <a:pt y="364800" x="767600"/>
                </a:moveTo>
                <a:lnTo>
                  <a:pt y="0" x="767600"/>
                </a:lnTo>
                <a:lnTo>
                  <a:pt y="0" x="0"/>
                </a:lnTo>
                <a:lnTo>
                  <a:pt y="364800" x="0"/>
                </a:lnTo>
                <a:lnTo>
                  <a:pt y="364800" x="767600"/>
                </a:lnTo>
                <a:close/>
                <a:moveTo>
                  <a:pt y="364800" x="383800"/>
                </a:moveTo>
                <a:lnTo>
                  <a:pt y="1433676" x="1130360"/>
                </a:lnTo>
              </a:path>
            </a:pathLst>
          </a:custGeom>
          <a:solidFill>
            <a:srgbClr val="019AD9"/>
          </a:solidFill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1064">
                <a:solidFill>
                  <a:srgbClr val="FFFFFF"/>
                </a:solidFill>
                <a:latin typeface="Arial"/>
                <a:ea typeface="Arial"/>
                <a:cs typeface="Arial"/>
              </a:rPr>
              <a:t>Social Media</a:t>
            </a:r>
          </a:p>
        </p:txBody>
      </p:sp>
      <p:sp>
        <p:nvSpPr>
          <p:cNvPr id="146" name="Primary Cause"/>
          <p:cNvSpPr/>
          <p:nvPr/>
        </p:nvSpPr>
        <p:spPr>
          <a:xfrm>
            <a:off y="2609995" x="5905064"/>
            <a:ext cx="7600" cy="212141"/>
          </a:xfrm>
          <a:custGeom>
            <a:avLst/>
            <a:gdLst>
              <a:gd name="rtl" fmla="*/ -986102 w 7600"/>
              <a:gd name="rtt" fmla="*/ -72200 h 212141"/>
              <a:gd name="rtr" fmla="*/ -66502 w 7600"/>
              <a:gd name="rtb" fmla="*/ 72200 h 212141"/>
            </a:gdLst>
            <a:ahLst/>
            <a:cxnLst/>
            <a:rect t="rtt" b="rtb" l="rtl" r="rtr"/>
            <a:pathLst>
              <a:path h="212141" fill="none" w="7600">
                <a:moveTo>
                  <a:pt y="0" x="0"/>
                </a:moveTo>
                <a:lnTo>
                  <a:pt y="212141" x="2560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Lack of Advertising</a:t>
            </a:r>
          </a:p>
        </p:txBody>
      </p:sp>
      <p:sp>
        <p:nvSpPr>
          <p:cNvPr id="147" name="Primary Cause"/>
          <p:cNvSpPr/>
          <p:nvPr/>
        </p:nvSpPr>
        <p:spPr>
          <a:xfrm>
            <a:off y="2909847" x="6330448"/>
            <a:ext cx="104060" cy="7600"/>
          </a:xfrm>
          <a:custGeom>
            <a:avLst/>
            <a:gdLst>
              <a:gd name="rtl" fmla="*/ -1643943 w 104060"/>
              <a:gd name="rtt" fmla="*/ -72200 h 7600"/>
              <a:gd name="rtr" fmla="*/ -63143 w 104060"/>
              <a:gd name="rtb" fmla="*/ 72200 h 7600"/>
            </a:gdLst>
            <a:ahLst/>
            <a:cxnLst/>
            <a:rect t="rtt" b="rtb" l="rtl" r="rtr"/>
            <a:pathLst>
              <a:path h="7600" fill="none" w="104060">
                <a:moveTo>
                  <a:pt y="0" x="0"/>
                </a:moveTo>
                <a:lnTo>
                  <a:pt y="0" x="104060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Not demonstrated on social media</a:t>
            </a:r>
          </a:p>
        </p:txBody>
      </p:sp>
      <p:sp>
        <p:nvSpPr>
          <p:cNvPr id="156" name="Rectangle Category"/>
          <p:cNvSpPr/>
          <p:nvPr/>
        </p:nvSpPr>
        <p:spPr>
          <a:xfrm>
            <a:off y="3558668" x="4386280"/>
            <a:ext cx="1037947" cy="1551605"/>
          </a:xfrm>
          <a:custGeom>
            <a:avLst/>
            <a:gdLst>
              <a:gd name="rtt" fmla="*/ 1171605 h 1551605"/>
              <a:gd name="rtr" fmla="*/ 820800 w 1037947"/>
              <a:gd name="rtb" fmla="*/ 1551605 h 1551605"/>
            </a:gdLst>
            <a:ahLst/>
            <a:cxnLst/>
            <a:rect t="rtt" b="rtb" l="l" r="rtr"/>
            <a:pathLst>
              <a:path h="1551605" stroke="false" w="1037947">
                <a:moveTo>
                  <a:pt y="1551605" x="820800"/>
                </a:moveTo>
                <a:lnTo>
                  <a:pt y="1171605" x="820800"/>
                </a:lnTo>
                <a:lnTo>
                  <a:pt y="1171605" x="0"/>
                </a:lnTo>
                <a:lnTo>
                  <a:pt y="1551605" x="0"/>
                </a:lnTo>
                <a:lnTo>
                  <a:pt y="1551605" x="820800"/>
                </a:lnTo>
                <a:close/>
              </a:path>
              <a:path h="1551605" fill="none" w="1037947">
                <a:moveTo>
                  <a:pt y="1551605" x="820800"/>
                </a:moveTo>
                <a:lnTo>
                  <a:pt y="1171605" x="820800"/>
                </a:lnTo>
                <a:lnTo>
                  <a:pt y="1171605" x="0"/>
                </a:lnTo>
                <a:lnTo>
                  <a:pt y="1551605" x="0"/>
                </a:lnTo>
                <a:lnTo>
                  <a:pt y="1551605" x="820800"/>
                </a:lnTo>
                <a:close/>
                <a:moveTo>
                  <a:pt y="1171605" x="410400"/>
                </a:moveTo>
                <a:lnTo>
                  <a:pt y="0" x="1037947"/>
                </a:lnTo>
              </a:path>
            </a:pathLst>
          </a:custGeom>
          <a:solidFill>
            <a:srgbClr val="019AD9"/>
          </a:solidFill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1064">
                <a:solidFill>
                  <a:srgbClr val="FFFFFF"/>
                </a:solidFill>
                <a:latin typeface="Arial"/>
                <a:ea typeface="Arial"/>
                <a:cs typeface="Arial"/>
              </a:rPr>
              <a:t>Scheduling &amp; Route</a:t>
            </a:r>
          </a:p>
        </p:txBody>
      </p:sp>
      <p:sp>
        <p:nvSpPr>
          <p:cNvPr id="157" name="Primary Cause"/>
          <p:cNvSpPr/>
          <p:nvPr/>
        </p:nvSpPr>
        <p:spPr>
          <a:xfrm>
            <a:off y="3836849" x="5117224"/>
            <a:ext cx="158001" cy="7600"/>
          </a:xfrm>
          <a:custGeom>
            <a:avLst/>
            <a:gdLst>
              <a:gd name="rtl" fmla="*/ -2213008 w 158001"/>
              <a:gd name="rtt" fmla="*/ -72200 h 7600"/>
              <a:gd name="rtr" fmla="*/ -62208 w 158001"/>
              <a:gd name="rtb" fmla="*/ 72200 h 7600"/>
            </a:gdLst>
            <a:ahLst/>
            <a:cxnLst/>
            <a:rect t="rtt" b="rtb" l="rtl" r="rtr"/>
            <a:pathLst>
              <a:path h="7600" fill="none" w="158001">
                <a:moveTo>
                  <a:pt y="0" x="0"/>
                </a:moveTo>
                <a:lnTo>
                  <a:pt y="0" x="158001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Dont know the transport avalible to them rurally</a:t>
            </a:r>
          </a:p>
        </p:txBody>
      </p:sp>
      <p:sp>
        <p:nvSpPr>
          <p:cNvPr id="158" name="Primary Cause"/>
          <p:cNvSpPr/>
          <p:nvPr/>
        </p:nvSpPr>
        <p:spPr>
          <a:xfrm>
            <a:off y="4103868" x="4842361"/>
            <a:ext cx="289840" cy="7600"/>
          </a:xfrm>
          <a:custGeom>
            <a:avLst/>
            <a:gdLst>
              <a:gd name="rtl" fmla="*/ -1628603 w 289840"/>
              <a:gd name="rtt" fmla="*/ -72200 h 7600"/>
              <a:gd name="rtr" fmla="*/ -63003 w 289840"/>
              <a:gd name="rtb" fmla="*/ 72200 h 7600"/>
            </a:gdLst>
            <a:ahLst/>
            <a:cxnLst/>
            <a:rect t="rtt" b="rtb" l="rtl" r="rtr"/>
            <a:pathLst>
              <a:path h="7600" fill="none" w="289840">
                <a:moveTo>
                  <a:pt y="0" x="0"/>
                </a:moveTo>
                <a:lnTo>
                  <a:pt y="0" x="289840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Dont know how to read timetables</a:t>
            </a:r>
          </a:p>
        </p:txBody>
      </p:sp>
      <p:sp>
        <p:nvSpPr>
          <p:cNvPr id="159" name="Primary Cause"/>
          <p:cNvSpPr/>
          <p:nvPr/>
        </p:nvSpPr>
        <p:spPr>
          <a:xfrm>
            <a:off y="4361218" x="4722024"/>
            <a:ext cx="272333" cy="7600"/>
          </a:xfrm>
          <a:custGeom>
            <a:avLst/>
            <a:gdLst>
              <a:gd name="rtl" fmla="*/ -1613256 w 272333"/>
              <a:gd name="rtt" fmla="*/ -72200 h 7600"/>
              <a:gd name="rtr" fmla="*/ -62856 w 272333"/>
              <a:gd name="rtb" fmla="*/ 72200 h 7600"/>
            </a:gdLst>
            <a:ahLst/>
            <a:cxnLst/>
            <a:rect t="rtt" b="rtb" l="rtl" r="rtr"/>
            <a:pathLst>
              <a:path h="7600" fill="none" w="272333">
                <a:moveTo>
                  <a:pt y="0" x="0"/>
                </a:moveTo>
                <a:lnTo>
                  <a:pt y="0" x="272333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Dont know how to read the routes</a:t>
            </a:r>
          </a:p>
        </p:txBody>
      </p:sp>
      <p:sp>
        <p:nvSpPr>
          <p:cNvPr id="160" name="Rectangle Category"/>
          <p:cNvSpPr/>
          <p:nvPr/>
        </p:nvSpPr>
        <p:spPr>
          <a:xfrm>
            <a:off y="3574966" x="5872524"/>
            <a:ext cx="913576" cy="1378996"/>
          </a:xfrm>
          <a:custGeom>
            <a:avLst/>
            <a:gdLst>
              <a:gd name="rtt" fmla="*/ 998996 h 1378996"/>
              <a:gd name="rtr" fmla="*/ 820800 w 913576"/>
              <a:gd name="rtb" fmla="*/ 1378996 h 1378996"/>
            </a:gdLst>
            <a:ahLst/>
            <a:cxnLst/>
            <a:rect t="rtt" b="rtb" l="l" r="rtr"/>
            <a:pathLst>
              <a:path h="1378996" stroke="false" w="913576">
                <a:moveTo>
                  <a:pt y="1378996" x="820800"/>
                </a:moveTo>
                <a:lnTo>
                  <a:pt y="998996" x="820800"/>
                </a:lnTo>
                <a:lnTo>
                  <a:pt y="998996" x="0"/>
                </a:lnTo>
                <a:lnTo>
                  <a:pt y="1378996" x="0"/>
                </a:lnTo>
                <a:lnTo>
                  <a:pt y="1378996" x="820800"/>
                </a:lnTo>
                <a:close/>
              </a:path>
              <a:path h="1378996" fill="none" w="913576">
                <a:moveTo>
                  <a:pt y="1378996" x="820800"/>
                </a:moveTo>
                <a:lnTo>
                  <a:pt y="998996" x="820800"/>
                </a:lnTo>
                <a:lnTo>
                  <a:pt y="998996" x="0"/>
                </a:lnTo>
                <a:lnTo>
                  <a:pt y="1378996" x="0"/>
                </a:lnTo>
                <a:lnTo>
                  <a:pt y="1378996" x="820800"/>
                </a:lnTo>
                <a:close/>
                <a:moveTo>
                  <a:pt y="998996" x="410400"/>
                </a:moveTo>
                <a:lnTo>
                  <a:pt y="0" x="913576"/>
                </a:lnTo>
              </a:path>
            </a:pathLst>
          </a:custGeom>
          <a:solidFill>
            <a:srgbClr val="019AD9"/>
          </a:solidFill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1064">
                <a:solidFill>
                  <a:srgbClr val="FFFFFF"/>
                </a:solidFill>
                <a:latin typeface="Arial"/>
                <a:ea typeface="Arial"/>
                <a:cs typeface="Arial"/>
              </a:rPr>
              <a:t>People</a:t>
            </a:r>
          </a:p>
        </p:txBody>
      </p:sp>
      <p:sp>
        <p:nvSpPr>
          <p:cNvPr id="161" name="Primary Cause"/>
          <p:cNvSpPr/>
          <p:nvPr/>
        </p:nvSpPr>
        <p:spPr>
          <a:xfrm>
            <a:off y="3870669" x="5946598"/>
            <a:ext cx="690562" cy="7600"/>
          </a:xfrm>
          <a:custGeom>
            <a:avLst/>
            <a:gdLst>
              <a:gd name="rtl" fmla="*/ -343181 w 690562"/>
              <a:gd name="rtt" fmla="*/ -72176 h 7600"/>
              <a:gd name="rtr" fmla="*/ -92381 w 690562"/>
              <a:gd name="rtb" fmla="*/ 72224 h 7600"/>
            </a:gdLst>
            <a:ahLst/>
            <a:cxnLst/>
            <a:rect t="rtt" b="rtb" l="rtl" r="rtr"/>
            <a:pathLst>
              <a:path h="7600" fill="none" w="690562">
                <a:moveTo>
                  <a:pt y="0" x="0"/>
                </a:moveTo>
                <a:lnTo>
                  <a:pt y="0" x="690562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Age</a:t>
            </a:r>
          </a:p>
        </p:txBody>
      </p:sp>
      <p:sp>
        <p:nvSpPr>
          <p:cNvPr id="162" name="Primary Cause"/>
          <p:cNvSpPr/>
          <p:nvPr/>
        </p:nvSpPr>
        <p:spPr>
          <a:xfrm>
            <a:off y="4184354" x="6234424"/>
            <a:ext cx="244738" cy="7600"/>
          </a:xfrm>
          <a:custGeom>
            <a:avLst/>
            <a:gdLst>
              <a:gd name="rtl" fmla="*/ -938929 w 244738"/>
              <a:gd name="rtt" fmla="*/ -72200 h 7600"/>
              <a:gd name="rtr" fmla="*/ -64929 w 244738"/>
              <a:gd name="rtb" fmla="*/ 72200 h 7600"/>
            </a:gdLst>
            <a:ahLst/>
            <a:cxnLst/>
            <a:rect t="rtt" b="rtb" l="rtl" r="rtr"/>
            <a:pathLst>
              <a:path h="7600" fill="none" w="244738">
                <a:moveTo>
                  <a:pt y="0" x="0"/>
                </a:moveTo>
                <a:lnTo>
                  <a:pt y="0" x="244738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Language Barriers</a:t>
            </a:r>
          </a:p>
        </p:txBody>
      </p:sp>
      <p:sp>
        <p:nvSpPr>
          <p:cNvPr id="131" name="Primary Cause"/>
          <p:cNvSpPr/>
          <p:nvPr/>
        </p:nvSpPr>
        <p:spPr>
          <a:xfrm>
            <a:off y="3259924" x="6340824"/>
            <a:ext cx="338196" cy="7600"/>
          </a:xfrm>
          <a:custGeom>
            <a:avLst/>
            <a:gdLst>
              <a:gd name="rtl" fmla="*/ -1477110 w 338196"/>
              <a:gd name="rtt" fmla="*/ -72200 h 7600"/>
              <a:gd name="rtr" fmla="*/ -63510 w 338196"/>
              <a:gd name="rtb" fmla="*/ 72200 h 7600"/>
            </a:gdLst>
            <a:ahLst/>
            <a:cxnLst/>
            <a:rect t="rtt" b="rtb" l="rtl" r="rtr"/>
            <a:pathLst>
              <a:path h="7600" fill="none" w="338196">
                <a:moveTo>
                  <a:pt y="0" x="0"/>
                </a:moveTo>
                <a:lnTo>
                  <a:pt y="0" x="338196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Dont know how to use website</a:t>
            </a:r>
          </a:p>
        </p:txBody>
      </p:sp>
      <p:sp>
        <p:nvSpPr>
          <p:cNvPr id="133" name="Primary Cause"/>
          <p:cNvSpPr/>
          <p:nvPr/>
        </p:nvSpPr>
        <p:spPr>
          <a:xfrm>
            <a:off y="4288936" x="6090024"/>
            <a:ext cx="7600" cy="174798"/>
          </a:xfrm>
          <a:custGeom>
            <a:avLst/>
            <a:gdLst>
              <a:gd name="rtl" fmla="*/ -1099601 w 7600"/>
              <a:gd name="rtt" fmla="*/ 102598 h 174798"/>
              <a:gd name="rtr" fmla="*/ -58401 w 7600"/>
              <a:gd name="rtb" fmla="*/ 246998 h 174798"/>
            </a:gdLst>
            <a:ahLst/>
            <a:cxnLst/>
            <a:rect t="rtt" b="rtb" l="rtl" r="rtr"/>
            <a:pathLst>
              <a:path h="174798" fill="none" w="7600">
                <a:moveTo>
                  <a:pt y="174798" x="6833"/>
                </a:moveTo>
                <a:lnTo>
                  <a:pt y="0" x="0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International Students</a:t>
            </a:r>
          </a:p>
        </p:txBody>
      </p:sp>
      <p:sp>
        <p:nvSpPr>
          <p:cNvPr id="135" name="Primary Cause"/>
          <p:cNvSpPr/>
          <p:nvPr/>
        </p:nvSpPr>
        <p:spPr>
          <a:xfrm>
            <a:off y="3969736" x="3047272"/>
            <a:ext cx="25552" cy="257201"/>
          </a:xfrm>
          <a:custGeom>
            <a:avLst/>
            <a:gdLst>
              <a:gd name="rtl" fmla="*/ -1047275 w 25552"/>
              <a:gd name="rtt" fmla="*/ 185001 h 257201"/>
              <a:gd name="rtr" fmla="*/ -66875 w 25552"/>
              <a:gd name="rtb" fmla="*/ 329401 h 257201"/>
            </a:gdLst>
            <a:ahLst/>
            <a:cxnLst/>
            <a:rect t="rtt" b="rtb" l="rtl" r="rtr"/>
            <a:pathLst>
              <a:path h="257201" fill="none" w="25552">
                <a:moveTo>
                  <a:pt y="257201" x="0"/>
                </a:moveTo>
                <a:lnTo>
                  <a:pt y="0" x="25552"/>
                </a:lnTo>
              </a:path>
            </a:pathLst>
          </a:custGeom>
          <a:noFill/>
          <a:ln w="7600" cap="flat">
            <a:solidFill>
              <a:srgbClr val="019AD9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60">
                <a:solidFill>
                  <a:srgbClr val="2F6190"/>
                </a:solidFill>
                <a:latin typeface="Arial"/>
                <a:ea typeface="Arial"/>
                <a:cs typeface="Arial"/>
              </a:rPr>
              <a:t>Are not from the city</a:t>
            </a:r>
          </a:p>
        </p:txBody>
      </p:sp>
      <p:sp>
        <p:nvSpPr>
          <p:cNvPr id="150" name="Rectangle"/>
          <p:cNvSpPr/>
          <p:nvPr/>
        </p:nvSpPr>
        <p:spPr>
          <a:xfrm>
            <a:off y="2474055" x="3093386"/>
            <a:ext cx="1086800" cy="608000"/>
          </a:xfrm>
          <a:custGeom>
            <a:avLst/>
            <a:gdLst/>
            <a:ahLst/>
            <a:cxnLst/>
            <a:rect t="t" b="b" l="l" r="r"/>
            <a:pathLst>
              <a:path h="608000" stroke="false" w="1086800">
                <a:moveTo>
                  <a:pt y="0" x="0"/>
                </a:moveTo>
                <a:lnTo>
                  <a:pt y="0" x="1086800"/>
                </a:lnTo>
                <a:lnTo>
                  <a:pt y="608000" x="1086800"/>
                </a:lnTo>
                <a:lnTo>
                  <a:pt y="608000" x="0"/>
                </a:lnTo>
                <a:lnTo>
                  <a:pt y="0" x="0"/>
                </a:lnTo>
                <a:close/>
              </a:path>
              <a:path h="608000" fill="none" w="1086800">
                <a:moveTo>
                  <a:pt y="0" x="0"/>
                </a:moveTo>
                <a:lnTo>
                  <a:pt y="0" x="1086800"/>
                </a:lnTo>
                <a:lnTo>
                  <a:pt y="608000" x="1086800"/>
                </a:lnTo>
                <a:lnTo>
                  <a:pt y="6080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760">
                <a:solidFill>
                  <a:srgbClr val="000000"/>
                </a:solidFill>
                <a:latin typeface="Arial"/>
                <a:ea typeface="Arial"/>
                <a:cs typeface="Arial"/>
              </a:rPr>
              <a:t>Dont know how to use services confortably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mitype="http://purl.org/dc/dcmitype/" xmlns:dc="http://purl.org/dc/elements/1.1/" xmlns:xsi="http://www.w3.org/2001/XMLSchema-instance" xmlns:cp="http://schemas.openxmlformats.org/package/2006/metadata/core-properties" xmlns:dcterms="http://purl.org/dc/terms/">
  <dc:title>PowerPoint Presentation</dc:title>
  <dc:creator>hp</dc:creator>
  <cp:lastModifiedBy>hp</cp:lastModifiedBy>
  <cp:revision>1</cp:revision>
  <dcterms:created xsi:type="dcterms:W3CDTF">2025-11-10T10:36:27Z</dcterms:created>
  <dcterms:modified xsi:type="dcterms:W3CDTF">2025-11-10T10:36:27Z</dcterms:modified>
</cp:coreProperties>
</file>