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en-US"/>
    </a:defPPr>
    <a:lvl1pPr algn="l" rtl="0" latinLnBrk="0" hangingPunct="1" eaLnBrk="1" defTabSz="914400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hangingPunct="1" eaLnBrk="1" defTabSz="914400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hangingPunct="1" eaLnBrk="1" defTabSz="914400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hangingPunct="1" eaLnBrk="1" defTabSz="914400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hangingPunct="1" eaLnBrk="1" defTabSz="914400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hangingPunct="1" eaLnBrk="1" defTabSz="914400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hangingPunct="1" eaLnBrk="1" defTabSz="914400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hangingPunct="1" eaLnBrk="1" defTabSz="914400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hangingPunct="1" eaLnBrk="1" defTabSz="914400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93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130" name="Fishbone"/>
          <p:cNvGrpSpPr/>
          <p:nvPr/>
        </p:nvGrpSpPr>
        <p:grpSpPr>
          <a:xfrm>
            <a:off y="3144537" x="752613"/>
            <a:ext cx="7551874" cy="948079"/>
            <a:chOff y="3144537" x="752613"/>
            <a:chExt cx="7551874" cy="948079"/>
          </a:xfrm>
        </p:grpSpPr>
        <p:sp>
          <p:nvSpPr>
            <p:cNvPr id="131" name=""/>
            <p:cNvSpPr/>
            <p:nvPr/>
          </p:nvSpPr>
          <p:spPr>
            <a:xfrm>
              <a:off y="3505022" x="1487485"/>
              <a:ext cx="6083000" cy="93149"/>
            </a:xfrm>
            <a:custGeom>
              <a:avLst/>
              <a:gdLst/>
              <a:ahLst/>
              <a:cxnLst/>
              <a:rect t="t" b="b" l="l" r="r"/>
              <a:pathLst>
                <a:path h="93149" stroke="false" w="6083000">
                  <a:moveTo>
                    <a:pt y="0" x="0"/>
                  </a:moveTo>
                  <a:lnTo>
                    <a:pt y="0" x="6083000"/>
                  </a:lnTo>
                  <a:lnTo>
                    <a:pt y="93149" x="6083000"/>
                  </a:lnTo>
                  <a:lnTo>
                    <a:pt y="93149" x="0"/>
                  </a:lnTo>
                  <a:lnTo>
                    <a:pt y="0" x="0"/>
                  </a:lnTo>
                  <a:close/>
                </a:path>
                <a:path h="93149" fill="none" w="6083000">
                  <a:moveTo>
                    <a:pt y="0" x="0"/>
                  </a:moveTo>
                  <a:lnTo>
                    <a:pt y="0" x="6083000"/>
                  </a:lnTo>
                  <a:lnTo>
                    <a:pt y="93149" x="6083000"/>
                  </a:lnTo>
                  <a:lnTo>
                    <a:pt y="93149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1E5A98"/>
            </a:solidFill>
            <a:ln w="7900" cap="flat">
              <a:solidFill>
                <a:srgbClr val="1E5A98"/>
              </a:solidFill>
              <a:miter/>
            </a:ln>
          </p:spPr>
        </p:sp>
        <p:sp>
          <p:nvSpPr>
            <p:cNvPr id="132" name=""/>
            <p:cNvSpPr/>
            <p:nvPr/>
          </p:nvSpPr>
          <p:spPr>
            <a:xfrm>
              <a:off y="3144537" x="752613"/>
              <a:ext cx="758572" cy="948079"/>
            </a:xfrm>
            <a:custGeom>
              <a:avLst/>
              <a:gdLst/>
              <a:ahLst/>
              <a:cxnLst/>
              <a:rect t="t" b="b" l="l" r="r"/>
              <a:pathLst>
                <a:path h="948079" stroke="false" w="758572">
                  <a:moveTo>
                    <a:pt y="457486" x="758572"/>
                  </a:moveTo>
                  <a:cubicBezTo>
                    <a:pt y="457486" x="758572"/>
                    <a:pt y="480336" x="583698"/>
                    <a:pt y="620968" x="520698"/>
                  </a:cubicBezTo>
                  <a:cubicBezTo>
                    <a:pt y="620968" x="520698"/>
                    <a:pt y="888396" x="419901"/>
                    <a:pt y="946028" x="272904"/>
                  </a:cubicBezTo>
                  <a:cubicBezTo>
                    <a:pt y="946028" x="272904"/>
                    <a:pt y="964479" x="239304"/>
                    <a:pt y="890696" x="268703"/>
                  </a:cubicBezTo>
                  <a:cubicBezTo>
                    <a:pt y="890696" x="268703"/>
                    <a:pt y="489558" x="457700"/>
                    <a:pt y="141436" x="81807"/>
                  </a:cubicBezTo>
                  <a:cubicBezTo>
                    <a:pt y="141436" x="81807"/>
                    <a:pt y="-24555" x="-84091"/>
                    <a:pt y="3110" x="56607"/>
                  </a:cubicBezTo>
                  <a:cubicBezTo>
                    <a:pt y="3110" x="56607"/>
                    <a:pt y="39997" x="275004"/>
                    <a:pt y="295902" x="489199"/>
                  </a:cubicBezTo>
                  <a:cubicBezTo>
                    <a:pt y="295902" x="489199"/>
                    <a:pt y="346605" x="535789"/>
                    <a:pt y="359338" x="758572"/>
                  </a:cubicBezTo>
                  <a:cubicBezTo>
                    <a:pt y="359338" x="758572"/>
                    <a:pt y="457486" x="758572"/>
                    <a:pt y="457486" x="758572"/>
                  </a:cubicBezTo>
                  <a:close/>
                </a:path>
                <a:path h="948079" fill="none" w="758572">
                  <a:moveTo>
                    <a:pt y="457486" x="758572"/>
                  </a:moveTo>
                  <a:cubicBezTo>
                    <a:pt y="457486" x="758572"/>
                    <a:pt y="480336" x="583698"/>
                    <a:pt y="620968" x="520698"/>
                  </a:cubicBezTo>
                  <a:cubicBezTo>
                    <a:pt y="620968" x="520698"/>
                    <a:pt y="888396" x="419901"/>
                    <a:pt y="946028" x="272904"/>
                  </a:cubicBezTo>
                  <a:cubicBezTo>
                    <a:pt y="946028" x="272904"/>
                    <a:pt y="964479" x="239304"/>
                    <a:pt y="890696" x="268703"/>
                  </a:cubicBezTo>
                  <a:cubicBezTo>
                    <a:pt y="890696" x="268703"/>
                    <a:pt y="489558" x="457700"/>
                    <a:pt y="141436" x="81807"/>
                  </a:cubicBezTo>
                  <a:cubicBezTo>
                    <a:pt y="141436" x="81807"/>
                    <a:pt y="-24555" x="-84091"/>
                    <a:pt y="3110" x="56607"/>
                  </a:cubicBezTo>
                  <a:cubicBezTo>
                    <a:pt y="3110" x="56607"/>
                    <a:pt y="39997" x="275004"/>
                    <a:pt y="295902" x="489199"/>
                  </a:cubicBezTo>
                  <a:cubicBezTo>
                    <a:pt y="295902" x="489199"/>
                    <a:pt y="346605" x="535789"/>
                    <a:pt y="359338" x="758572"/>
                  </a:cubicBezTo>
                  <a:cubicBezTo>
                    <a:pt y="359338" x="758572"/>
                    <a:pt y="457486" x="758572"/>
                    <a:pt y="457486" x="758572"/>
                  </a:cubicBezTo>
                  <a:close/>
                </a:path>
              </a:pathLst>
            </a:custGeom>
            <a:solidFill>
              <a:srgbClr val="1E5A98"/>
            </a:solidFill>
            <a:ln w="7900" cap="flat">
              <a:solidFill>
                <a:srgbClr val="1E5A98"/>
              </a:solidFill>
              <a:miter/>
            </a:ln>
          </p:spPr>
        </p:sp>
        <p:grpSp>
          <p:nvGrpSpPr>
            <p:cNvPr id="133" name=""/>
            <p:cNvGrpSpPr/>
            <p:nvPr/>
          </p:nvGrpSpPr>
          <p:grpSpPr>
            <a:xfrm>
              <a:off y="3177504" x="7451037"/>
              <a:ext cx="853450" cy="806171"/>
              <a:chOff y="3177504" x="7451037"/>
              <a:chExt cx="853450" cy="806171"/>
            </a:xfrm>
          </p:grpSpPr>
          <p:sp>
            <p:nvSpPr>
              <p:cNvPr id="134" name=""/>
              <p:cNvSpPr/>
              <p:nvPr/>
            </p:nvSpPr>
            <p:spPr>
              <a:xfrm>
                <a:off y="3177504" x="7451037"/>
                <a:ext cx="853450" cy="806171"/>
              </a:xfrm>
              <a:custGeom>
                <a:avLst/>
                <a:gdLst/>
                <a:ahLst/>
                <a:cxnLst/>
                <a:rect t="t" b="b" l="l" r="r"/>
                <a:pathLst>
                  <a:path h="806171" stroke="false" w="853450">
                    <a:moveTo>
                      <a:pt y="1484" x="0"/>
                    </a:moveTo>
                    <a:cubicBezTo>
                      <a:pt y="1484" x="0"/>
                      <a:pt y="-47574" x="647287"/>
                      <a:pt y="418470" x="853200"/>
                    </a:cubicBezTo>
                    <a:cubicBezTo>
                      <a:pt y="418470" x="853200"/>
                      <a:pt y="525504" x="879777"/>
                      <a:pt y="465297" x="385152"/>
                    </a:cubicBezTo>
                    <a:cubicBezTo>
                      <a:pt y="465297" x="385152"/>
                      <a:pt y="518814" x="405673"/>
                      <a:pt y="579022" x="711114"/>
                    </a:cubicBezTo>
                    <a:cubicBezTo>
                      <a:pt y="579022" x="711114"/>
                      <a:pt y="842144" x="517361"/>
                      <a:pt y="802005" x="50088"/>
                    </a:cubicBezTo>
                    <a:cubicBezTo>
                      <a:pt y="802005" x="50088"/>
                      <a:pt y="561182" x="127582"/>
                      <a:pt y="434079" x="97950"/>
                    </a:cubicBezTo>
                    <a:cubicBezTo>
                      <a:pt y="434079" x="97950"/>
                      <a:pt y="342477" x="90984"/>
                      <a:pt y="342475" x="90979"/>
                    </a:cubicBezTo>
                    <a:cubicBezTo>
                      <a:pt y="342475" x="90979"/>
                      <a:pt y="177644" x="93395"/>
                      <a:pt y="1484" x="0"/>
                    </a:cubicBezTo>
                    <a:close/>
                  </a:path>
                  <a:path h="806171" fill="none" w="853450">
                    <a:moveTo>
                      <a:pt y="1484" x="0"/>
                    </a:moveTo>
                    <a:cubicBezTo>
                      <a:pt y="1484" x="0"/>
                      <a:pt y="-47574" x="647287"/>
                      <a:pt y="418470" x="853200"/>
                    </a:cubicBezTo>
                    <a:cubicBezTo>
                      <a:pt y="418470" x="853200"/>
                      <a:pt y="525504" x="879777"/>
                      <a:pt y="465297" x="385152"/>
                    </a:cubicBezTo>
                    <a:cubicBezTo>
                      <a:pt y="465297" x="385152"/>
                      <a:pt y="518814" x="405673"/>
                      <a:pt y="579022" x="711114"/>
                    </a:cubicBezTo>
                    <a:cubicBezTo>
                      <a:pt y="579022" x="711114"/>
                      <a:pt y="842144" x="517361"/>
                      <a:pt y="802005" x="50088"/>
                    </a:cubicBezTo>
                    <a:cubicBezTo>
                      <a:pt y="802005" x="50088"/>
                      <a:pt y="561182" x="127582"/>
                      <a:pt y="434079" x="97950"/>
                    </a:cubicBezTo>
                    <a:cubicBezTo>
                      <a:pt y="434079" x="97950"/>
                      <a:pt y="342477" x="90984"/>
                      <a:pt y="342475" x="90979"/>
                    </a:cubicBezTo>
                    <a:cubicBezTo>
                      <a:pt y="342475" x="90979"/>
                      <a:pt y="177644" x="93395"/>
                      <a:pt y="1484" x="0"/>
                    </a:cubicBezTo>
                    <a:close/>
                  </a:path>
                </a:pathLst>
              </a:custGeom>
              <a:solidFill>
                <a:srgbClr val="1E5A98"/>
              </a:solidFill>
              <a:ln w="7900" cap="flat">
                <a:solidFill>
                  <a:srgbClr val="1E5A98"/>
                </a:solidFill>
                <a:miter/>
              </a:ln>
            </p:spPr>
          </p:sp>
          <p:sp>
            <p:nvSpPr>
              <p:cNvPr id="135" name=""/>
              <p:cNvSpPr/>
              <p:nvPr/>
            </p:nvSpPr>
            <p:spPr>
              <a:xfrm>
                <a:off y="3298785" x="7675187"/>
                <a:ext cx="227939" cy="222851"/>
              </a:xfrm>
              <a:custGeom>
                <a:avLst/>
                <a:gdLst/>
                <a:ahLst/>
                <a:cxnLst/>
                <a:rect t="t" b="b" l="l" r="r"/>
                <a:pathLst>
                  <a:path h="222851" stroke="false" w="227939">
                    <a:moveTo>
                      <a:pt y="111426" x="0"/>
                    </a:moveTo>
                    <a:cubicBezTo>
                      <a:pt y="49887" x="0"/>
                      <a:pt y="0" x="51026"/>
                      <a:pt y="0" x="113969"/>
                    </a:cubicBezTo>
                    <a:cubicBezTo>
                      <a:pt y="0" x="176913"/>
                      <a:pt y="49887" x="227939"/>
                      <a:pt y="111426" x="227939"/>
                    </a:cubicBezTo>
                    <a:cubicBezTo>
                      <a:pt y="172964" x="227939"/>
                      <a:pt y="222851" x="176913"/>
                      <a:pt y="222851" x="113969"/>
                    </a:cubicBezTo>
                    <a:cubicBezTo>
                      <a:pt y="222851" x="51026"/>
                      <a:pt y="172964" x="0"/>
                      <a:pt y="111426" x="0"/>
                    </a:cubicBezTo>
                    <a:close/>
                  </a:path>
                  <a:path h="222851" fill="none" w="227939">
                    <a:moveTo>
                      <a:pt y="111426" x="0"/>
                    </a:moveTo>
                    <a:cubicBezTo>
                      <a:pt y="49887" x="0"/>
                      <a:pt y="0" x="51026"/>
                      <a:pt y="0" x="113969"/>
                    </a:cubicBezTo>
                    <a:cubicBezTo>
                      <a:pt y="0" x="176913"/>
                      <a:pt y="49887" x="227939"/>
                      <a:pt y="111426" x="227939"/>
                    </a:cubicBezTo>
                    <a:cubicBezTo>
                      <a:pt y="172964" x="227939"/>
                      <a:pt y="222851" x="176913"/>
                      <a:pt y="222851" x="113969"/>
                    </a:cubicBezTo>
                    <a:cubicBezTo>
                      <a:pt y="222851" x="51026"/>
                      <a:pt y="172964" x="0"/>
                      <a:pt y="111426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900" cap="flat">
                <a:solidFill>
                  <a:srgbClr val="FFFFFF"/>
                </a:solidFill>
                <a:miter/>
              </a:ln>
            </p:spPr>
          </p:sp>
        </p:grpSp>
      </p:grpSp>
      <p:sp>
        <p:nvSpPr>
          <p:cNvPr id="136" name="Rectangle"/>
          <p:cNvSpPr/>
          <p:nvPr/>
        </p:nvSpPr>
        <p:spPr>
          <a:xfrm>
            <a:off y="885200" x="1487502"/>
            <a:ext cx="3871000" cy="663600"/>
          </a:xfrm>
          <a:custGeom>
            <a:avLst/>
            <a:gdLst/>
            <a:ahLst/>
            <a:cxnLst/>
            <a:rect t="t" b="b" l="l" r="r"/>
            <a:pathLst>
              <a:path h="663600" stroke="false" w="3871000">
                <a:moveTo>
                  <a:pt y="0" x="0"/>
                </a:moveTo>
                <a:lnTo>
                  <a:pt y="0" x="3871000"/>
                </a:lnTo>
                <a:lnTo>
                  <a:pt y="663600" x="3871000"/>
                </a:lnTo>
                <a:lnTo>
                  <a:pt y="663600" x="0"/>
                </a:lnTo>
                <a:lnTo>
                  <a:pt y="0" x="0"/>
                </a:lnTo>
                <a:close/>
              </a:path>
              <a:path h="663600" fill="none" w="3871000">
                <a:moveTo>
                  <a:pt y="0" x="0"/>
                </a:moveTo>
                <a:lnTo>
                  <a:pt y="0" x="3871000"/>
                </a:lnTo>
                <a:lnTo>
                  <a:pt y="663600" x="3871000"/>
                </a:lnTo>
                <a:lnTo>
                  <a:pt y="663600" x="0"/>
                </a:lnTo>
                <a:lnTo>
                  <a:pt y="0" x="0"/>
                </a:lnTo>
                <a:close/>
              </a:path>
            </a:pathLst>
          </a:custGeom>
          <a:noFill/>
          <a:ln w="79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l"/>
            <a:r>
              <a:rPr lang="zh-CN" altLang="en-US" b="1" dirty="0" sz="1896">
                <a:solidFill>
                  <a:srgbClr val="1E5A98"/>
                </a:solidFill>
                <a:latin typeface="Cambria"/>
                <a:ea typeface="Cambria"/>
                <a:cs typeface="Cambria"/>
              </a:rPr>
              <a:t>Reducing Carbon Footprint</a:t>
            </a:r>
          </a:p>
        </p:txBody>
      </p:sp>
      <p:sp>
        <p:nvSpPr>
          <p:cNvPr id="137" name="Secondary Cause"/>
          <p:cNvSpPr/>
          <p:nvPr/>
        </p:nvSpPr>
        <p:spPr>
          <a:xfrm>
            <a:off y="1853934" x="2532596"/>
            <a:ext cx="645963" cy="1651088"/>
          </a:xfrm>
          <a:custGeom>
            <a:avLst/>
            <a:gdLst>
              <a:gd name="rtl" fmla="*/ -699150 w 645963"/>
              <a:gd name="rtt" fmla="*/ -268600 h 1651088"/>
              <a:gd name="rtr" fmla="*/ 699150 w 645963"/>
              <a:gd name="rtb" fmla="*/ -31600 h 1651088"/>
            </a:gdLst>
            <a:ahLst/>
            <a:cxnLst/>
            <a:rect t="rtt" b="rtb" l="rtl" r="rtr"/>
            <a:pathLst>
              <a:path h="1651088" fill="none" w="645963">
                <a:moveTo>
                  <a:pt y="0" x="0"/>
                </a:moveTo>
                <a:lnTo>
                  <a:pt y="1651088" x="645963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1264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Easily distracted</a:t>
            </a:r>
          </a:p>
        </p:txBody>
      </p:sp>
      <p:sp>
        <p:nvSpPr>
          <p:cNvPr id="141" name="Secondary Cause"/>
          <p:cNvSpPr/>
          <p:nvPr/>
        </p:nvSpPr>
        <p:spPr>
          <a:xfrm>
            <a:off y="2126364" x="1660587"/>
            <a:ext cx="978358" cy="86036"/>
          </a:xfrm>
          <a:custGeom>
            <a:avLst/>
            <a:gdLst>
              <a:gd name="rtl" fmla="*/ -865050 w 978358"/>
              <a:gd name="rtt" fmla="*/ 117636 h 86036"/>
              <a:gd name="rtr" fmla="*/ 865050 w 978358"/>
              <a:gd name="rtb" fmla="*/ 417836 h 86036"/>
            </a:gdLst>
            <a:ahLst/>
            <a:cxnLst/>
            <a:rect t="rtt" b="rtb" l="rtl" r="rtr"/>
            <a:pathLst>
              <a:path h="86036" fill="none" w="978358">
                <a:moveTo>
                  <a:pt y="86036" x="0"/>
                </a:moveTo>
                <a:lnTo>
                  <a:pt y="0" x="978358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Lose track of time using my phone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if water takes a while to heat up</a:t>
            </a:r>
          </a:p>
        </p:txBody>
      </p:sp>
      <p:sp>
        <p:nvSpPr>
          <p:cNvPr id="142" name="Secondary Cause"/>
          <p:cNvSpPr/>
          <p:nvPr/>
        </p:nvSpPr>
        <p:spPr>
          <a:xfrm>
            <a:off y="2747173" x="2134587"/>
            <a:ext cx="746706" cy="176227"/>
          </a:xfrm>
          <a:custGeom>
            <a:avLst/>
            <a:gdLst>
              <a:gd name="rtl" fmla="*/ -703100 w 746706"/>
              <a:gd name="rtt" fmla="*/ 207827 h 176227"/>
              <a:gd name="rtr" fmla="*/ 703100 w 746706"/>
              <a:gd name="rtb" fmla="*/ 508027 h 176227"/>
            </a:gdLst>
            <a:ahLst/>
            <a:cxnLst/>
            <a:rect t="rtt" b="rtb" l="rtl" r="rtr"/>
            <a:pathLst>
              <a:path h="176227" fill="none" w="746706">
                <a:moveTo>
                  <a:pt y="176227" x="0"/>
                </a:moveTo>
                <a:lnTo>
                  <a:pt y="0" x="746706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Zoning out in the middle of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showering</a:t>
            </a:r>
          </a:p>
        </p:txBody>
      </p:sp>
      <p:sp>
        <p:nvSpPr>
          <p:cNvPr id="151" name="Secondary Cause"/>
          <p:cNvSpPr/>
          <p:nvPr/>
        </p:nvSpPr>
        <p:spPr>
          <a:xfrm>
            <a:off y="1784809" x="5838502"/>
            <a:ext cx="904695" cy="1720213"/>
          </a:xfrm>
          <a:custGeom>
            <a:avLst/>
            <a:gdLst>
              <a:gd name="rtl" fmla="*/ -762350 w 904695"/>
              <a:gd name="rtt" fmla="*/ -268600 h 1720213"/>
              <a:gd name="rtr" fmla="*/ 762350 w 904695"/>
              <a:gd name="rtb" fmla="*/ -31600 h 1720213"/>
            </a:gdLst>
            <a:ahLst/>
            <a:cxnLst/>
            <a:rect t="rtt" b="rtb" l="rtl" r="rtr"/>
            <a:pathLst>
              <a:path h="1720213" fill="none" w="904695">
                <a:moveTo>
                  <a:pt y="0" x="0"/>
                </a:moveTo>
                <a:lnTo>
                  <a:pt y="1720213" x="904695"/>
                </a:lnTo>
              </a:path>
            </a:pathLst>
          </a:custGeom>
          <a:solidFill>
            <a:srgbClr val="1E5A98"/>
          </a:solidFill>
          <a:ln w="7900" cap="flat">
            <a:solidFill>
              <a:srgbClr val="1E5A98"/>
            </a:solidFill>
            <a:miter/>
          </a:ln>
          <a:effectLst>
            <a:outerShdw blurRad="0" dist="22345" dir="2700000" algn="tl" rotWithShape="0">
              <a:srgbClr val="789263">
                <a:alpha val="20000"/>
              </a:srgbClr>
            </a:outerShdw>
          </a:effectLst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1264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Low cold tolerance</a:t>
            </a:r>
          </a:p>
        </p:txBody>
      </p:sp>
      <p:sp>
        <p:nvSpPr>
          <p:cNvPr id="156" name="Secondary Cause"/>
          <p:cNvSpPr/>
          <p:nvPr/>
        </p:nvSpPr>
        <p:spPr>
          <a:xfrm>
            <a:off y="2077246" x="5366693"/>
            <a:ext cx="625606" cy="59780"/>
          </a:xfrm>
          <a:custGeom>
            <a:avLst/>
            <a:gdLst>
              <a:gd name="rtl" fmla="*/ -608300 w 625606"/>
              <a:gd name="rtt" fmla="*/ 91380 h 59780"/>
              <a:gd name="rtr" fmla="*/ 608300 w 625606"/>
              <a:gd name="rtb" fmla="*/ 391580 h 59780"/>
            </a:gdLst>
            <a:ahLst/>
            <a:cxnLst/>
            <a:rect t="rtt" b="rtb" l="rtl" r="rtr"/>
            <a:pathLst>
              <a:path h="59780" fill="none" w="625606">
                <a:moveTo>
                  <a:pt y="59780" x="0"/>
                </a:moveTo>
                <a:lnTo>
                  <a:pt y="0" x="625606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Letting water run while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shampoo &amp; conditioning</a:t>
            </a:r>
          </a:p>
        </p:txBody>
      </p:sp>
      <p:sp>
        <p:nvSpPr>
          <p:cNvPr id="157" name="Secondary Cause"/>
          <p:cNvSpPr/>
          <p:nvPr/>
        </p:nvSpPr>
        <p:spPr>
          <a:xfrm>
            <a:off y="2751569" x="5594093"/>
            <a:ext cx="752848" cy="136851"/>
          </a:xfrm>
          <a:custGeom>
            <a:avLst/>
            <a:gdLst>
              <a:gd name="rtl" fmla="*/ -655700 w 752848"/>
              <a:gd name="rtt" fmla="*/ 168451 h 136851"/>
              <a:gd name="rtr" fmla="*/ 655700 w 752848"/>
              <a:gd name="rtb" fmla="*/ 618751 h 136851"/>
            </a:gdLst>
            <a:ahLst/>
            <a:cxnLst/>
            <a:rect t="rtt" b="rtb" l="rtl" r="rtr"/>
            <a:pathLst>
              <a:path h="136851" fill="none" w="752848">
                <a:moveTo>
                  <a:pt y="136851" x="0"/>
                </a:moveTo>
                <a:lnTo>
                  <a:pt y="0" x="752848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Running the shower at its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highest setting so 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it heats up faster</a:t>
            </a:r>
          </a:p>
        </p:txBody>
      </p:sp>
      <p:sp>
        <p:nvSpPr>
          <p:cNvPr id="166" name="Secondary Cause"/>
          <p:cNvSpPr/>
          <p:nvPr/>
        </p:nvSpPr>
        <p:spPr>
          <a:xfrm>
            <a:off y="3598171" x="3904187"/>
            <a:ext cx="1014110" cy="1766329"/>
          </a:xfrm>
          <a:custGeom>
            <a:avLst/>
            <a:gdLst>
              <a:gd name="rtl" fmla="*/ -256750 w 1014110"/>
              <a:gd name="rtt" fmla="*/ 1797929 h 1766329"/>
              <a:gd name="rtr" fmla="*/ 256750 w 1014110"/>
              <a:gd name="rtb" fmla="*/ 2034929 h 1766329"/>
            </a:gdLst>
            <a:ahLst/>
            <a:cxnLst/>
            <a:rect t="rtt" b="rtb" l="rtl" r="rtr"/>
            <a:pathLst>
              <a:path h="1766329" fill="none" w="1014110">
                <a:moveTo>
                  <a:pt y="1766329" x="0"/>
                </a:moveTo>
                <a:lnTo>
                  <a:pt y="0" x="1014110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1264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Habit</a:t>
            </a:r>
          </a:p>
        </p:txBody>
      </p:sp>
      <p:sp>
        <p:nvSpPr>
          <p:cNvPr id="144" name="Rectangle"/>
          <p:cNvSpPr/>
          <p:nvPr/>
        </p:nvSpPr>
        <p:spPr>
          <a:xfrm>
            <a:off y="3154215" x="7182687"/>
            <a:ext cx="1208700" cy="805800"/>
          </a:xfrm>
          <a:custGeom>
            <a:avLst/>
            <a:gdLst/>
            <a:ahLst/>
            <a:cxnLst/>
            <a:rect t="t" b="b" l="l" r="r"/>
            <a:pathLst>
              <a:path h="805800" stroke="false" w="1208700">
                <a:moveTo>
                  <a:pt y="0" x="0"/>
                </a:moveTo>
                <a:lnTo>
                  <a:pt y="0" x="1208700"/>
                </a:lnTo>
                <a:lnTo>
                  <a:pt y="805800" x="1208700"/>
                </a:lnTo>
                <a:lnTo>
                  <a:pt y="805800" x="0"/>
                </a:lnTo>
                <a:lnTo>
                  <a:pt y="0" x="0"/>
                </a:lnTo>
                <a:close/>
              </a:path>
              <a:path h="805800" fill="none" w="1208700">
                <a:moveTo>
                  <a:pt y="0" x="0"/>
                </a:moveTo>
                <a:lnTo>
                  <a:pt y="0" x="1208700"/>
                </a:lnTo>
                <a:lnTo>
                  <a:pt y="805800" x="1208700"/>
                </a:lnTo>
                <a:lnTo>
                  <a:pt y="805800" x="0"/>
                </a:lnTo>
                <a:lnTo>
                  <a:pt y="0" x="0"/>
                </a:lnTo>
                <a:close/>
              </a:path>
            </a:pathLst>
          </a:custGeom>
          <a:solidFill>
            <a:srgbClr val="1E5A98"/>
          </a:solidFill>
          <a:ln w="79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1738">
                <a:solidFill>
                  <a:srgbClr val="FFFFFF"/>
                </a:solidFill>
                <a:latin typeface="Arial"/>
                <a:ea typeface="Arial"/>
                <a:cs typeface="Arial"/>
              </a:rPr>
              <a:t>Water wastage</a:t>
            </a:r>
          </a:p>
        </p:txBody>
      </p:sp>
      <p:sp>
        <p:nvSpPr>
          <p:cNvPr id="147" name=""/>
          <p:cNvSpPr/>
          <p:nvPr/>
        </p:nvSpPr>
        <p:spPr>
          <a:xfrm>
            <a:off y="4069781" x="3296013"/>
            <a:ext cx="1351516" cy="78119"/>
          </a:xfrm>
          <a:custGeom>
            <a:avLst/>
            <a:gdLst/>
            <a:ahLst/>
            <a:cxnLst/>
            <a:rect t="t" b="b" l="l" r="r"/>
            <a:pathLst>
              <a:path h="78119" stroke="false" w="1351516">
                <a:moveTo>
                  <a:pt y="0" x="1351516"/>
                </a:moveTo>
                <a:lnTo>
                  <a:pt y="78119" x="0"/>
                </a:lnTo>
              </a:path>
              <a:path h="78119" fill="none" w="1351516">
                <a:moveTo>
                  <a:pt y="0" x="1351516"/>
                </a:moveTo>
                <a:lnTo>
                  <a:pt y="78119" x="0"/>
                </a:lnTo>
              </a:path>
            </a:pathLst>
          </a:custGeom>
          <a:noFill/>
          <a:ln w="7900" cap="flat">
            <a:solidFill>
              <a:srgbClr val="1E5A98"/>
            </a:solidFill>
            <a:miter/>
          </a:ln>
        </p:spPr>
      </p:sp>
      <p:sp>
        <p:nvSpPr>
          <p:cNvPr id="148" name="Rectangle"/>
          <p:cNvSpPr/>
          <p:nvPr/>
        </p:nvSpPr>
        <p:spPr>
          <a:xfrm>
            <a:off y="4147900" x="2403187"/>
            <a:ext cx="1611600" cy="521400"/>
          </a:xfrm>
          <a:custGeom>
            <a:avLst/>
            <a:gdLst/>
            <a:ahLst/>
            <a:cxnLst/>
            <a:rect t="t" b="b" l="l" r="r"/>
            <a:pathLst>
              <a:path h="521400" stroke="false" w="1611600">
                <a:moveTo>
                  <a:pt y="0" x="0"/>
                </a:moveTo>
                <a:lnTo>
                  <a:pt y="0" x="1611600"/>
                </a:lnTo>
                <a:lnTo>
                  <a:pt y="521400" x="1611600"/>
                </a:lnTo>
                <a:lnTo>
                  <a:pt y="521400" x="0"/>
                </a:lnTo>
                <a:lnTo>
                  <a:pt y="0" x="0"/>
                </a:lnTo>
                <a:close/>
              </a:path>
              <a:path h="521400" fill="none" w="1611600">
                <a:moveTo>
                  <a:pt y="0" x="0"/>
                </a:moveTo>
                <a:lnTo>
                  <a:pt y="0" x="1611600"/>
                </a:lnTo>
                <a:lnTo>
                  <a:pt y="521400" x="1611600"/>
                </a:lnTo>
                <a:lnTo>
                  <a:pt y="521400" x="0"/>
                </a:lnTo>
                <a:lnTo>
                  <a:pt y="0" x="0"/>
                </a:lnTo>
                <a:close/>
              </a:path>
            </a:pathLst>
          </a:custGeom>
          <a:noFill/>
          <a:ln w="79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Used to using music to keep </a:t>
            </a:r>
          </a:p>
          <a:p>
            <a:pPr algn="ctr"/>
            <a:r>
              <a:rPr lang="zh-CN" altLang="en-US" dirty="0" sz="790">
                <a:solidFill>
                  <a:srgbClr val="1E5A98"/>
                </a:solidFill>
                <a:latin typeface="Comic Sans MS"/>
                <a:ea typeface="Comic Sans MS"/>
                <a:cs typeface="Comic Sans MS"/>
              </a:rPr>
              <a:t>track of time --&gt; no sense of time when it's quiet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dc="http://purl.org/dc/elements/1.1/" xmlns:xsi="http://www.w3.org/2001/XMLSchema-instance" xmlns:cp="http://schemas.openxmlformats.org/package/2006/metadata/core-properties" xmlns:dcterms="http://purl.org/dc/terms/">
  <dc:title>PowerPoint Presentation</dc:title>
  <dc:creator>hp</dc:creator>
  <cp:lastModifiedBy>hp</cp:lastModifiedBy>
  <cp:revision>1</cp:revision>
  <dcterms:created xsi:type="dcterms:W3CDTF">2025-11-10T10:37:42Z</dcterms:created>
  <dcterms:modified xsi:type="dcterms:W3CDTF">2025-11-10T10:37:42Z</dcterms:modified>
</cp:coreProperties>
</file>