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image/bmp" Extension="bmp"/>
  <Default ContentType="image/gif" Extension="gif"/>
  <Default ContentType="image/tiff" Extension="tiff"/>
  <Default ContentType="image/wmf" Extension="wmf"/>
  <Default ContentType="image/emf" Extension="emf"/>
  <Default ContentType="image/svg+xml" Extension="svg"/>
  <Default ContentType="application/vnd.openxmlformats-package.relationships+xml" Extension="rels"/>
  <Default ContentType="application/xml" Extension="xml"/>
  <Default ContentType="application/octet-stream" Extension="jpg"/>
  <Override ContentType="application/vnd.openxmlformats-officedocument.presentationml.presentation.main+xml" PartName="/ppt/presentation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package.core-properties+xml" PartName="/docProps/core.xml"/>
  <Override ContentType="application/vnd.openxmlformats-officedocument.extended-properties+xml" PartName="/docProps/app.xml"/>
</Types>
</file>

<file path=_rels/.rels><?xml version="1.0" encoding="UTF-8" standalone="yes"?>
<Relationships xmlns="http://schemas.openxmlformats.org/package/2006/relationships">
  <Relationship Id="rId3" Target="docProps/core.xml" Type="http://schemas.openxmlformats.org/package/2006/relationships/metadata/core-properties"/>
  <Relationship Id="rId2" Target="docProps/thumbnail.jpeg" Type="http://schemas.openxmlformats.org/package/2006/relationships/metadata/thumbnail"/>
  <Relationship Id="rId1" Target="ppt/presentation.xml" Type="http://schemas.openxmlformats.org/officeDocument/2006/relationships/officeDocument"/>
  <Relationship Id="rId4" Target="docProps/app.xml" Type="http://schemas.openxmlformats.org/officeDocument/2006/relationships/extended-properties"/>
</Relationships>
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 saveSubsetFonts="1">
  <p:sldMasterIdLst>
    <p:sldMasterId r:id="rId1" id="2147483648"/>
  </p:sldMasterIdLst>
  <p:sldIdLst>
    <p:sldId r:id="rId6" id="256"/>
  </p:sldIdLst>
  <p:sldSz type="screen4x3" cy="6858000" cx="9144000"/>
  <p:notesSz cy="9144000" cx="6858000"/>
  <p:defaultTextStyle>
    <a:defPPr>
      <a:defRPr lang="en-US"/>
    </a:defPPr>
    <a:lvl1pPr defTabSz="914400" algn="l" rtl="0" eaLnBrk="1" marL="0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defTabSz="914400" algn="l" rtl="0" eaLnBrk="1" marL="457200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defTabSz="914400" algn="l" rtl="0" eaLnBrk="1" marL="914400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defTabSz="914400" algn="l" rtl="0" eaLnBrk="1" marL="1371600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defTabSz="914400" algn="l" rtl="0" eaLnBrk="1" marL="1828800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defTabSz="914400" algn="l" rtl="0" eaLnBrk="1" marL="2286000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defTabSz="914400" algn="l" rtl="0" eaLnBrk="1" marL="2743200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defTabSz="914400" algn="l" rtl="0" eaLnBrk="1" marL="3200400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defTabSz="914400" algn="l" rtl="0" eaLnBrk="1" marL="3657600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
  <Relationship Id="rId1" Target="slideMasters/slideMaster1.xml" Type="http://schemas.openxmlformats.org/officeDocument/2006/relationships/slideMaster"/>
  <Relationship Id="rId2" Target="tableStyles.xml" Type="http://schemas.openxmlformats.org/officeDocument/2006/relationships/tableStyles"/>
  <Relationship Id="rId3" Target="theme/theme1.xml" Type="http://schemas.openxmlformats.org/officeDocument/2006/relationships/theme"/>
  <Relationship Id="rId4" Target="viewProps.xml" Type="http://schemas.openxmlformats.org/officeDocument/2006/relationships/viewProps"/>
  <Relationship Id="rId5" Target="presProps.xml" Type="http://schemas.openxmlformats.org/officeDocument/2006/relationships/presProps"/>
  <Relationship Id="rId6" Target="slides/slide1.xml" Type="http://schemas.openxmlformats.org/officeDocument/2006/relationships/slide"/>
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2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534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0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63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502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165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402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335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6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515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60DB7-6E48-4466-B7A9-24611520A472}" type="datetimeFigureOut">
              <a:rPr lang="zh-CN" altLang="en-US" smtClean="0"/>
              <a:t>2013/8/19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D7CD6-334A-41AE-9AE2-B93EEDD81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06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Id="rId1" Target="../slideLayouts/slideLayout1.xml" Type="http://schemas.openxmlformats.org/officeDocument/2006/relationships/slideLayout"/>
  <Relationship Id="rId2" Target="../media/image1.png" Type="http://schemas.openxmlformats.org/officeDocument/2006/relationships/image"/>
  <Relationship Id="rId3" Target="../media/image2.png" Type="http://schemas.openxmlformats.org/officeDocument/2006/relationships/image"/>
  <Relationship Id="rId4" Target="../media/image3.jpeg" Type="http://schemas.openxmlformats.org/officeDocument/2006/relationships/image"/>
  <Relationship Id="rId5" Target="../media/image4.png" Type="http://schemas.openxmlformats.org/officeDocument/2006/relationships/image"/>
  <Relationship Id="rId6" Target="../media/image5.png" Type="http://schemas.openxmlformats.org/officeDocument/2006/relationships/image"/>
  <Relationship Id="rId7" Target="../media/image6.png" Type="http://schemas.openxmlformats.org/officeDocument/2006/relationships/image"/>
  <Relationship Id="rId8" Target="../media/image7.png" Type="http://schemas.openxmlformats.org/officeDocument/2006/relationships/image"/>
  <Relationship Id="rId9" Target="../media/image8.png" Type="http://schemas.openxmlformats.org/officeDocument/2006/relationships/image"/>
  <Relationship Id="rId10" Target="../media/image9.png" Type="http://schemas.openxmlformats.org/officeDocument/2006/relationships/image"/>
  <Relationship Id="rId11" Target="../media/image10.png" Type="http://schemas.openxmlformats.org/officeDocument/2006/relationships/image"/>
  <Relationship Id="rId12" Target="../media/image11.png" Type="http://schemas.openxmlformats.org/officeDocument/2006/relationships/image"/>
  <Relationship Id="rId13" Target="../media/image12.png" Type="http://schemas.openxmlformats.org/officeDocument/2006/relationships/image"/>
  <Relationship Id="rId14" Target="../media/image13.png" Type="http://schemas.openxmlformats.org/officeDocument/2006/relationships/image"/>
  <Relationship Id="rId15" Target="../media/image14.png" Type="http://schemas.openxmlformats.org/officeDocument/2006/relationships/image"/>
</Relationships>
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name="Page-1" id="100"/>
        <p:cNvGrpSpPr/>
        <p:nvPr/>
      </p:nvGrpSpPr>
      <p:grpSpPr>
        <a:xfrm>
          <a:off x="0" y="0"/>
          <a:ext cy="0" cx="0"/>
          <a:chOff x="0" y="0"/>
          <a:chExt cy="0" cx="0"/>
        </a:xfrm>
      </p:grpSpPr>
      <p:sp>
        <p:nvSpPr>
          <p:cNvPr name="Rectangle" id="103"/>
          <p:cNvSpPr/>
          <p:nvPr/>
        </p:nvSpPr>
        <p:spPr>
          <a:xfrm>
            <a:off x="31000" y="600614"/>
            <a:ext cy="5608800" cx="8983200"/>
          </a:xfrm>
          <a:custGeom>
            <a:avLst/>
            <a:gdLst>
              <a:gd name="connsiteX0" fmla="*/ 0 w 8983200"/>
              <a:gd name="connsiteY0" fmla="*/ 2804400 h 5608800"/>
              <a:gd name="connsiteX1" fmla="*/ 4491600 w 8983200"/>
              <a:gd name="connsiteY1" fmla="*/ 0 h 5608800"/>
              <a:gd name="connsiteX2" fmla="*/ 8983200 w 8983200"/>
              <a:gd name="connsiteY2" fmla="*/ 2804400 h 5608800"/>
              <a:gd name="connsiteX3" fmla="*/ 4491600 w 8983200"/>
              <a:gd name="connsiteY3" fmla="*/ 5608800 h 5608800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5608800" stroke="false" w="8983200">
                <a:moveTo>
                  <a:pt x="8983200" y="5608800"/>
                </a:moveTo>
                <a:lnTo>
                  <a:pt x="8983200" y="0"/>
                </a:lnTo>
                <a:lnTo>
                  <a:pt x="0" y="0"/>
                </a:lnTo>
                <a:lnTo>
                  <a:pt x="0" y="5608800"/>
                </a:lnTo>
                <a:lnTo>
                  <a:pt x="8983200" y="5608800"/>
                </a:lnTo>
                <a:close/>
              </a:path>
              <a:path h="5608800" fill="none" w="8983200">
                <a:moveTo>
                  <a:pt x="8983200" y="5608800"/>
                </a:moveTo>
                <a:lnTo>
                  <a:pt x="8983200" y="0"/>
                </a:lnTo>
                <a:lnTo>
                  <a:pt x="0" y="0"/>
                </a:lnTo>
                <a:lnTo>
                  <a:pt x="0" y="5608800"/>
                </a:lnTo>
                <a:lnTo>
                  <a:pt x="8983200" y="5608800"/>
                </a:lnTo>
                <a:close/>
              </a:path>
            </a:pathLst>
          </a:custGeom>
          <a:solidFill>
            <a:srgbClr val="00539F"/>
          </a:solidFill>
          <a:ln cap="flat" w="7600">
            <a:noFill/>
            <a:miter/>
          </a:ln>
        </p:spPr>
      </p:sp>
      <p:pic>
        <p:nvPicPr>
          <p:cNvPr name="" id="10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5000" y="1475800"/>
            <a:ext cy="3868400" cx="8443600"/>
          </a:xfrm>
          <a:prstGeom prst="rect">
            <a:avLst/>
          </a:prstGeom>
          <a:ln cap="flat" w="7600">
            <a:noFill/>
            <a:miter/>
          </a:ln>
        </p:spPr>
      </p:pic>
      <p:pic>
        <p:nvPicPr>
          <p:cNvPr name="" id="10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28789" y="755267"/>
            <a:ext cy="463600" cx="2508000"/>
          </a:xfrm>
          <a:prstGeom prst="rect">
            <a:avLst/>
          </a:prstGeom>
          <a:ln cap="flat" w="7600">
            <a:noFill/>
            <a:miter/>
          </a:ln>
        </p:spPr>
      </p:pic>
      <p:sp>
        <p:nvSpPr>
          <p:cNvPr name="Rectangle" id="105"/>
          <p:cNvSpPr/>
          <p:nvPr/>
        </p:nvSpPr>
        <p:spPr>
          <a:xfrm>
            <a:off x="1006004" y="770467"/>
            <a:ext cy="433200" cx="2090000"/>
          </a:xfrm>
          <a:custGeom>
            <a:avLst/>
            <a:gdLst/>
            <a:ahLst/>
            <a:cxnLst/>
            <a:rect r="r" b="b" l="l" t="t"/>
            <a:pathLst>
              <a:path h="433200" stroke="false" w="2090000">
                <a:moveTo>
                  <a:pt x="0" y="0"/>
                </a:moveTo>
                <a:lnTo>
                  <a:pt x="2090000" y="0"/>
                </a:lnTo>
                <a:lnTo>
                  <a:pt x="2090000" y="433200"/>
                </a:lnTo>
                <a:lnTo>
                  <a:pt x="0" y="433200"/>
                </a:lnTo>
                <a:lnTo>
                  <a:pt x="0" y="0"/>
                </a:lnTo>
                <a:close/>
              </a:path>
              <a:path h="433200" fill="none" w="2090000">
                <a:moveTo>
                  <a:pt x="0" y="0"/>
                </a:moveTo>
                <a:lnTo>
                  <a:pt x="2090000" y="0"/>
                </a:lnTo>
                <a:lnTo>
                  <a:pt x="2090000" y="433200"/>
                </a:lnTo>
                <a:lnTo>
                  <a:pt x="0" y="433200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ctr"/>
            <a:r>
              <a:rPr altLang="en-US" sz="1976" b="1" lang="zh-CN" dirty="0">
                <a:solidFill>
                  <a:srgbClr val="00539F"/>
                </a:solidFill>
                <a:latin typeface="Calibri"/>
                <a:ea typeface="Calibri"/>
                <a:cs typeface="Calibri"/>
              </a:rPr>
              <a:t>Career Path</a:t>
            </a:r>
          </a:p>
        </p:txBody>
      </p:sp>
      <p:sp>
        <p:nvSpPr>
          <p:cNvPr name="Rectangle" id="106"/>
          <p:cNvSpPr/>
          <p:nvPr/>
        </p:nvSpPr>
        <p:spPr>
          <a:xfrm>
            <a:off x="4529607" y="2715170"/>
            <a:ext cy="646000" cx="1763200"/>
          </a:xfrm>
          <a:custGeom>
            <a:avLst/>
            <a:gdLst/>
            <a:ahLst/>
            <a:cxnLst/>
            <a:rect r="r" b="b" l="l" t="t"/>
            <a:pathLst>
              <a:path h="646000" stroke="false" w="1763200">
                <a:moveTo>
                  <a:pt x="0" y="0"/>
                </a:moveTo>
                <a:lnTo>
                  <a:pt x="1763200" y="0"/>
                </a:lnTo>
                <a:lnTo>
                  <a:pt x="1763200" y="646000"/>
                </a:lnTo>
                <a:lnTo>
                  <a:pt x="0" y="646000"/>
                </a:lnTo>
                <a:lnTo>
                  <a:pt x="0" y="0"/>
                </a:lnTo>
                <a:close/>
              </a:path>
              <a:path h="646000" fill="none" w="1763200">
                <a:moveTo>
                  <a:pt x="0" y="0"/>
                </a:moveTo>
                <a:lnTo>
                  <a:pt x="1763200" y="0"/>
                </a:lnTo>
                <a:lnTo>
                  <a:pt x="1763200" y="646000"/>
                </a:lnTo>
                <a:lnTo>
                  <a:pt x="0" y="646000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ctr"/>
            <a:r>
              <a:rPr altLang="en-US" sz="836" b="1" lang="zh-CN" dirty="0">
                <a:solidFill>
                  <a:srgbClr val="FFFFFF"/>
                </a:solidFill>
                <a:latin typeface="Verdana"/>
                <a:ea typeface="Verdana"/>
                <a:cs typeface="Verdana"/>
              </a:rPr>
              <a:t>Product Owner at Rocville Technologies </a:t>
            </a:r>
          </a:p>
        </p:txBody>
      </p:sp>
      <p:pic>
        <p:nvPicPr>
          <p:cNvPr name="" id="10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28573" y="974892"/>
            <a:ext cy="501600" cx="585200"/>
          </a:xfrm>
          <a:prstGeom prst="rect">
            <a:avLst/>
          </a:prstGeom>
          <a:ln cap="flat" w="7600">
            <a:noFill/>
            <a:miter/>
          </a:ln>
        </p:spPr>
      </p:pic>
      <p:sp>
        <p:nvSpPr>
          <p:cNvPr name="Rectangle" id="110"/>
          <p:cNvSpPr/>
          <p:nvPr/>
        </p:nvSpPr>
        <p:spPr>
          <a:xfrm>
            <a:off x="2594966" y="1555121"/>
            <a:ext cy="554800" cx="1240533"/>
          </a:xfrm>
          <a:custGeom>
            <a:avLst/>
            <a:gdLst/>
            <a:ahLst/>
            <a:cxnLst/>
            <a:rect r="r" b="b" l="l" t="t"/>
            <a:pathLst>
              <a:path h="554800" stroke="false" w="1240533">
                <a:moveTo>
                  <a:pt x="0" y="0"/>
                </a:moveTo>
                <a:lnTo>
                  <a:pt x="1240533" y="0"/>
                </a:lnTo>
                <a:lnTo>
                  <a:pt x="1240533" y="554800"/>
                </a:lnTo>
                <a:lnTo>
                  <a:pt x="0" y="554800"/>
                </a:lnTo>
                <a:lnTo>
                  <a:pt x="0" y="0"/>
                </a:lnTo>
                <a:close/>
              </a:path>
              <a:path h="554800" fill="none" w="1240533">
                <a:moveTo>
                  <a:pt x="0" y="0"/>
                </a:moveTo>
                <a:lnTo>
                  <a:pt x="1240533" y="0"/>
                </a:lnTo>
                <a:lnTo>
                  <a:pt x="1240533" y="554800"/>
                </a:lnTo>
                <a:lnTo>
                  <a:pt x="0" y="554800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ctr"/>
            <a:r>
              <a:rPr altLang="en-US" sz="912" lang="zh-CN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Went to National Incubation Center to work on my Startups</a:t>
            </a:r>
          </a:p>
        </p:txBody>
      </p:sp>
      <p:sp>
        <p:nvSpPr>
          <p:cNvPr name="Rectangle" id="111"/>
          <p:cNvSpPr/>
          <p:nvPr/>
        </p:nvSpPr>
        <p:spPr>
          <a:xfrm>
            <a:off x="639182" y="1537979"/>
            <a:ext cy="568444" cx="1436218"/>
          </a:xfrm>
          <a:custGeom>
            <a:avLst/>
            <a:gdLst/>
            <a:ahLst/>
            <a:cxnLst/>
            <a:rect r="r" b="b" l="l" t="t"/>
            <a:pathLst>
              <a:path h="568444" stroke="false" w="1436218">
                <a:moveTo>
                  <a:pt x="0" y="0"/>
                </a:moveTo>
                <a:lnTo>
                  <a:pt x="1436218" y="0"/>
                </a:lnTo>
                <a:lnTo>
                  <a:pt x="1436218" y="568444"/>
                </a:lnTo>
                <a:lnTo>
                  <a:pt x="0" y="568444"/>
                </a:lnTo>
                <a:lnTo>
                  <a:pt x="0" y="0"/>
                </a:lnTo>
                <a:close/>
              </a:path>
              <a:path h="568444" fill="none" w="1436218">
                <a:moveTo>
                  <a:pt x="0" y="0"/>
                </a:moveTo>
                <a:lnTo>
                  <a:pt x="1436218" y="0"/>
                </a:lnTo>
                <a:lnTo>
                  <a:pt x="1436218" y="568444"/>
                </a:lnTo>
                <a:lnTo>
                  <a:pt x="0" y="568444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ctr"/>
            <a:r>
              <a:rPr altLang="en-US" sz="988" b="1" lang="zh-CN" dirty="0">
                <a:solidFill>
                  <a:srgbClr val="FFFFFF"/>
                </a:solidFill>
                <a:latin typeface="Verdana"/>
                <a:ea typeface="Verdana"/>
                <a:cs typeface="Verdana"/>
              </a:rPr>
              <a:t>Software Engineering</a:t>
            </a:r>
          </a:p>
          <a:p>
            <a:pPr algn="ctr"/>
            <a:r>
              <a:rPr altLang="en-US" sz="988" b="1" lang="zh-CN" dirty="0">
                <a:solidFill>
                  <a:srgbClr val="FFFFFF"/>
                </a:solidFill>
                <a:latin typeface="Verdana"/>
                <a:ea typeface="Verdana"/>
                <a:cs typeface="Verdana"/>
              </a:rPr>
              <a:t>(NUST)</a:t>
            </a:r>
          </a:p>
        </p:txBody>
      </p:sp>
      <p:sp>
        <p:nvSpPr>
          <p:cNvPr name="Horizontal Seperator" id="112"/>
          <p:cNvSpPr/>
          <p:nvPr/>
        </p:nvSpPr>
        <p:spPr>
          <a:xfrm>
            <a:off x="1215673" y="1329751"/>
            <a:ext cy="7600" cx="2297936"/>
          </a:xfrm>
          <a:custGeom>
            <a:avLst/>
            <a:gdLst/>
            <a:ahLst/>
            <a:cxnLst/>
            <a:rect r="r" b="b" l="l" t="t"/>
            <a:pathLst>
              <a:path h="7600" fill="none" w="2297936">
                <a:moveTo>
                  <a:pt x="0" y="0"/>
                </a:moveTo>
                <a:lnTo>
                  <a:pt x="2297936" y="0"/>
                </a:lnTo>
              </a:path>
            </a:pathLst>
          </a:custGeom>
          <a:solidFill>
            <a:srgbClr val="FFFFFF"/>
          </a:solidFill>
          <a:ln cap="flat" w="7600">
            <a:solidFill>
              <a:srgbClr val="FFFFFF"/>
            </a:solidFill>
            <a:custDash>
              <a:ds sp="400000" d="600000"/>
            </a:custDash>
            <a:miter/>
          </a:ln>
        </p:spPr>
      </p:sp>
      <p:pic>
        <p:nvPicPr>
          <p:cNvPr name="" id="1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93649" y="2627618"/>
            <a:ext cy="425600" cx="478800"/>
          </a:xfrm>
          <a:prstGeom prst="rect">
            <a:avLst/>
          </a:prstGeom>
          <a:ln cap="flat" w="7600">
            <a:noFill/>
            <a:miter/>
          </a:ln>
        </p:spPr>
      </p:pic>
      <p:sp>
        <p:nvSpPr>
          <p:cNvPr name="Rectangle" id="116"/>
          <p:cNvSpPr/>
          <p:nvPr/>
        </p:nvSpPr>
        <p:spPr>
          <a:xfrm>
            <a:off x="2161766" y="2996522"/>
            <a:ext cy="554800" cx="1580800"/>
          </a:xfrm>
          <a:custGeom>
            <a:avLst/>
            <a:gdLst/>
            <a:ahLst/>
            <a:cxnLst/>
            <a:rect r="r" b="b" l="l" t="t"/>
            <a:pathLst>
              <a:path h="554800" stroke="false" w="1580800">
                <a:moveTo>
                  <a:pt x="0" y="0"/>
                </a:moveTo>
                <a:lnTo>
                  <a:pt x="1580800" y="0"/>
                </a:lnTo>
                <a:lnTo>
                  <a:pt x="1580800" y="554800"/>
                </a:lnTo>
                <a:lnTo>
                  <a:pt x="0" y="554800"/>
                </a:lnTo>
                <a:lnTo>
                  <a:pt x="0" y="0"/>
                </a:lnTo>
                <a:close/>
              </a:path>
              <a:path h="554800" fill="none" w="1580800">
                <a:moveTo>
                  <a:pt x="0" y="0"/>
                </a:moveTo>
                <a:lnTo>
                  <a:pt x="1580800" y="0"/>
                </a:lnTo>
                <a:lnTo>
                  <a:pt x="1580800" y="554800"/>
                </a:lnTo>
                <a:lnTo>
                  <a:pt x="0" y="554800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l"/>
            <a:r>
              <a:rPr altLang="en-US" sz="912" b="1" lang="zh-CN" dirty="0">
                <a:solidFill>
                  <a:srgbClr val="FFFFFF"/>
                </a:solidFill>
                <a:latin typeface="Verdana"/>
                <a:ea typeface="Verdana"/>
                <a:cs typeface="Verdana"/>
              </a:rPr>
              <a:t>Associate Product at Quixel - Epic Games</a:t>
            </a:r>
          </a:p>
        </p:txBody>
      </p:sp>
      <p:sp>
        <p:nvSpPr>
          <p:cNvPr name="Rectangle" id="121"/>
          <p:cNvSpPr/>
          <p:nvPr/>
        </p:nvSpPr>
        <p:spPr>
          <a:xfrm>
            <a:off x="1771400" y="3463200"/>
            <a:ext cy="957600" cx="1831600"/>
          </a:xfrm>
          <a:custGeom>
            <a:avLst/>
            <a:gdLst/>
            <a:ahLst/>
            <a:cxnLst/>
            <a:rect r="r" b="b" l="l" t="t"/>
            <a:pathLst>
              <a:path h="957600" stroke="false" w="1831600">
                <a:moveTo>
                  <a:pt x="0" y="0"/>
                </a:moveTo>
                <a:lnTo>
                  <a:pt x="1831600" y="0"/>
                </a:lnTo>
                <a:lnTo>
                  <a:pt x="1831600" y="957600"/>
                </a:lnTo>
                <a:lnTo>
                  <a:pt x="0" y="957600"/>
                </a:lnTo>
                <a:lnTo>
                  <a:pt x="0" y="0"/>
                </a:lnTo>
                <a:close/>
              </a:path>
              <a:path h="957600" fill="none" w="1831600">
                <a:moveTo>
                  <a:pt x="0" y="0"/>
                </a:moveTo>
                <a:lnTo>
                  <a:pt x="1831600" y="0"/>
                </a:lnTo>
                <a:lnTo>
                  <a:pt x="1831600" y="957600"/>
                </a:lnTo>
                <a:lnTo>
                  <a:pt x="0" y="957600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l"/>
            <a:r>
              <a:rPr altLang="en-US" sz="912" lang="zh-CN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 worked there as a task master. Following strict agile methodolgies. Prioritizing, assigning and gathering tasks for the team to deliver the project promptly.</a:t>
            </a:r>
          </a:p>
        </p:txBody>
      </p:sp>
      <p:sp>
        <p:nvSpPr>
          <p:cNvPr name="Vertical Seperator" id="146"/>
          <p:cNvSpPr/>
          <p:nvPr/>
        </p:nvSpPr>
        <p:spPr>
          <a:xfrm rot="5400000">
            <a:off x="7488698" y="2403122"/>
            <a:ext cy="7600" cx="718109"/>
          </a:xfrm>
          <a:custGeom>
            <a:avLst/>
            <a:gdLst/>
            <a:ahLst/>
            <a:cxnLst/>
            <a:rect r="r" b="b" l="l" t="t"/>
            <a:pathLst>
              <a:path h="7600" fill="none" w="718109">
                <a:moveTo>
                  <a:pt x="0" y="0"/>
                </a:moveTo>
                <a:lnTo>
                  <a:pt x="718109" y="0"/>
                </a:lnTo>
              </a:path>
            </a:pathLst>
          </a:custGeom>
          <a:solidFill>
            <a:srgbClr val="FFFFFF"/>
          </a:solidFill>
          <a:ln cap="flat" w="15200">
            <a:solidFill>
              <a:srgbClr val="FFFFFF"/>
            </a:solidFill>
            <a:custDash>
              <a:ds sp="400000" d="600000"/>
            </a:custDash>
            <a:miter/>
          </a:ln>
        </p:spPr>
      </p:sp>
      <p:pic>
        <p:nvPicPr>
          <p:cNvPr name="" id="14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46200" y="1579000"/>
            <a:ext cy="250800" cx="547200"/>
          </a:xfrm>
          <a:prstGeom prst="rect">
            <a:avLst/>
          </a:prstGeom>
          <a:ln cap="flat" w="7600">
            <a:noFill/>
            <a:miter/>
          </a:ln>
        </p:spPr>
      </p:pic>
      <p:pic>
        <p:nvPicPr>
          <p:cNvPr name="" id="14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41200" y="1867200"/>
            <a:ext cy="372400" cx="372400"/>
          </a:xfrm>
          <a:prstGeom prst="rect">
            <a:avLst/>
          </a:prstGeom>
          <a:ln cap="flat" w="7600">
            <a:noFill/>
            <a:miter/>
          </a:ln>
        </p:spPr>
      </p:pic>
      <p:pic>
        <p:nvPicPr>
          <p:cNvPr name="" id="15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37400" y="1567600"/>
            <a:ext cy="418000" cx="410400"/>
          </a:xfrm>
          <a:prstGeom prst="rect">
            <a:avLst/>
          </a:prstGeom>
          <a:ln cap="flat" w="7600">
            <a:noFill/>
            <a:miter/>
          </a:ln>
        </p:spPr>
      </p:pic>
      <p:pic>
        <p:nvPicPr>
          <p:cNvPr name="" id="15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40200" y="2814122"/>
            <a:ext cy="478800" cx="646000"/>
          </a:xfrm>
          <a:prstGeom prst="rect">
            <a:avLst/>
          </a:prstGeom>
          <a:ln cap="flat" w="7600">
            <a:noFill/>
            <a:miter/>
          </a:ln>
        </p:spPr>
      </p:pic>
      <p:sp>
        <p:nvSpPr>
          <p:cNvPr name="Rectangle" id="152"/>
          <p:cNvSpPr/>
          <p:nvPr/>
        </p:nvSpPr>
        <p:spPr>
          <a:xfrm>
            <a:off x="4629296" y="3455602"/>
            <a:ext cy="646299" cx="1671400"/>
          </a:xfrm>
          <a:custGeom>
            <a:avLst/>
            <a:gdLst/>
            <a:ahLst/>
            <a:cxnLst/>
            <a:rect r="r" b="b" l="l" t="t"/>
            <a:pathLst>
              <a:path h="646299" stroke="false" w="1671400">
                <a:moveTo>
                  <a:pt x="0" y="0"/>
                </a:moveTo>
                <a:lnTo>
                  <a:pt x="1671400" y="0"/>
                </a:lnTo>
                <a:lnTo>
                  <a:pt x="1671400" y="646299"/>
                </a:lnTo>
                <a:lnTo>
                  <a:pt x="0" y="646299"/>
                </a:lnTo>
                <a:lnTo>
                  <a:pt x="0" y="0"/>
                </a:lnTo>
                <a:close/>
              </a:path>
              <a:path h="646299" fill="none" w="1671400">
                <a:moveTo>
                  <a:pt x="0" y="0"/>
                </a:moveTo>
                <a:lnTo>
                  <a:pt x="1671400" y="0"/>
                </a:lnTo>
                <a:lnTo>
                  <a:pt x="1671400" y="646299"/>
                </a:lnTo>
                <a:lnTo>
                  <a:pt x="0" y="646299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ctr"/>
            <a:r>
              <a:rPr altLang="en-US" sz="912" lang="zh-CN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Worked on Freight Forwarding and Logistic Management system (Requirements gathering till development)</a:t>
            </a:r>
          </a:p>
        </p:txBody>
      </p:sp>
      <p:pic>
        <p:nvPicPr>
          <p:cNvPr name="" id="15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49200" y="3546952"/>
            <a:ext cy="463600" cx="463600"/>
          </a:xfrm>
          <a:prstGeom prst="rect">
            <a:avLst/>
          </a:prstGeom>
          <a:ln cap="flat" w="7600">
            <a:noFill/>
            <a:miter/>
          </a:ln>
        </p:spPr>
      </p:pic>
      <p:pic>
        <p:nvPicPr>
          <p:cNvPr name="" id="154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55800" y="3068722"/>
            <a:ext cy="364800" cx="881600"/>
          </a:xfrm>
          <a:prstGeom prst="rect">
            <a:avLst/>
          </a:prstGeom>
          <a:ln cap="flat" w="7600">
            <a:noFill/>
            <a:miter/>
          </a:ln>
        </p:spPr>
      </p:pic>
      <p:sp>
        <p:nvSpPr>
          <p:cNvPr name="Rectangle" id="155"/>
          <p:cNvSpPr/>
          <p:nvPr/>
        </p:nvSpPr>
        <p:spPr>
          <a:xfrm>
            <a:off x="4974800" y="1463921"/>
            <a:ext cy="380000" cx="1801200"/>
          </a:xfrm>
          <a:custGeom>
            <a:avLst/>
            <a:gdLst/>
            <a:ahLst/>
            <a:cxnLst/>
            <a:rect r="r" b="b" l="l" t="t"/>
            <a:pathLst>
              <a:path h="380000" stroke="false" w="1801200">
                <a:moveTo>
                  <a:pt x="0" y="0"/>
                </a:moveTo>
                <a:lnTo>
                  <a:pt x="1801200" y="0"/>
                </a:lnTo>
                <a:lnTo>
                  <a:pt x="1801200" y="380000"/>
                </a:lnTo>
                <a:lnTo>
                  <a:pt x="0" y="380000"/>
                </a:lnTo>
                <a:lnTo>
                  <a:pt x="0" y="0"/>
                </a:lnTo>
                <a:close/>
              </a:path>
              <a:path h="380000" fill="none" w="1801200">
                <a:moveTo>
                  <a:pt x="0" y="0"/>
                </a:moveTo>
                <a:lnTo>
                  <a:pt x="1801200" y="0"/>
                </a:lnTo>
                <a:lnTo>
                  <a:pt x="1801200" y="380000"/>
                </a:lnTo>
                <a:lnTo>
                  <a:pt x="0" y="380000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ctr"/>
            <a:r>
              <a:rPr altLang="en-US" sz="836" lang="zh-CN" dirty="0">
                <a:solidFill>
                  <a:srgbClr val="FFFFFF"/>
                </a:solidFill>
                <a:latin typeface="Tahoma"/>
                <a:ea typeface="Tahoma"/>
                <a:cs typeface="Tahoma"/>
              </a:rPr>
              <a:t>Spark Expo - Best Monetizing Idea </a:t>
            </a:r>
          </a:p>
        </p:txBody>
      </p:sp>
      <p:sp>
        <p:nvSpPr>
          <p:cNvPr name="Rectangle" id="156"/>
          <p:cNvSpPr/>
          <p:nvPr/>
        </p:nvSpPr>
        <p:spPr>
          <a:xfrm>
            <a:off x="4485649" y="1631425"/>
            <a:ext cy="380000" cx="2986800"/>
          </a:xfrm>
          <a:custGeom>
            <a:avLst/>
            <a:gdLst/>
            <a:ahLst/>
            <a:cxnLst/>
            <a:rect r="r" b="b" l="l" t="t"/>
            <a:pathLst>
              <a:path h="380000" stroke="false" w="2986800">
                <a:moveTo>
                  <a:pt x="0" y="0"/>
                </a:moveTo>
                <a:lnTo>
                  <a:pt x="2986800" y="0"/>
                </a:lnTo>
                <a:lnTo>
                  <a:pt x="2986800" y="380000"/>
                </a:lnTo>
                <a:lnTo>
                  <a:pt x="0" y="380000"/>
                </a:lnTo>
                <a:lnTo>
                  <a:pt x="0" y="0"/>
                </a:lnTo>
                <a:close/>
              </a:path>
              <a:path h="380000" fill="none" w="2986800">
                <a:moveTo>
                  <a:pt x="0" y="0"/>
                </a:moveTo>
                <a:lnTo>
                  <a:pt x="2986800" y="0"/>
                </a:lnTo>
                <a:lnTo>
                  <a:pt x="2986800" y="380000"/>
                </a:lnTo>
                <a:lnTo>
                  <a:pt x="0" y="380000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ctr"/>
            <a:r>
              <a:rPr altLang="en-US" sz="836" lang="zh-CN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Preston Entrepreneurial Challenge - First Runner Up </a:t>
            </a:r>
          </a:p>
        </p:txBody>
      </p:sp>
      <p:sp>
        <p:nvSpPr>
          <p:cNvPr name="Rectangle" id="157"/>
          <p:cNvSpPr/>
          <p:nvPr/>
        </p:nvSpPr>
        <p:spPr>
          <a:xfrm>
            <a:off x="4735400" y="1821600"/>
            <a:ext cy="380000" cx="2340800"/>
          </a:xfrm>
          <a:custGeom>
            <a:avLst/>
            <a:gdLst/>
            <a:ahLst/>
            <a:cxnLst/>
            <a:rect r="r" b="b" l="l" t="t"/>
            <a:pathLst>
              <a:path h="380000" stroke="false" w="2340800">
                <a:moveTo>
                  <a:pt x="0" y="0"/>
                </a:moveTo>
                <a:lnTo>
                  <a:pt x="2340800" y="0"/>
                </a:lnTo>
                <a:lnTo>
                  <a:pt x="2340800" y="380000"/>
                </a:lnTo>
                <a:lnTo>
                  <a:pt x="0" y="380000"/>
                </a:lnTo>
                <a:lnTo>
                  <a:pt x="0" y="0"/>
                </a:lnTo>
                <a:close/>
              </a:path>
              <a:path h="380000" fill="none" w="2340800">
                <a:moveTo>
                  <a:pt x="0" y="0"/>
                </a:moveTo>
                <a:lnTo>
                  <a:pt x="2340800" y="0"/>
                </a:lnTo>
                <a:lnTo>
                  <a:pt x="2340800" y="380000"/>
                </a:lnTo>
                <a:lnTo>
                  <a:pt x="0" y="380000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ctr"/>
            <a:r>
              <a:rPr altLang="en-US" sz="836" lang="zh-CN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Pakistan Startup Cup – Regional Winner </a:t>
            </a:r>
          </a:p>
        </p:txBody>
      </p:sp>
      <p:sp>
        <p:nvSpPr>
          <p:cNvPr name="Rectangle" id="158"/>
          <p:cNvSpPr/>
          <p:nvPr/>
        </p:nvSpPr>
        <p:spPr>
          <a:xfrm>
            <a:off x="4974800" y="2011600"/>
            <a:ext cy="380000" cx="1801200"/>
          </a:xfrm>
          <a:custGeom>
            <a:avLst/>
            <a:gdLst/>
            <a:ahLst/>
            <a:cxnLst/>
            <a:rect r="r" b="b" l="l" t="t"/>
            <a:pathLst>
              <a:path h="380000" stroke="false" w="1801200">
                <a:moveTo>
                  <a:pt x="0" y="0"/>
                </a:moveTo>
                <a:lnTo>
                  <a:pt x="1801200" y="0"/>
                </a:lnTo>
                <a:lnTo>
                  <a:pt x="1801200" y="380000"/>
                </a:lnTo>
                <a:lnTo>
                  <a:pt x="0" y="380000"/>
                </a:lnTo>
                <a:lnTo>
                  <a:pt x="0" y="0"/>
                </a:lnTo>
                <a:close/>
              </a:path>
              <a:path h="380000" fill="none" w="1801200">
                <a:moveTo>
                  <a:pt x="0" y="0"/>
                </a:moveTo>
                <a:lnTo>
                  <a:pt x="1801200" y="0"/>
                </a:lnTo>
                <a:lnTo>
                  <a:pt x="1801200" y="380000"/>
                </a:lnTo>
                <a:lnTo>
                  <a:pt x="0" y="380000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ctr"/>
            <a:r>
              <a:rPr altLang="en-US" sz="836" lang="zh-CN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High Achiever Award at NUST</a:t>
            </a:r>
          </a:p>
        </p:txBody>
      </p:sp>
      <p:sp>
        <p:nvSpPr>
          <p:cNvPr name="Rectangle" id="159"/>
          <p:cNvSpPr/>
          <p:nvPr/>
        </p:nvSpPr>
        <p:spPr>
          <a:xfrm>
            <a:off x="4424096" y="1073692"/>
            <a:ext cy="380000" cx="2986800"/>
          </a:xfrm>
          <a:custGeom>
            <a:avLst/>
            <a:gdLst/>
            <a:ahLst/>
            <a:cxnLst/>
            <a:rect r="r" b="b" l="l" t="t"/>
            <a:pathLst>
              <a:path h="380000" stroke="false" w="2986800">
                <a:moveTo>
                  <a:pt x="0" y="0"/>
                </a:moveTo>
                <a:lnTo>
                  <a:pt x="2986800" y="0"/>
                </a:lnTo>
                <a:lnTo>
                  <a:pt x="2986800" y="380000"/>
                </a:lnTo>
                <a:lnTo>
                  <a:pt x="0" y="380000"/>
                </a:lnTo>
                <a:lnTo>
                  <a:pt x="0" y="0"/>
                </a:lnTo>
                <a:close/>
              </a:path>
              <a:path h="380000" fill="none" w="2986800">
                <a:moveTo>
                  <a:pt x="0" y="0"/>
                </a:moveTo>
                <a:lnTo>
                  <a:pt x="2986800" y="0"/>
                </a:lnTo>
                <a:lnTo>
                  <a:pt x="2986800" y="380000"/>
                </a:lnTo>
                <a:lnTo>
                  <a:pt x="0" y="380000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ctr"/>
            <a:r>
              <a:rPr altLang="en-US" sz="912" b="1" lang="zh-CN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Awards Won During</a:t>
            </a:r>
          </a:p>
          <a:p>
            <a:pPr algn="ctr"/>
            <a:r>
              <a:rPr altLang="en-US" sz="912" b="1" lang="zh-CN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Entrepreneurial Journey</a:t>
            </a:r>
          </a:p>
        </p:txBody>
      </p:sp>
      <p:grpSp>
        <p:nvGrpSpPr>
          <p:cNvPr name="" id="160"/>
          <p:cNvGrpSpPr/>
          <p:nvPr/>
        </p:nvGrpSpPr>
        <p:grpSpPr>
          <a:xfrm>
            <a:off x="6563199" y="997692"/>
            <a:ext cy="433198" cx="341997"/>
            <a:chOff x="6563199" y="997692"/>
            <a:chExt cy="433198" cx="341997"/>
          </a:xfrm>
        </p:grpSpPr>
        <p:sp>
          <p:nvSpPr>
            <p:cNvPr name="" id="161"/>
            <p:cNvSpPr/>
            <p:nvPr/>
          </p:nvSpPr>
          <p:spPr>
            <a:xfrm>
              <a:off x="6813806" y="1028008"/>
              <a:ext cy="120916" cx="91390"/>
            </a:xfrm>
            <a:custGeom>
              <a:avLst/>
              <a:gdLst/>
              <a:ahLst/>
              <a:cxnLst/>
              <a:rect r="r" b="b" l="l" t="t"/>
              <a:pathLst>
                <a:path h="120916" stroke="false" w="91390">
                  <a:moveTo>
                    <a:pt x="90420" y="25952"/>
                  </a:moveTo>
                  <a:cubicBezTo>
                    <a:pt x="87588" y="2353"/>
                    <a:pt x="67729" y="-3521"/>
                    <a:pt x="48732" y="1837"/>
                  </a:cubicBezTo>
                  <a:cubicBezTo>
                    <a:pt x="35467" y="5580"/>
                    <a:pt x="19558" y="19063"/>
                    <a:pt x="19557" y="19063"/>
                  </a:cubicBezTo>
                  <a:lnTo>
                    <a:pt x="17680" y="42341"/>
                  </a:lnTo>
                  <a:cubicBezTo>
                    <a:pt x="17680" y="42341"/>
                    <a:pt x="23859" y="24648"/>
                    <a:pt x="49189" y="15716"/>
                  </a:cubicBezTo>
                  <a:cubicBezTo>
                    <a:pt x="61597" y="11341"/>
                    <a:pt x="79062" y="9033"/>
                    <a:pt x="79929" y="29812"/>
                  </a:cubicBezTo>
                  <a:cubicBezTo>
                    <a:pt x="81466" y="66618"/>
                    <a:pt x="74061" y="88062"/>
                    <a:pt x="54008" y="103425"/>
                  </a:cubicBezTo>
                  <a:cubicBezTo>
                    <a:pt x="47017" y="108781"/>
                    <a:pt x="21036" y="117680"/>
                    <a:pt x="13199" y="107585"/>
                  </a:cubicBezTo>
                  <a:cubicBezTo>
                    <a:pt x="16353" y="104727"/>
                    <a:pt x="22698" y="100440"/>
                    <a:pt x="18125" y="94367"/>
                  </a:cubicBezTo>
                  <a:cubicBezTo>
                    <a:pt x="12817" y="87318"/>
                    <a:pt x="5460" y="98679"/>
                    <a:pt x="5460" y="98679"/>
                  </a:cubicBezTo>
                  <a:lnTo>
                    <a:pt x="0" y="114388"/>
                  </a:lnTo>
                  <a:cubicBezTo>
                    <a:pt x="0" y="114388"/>
                    <a:pt x="25443" y="129306"/>
                    <a:pt x="55743" y="114038"/>
                  </a:cubicBezTo>
                  <a:cubicBezTo>
                    <a:pt x="81466" y="101075"/>
                    <a:pt x="95300" y="66618"/>
                    <a:pt x="90420" y="25952"/>
                  </a:cubicBezTo>
                  <a:close/>
                </a:path>
                <a:path h="120916" fill="none" w="91390">
                  <a:moveTo>
                    <a:pt x="90420" y="25952"/>
                  </a:moveTo>
                  <a:cubicBezTo>
                    <a:pt x="87588" y="2353"/>
                    <a:pt x="67729" y="-3521"/>
                    <a:pt x="48732" y="1837"/>
                  </a:cubicBezTo>
                  <a:cubicBezTo>
                    <a:pt x="35467" y="5580"/>
                    <a:pt x="19558" y="19063"/>
                    <a:pt x="19557" y="19063"/>
                  </a:cubicBezTo>
                  <a:lnTo>
                    <a:pt x="17680" y="42341"/>
                  </a:lnTo>
                  <a:cubicBezTo>
                    <a:pt x="17680" y="42341"/>
                    <a:pt x="23859" y="24648"/>
                    <a:pt x="49189" y="15716"/>
                  </a:cubicBezTo>
                  <a:cubicBezTo>
                    <a:pt x="61597" y="11341"/>
                    <a:pt x="79062" y="9033"/>
                    <a:pt x="79929" y="29812"/>
                  </a:cubicBezTo>
                  <a:cubicBezTo>
                    <a:pt x="81466" y="66618"/>
                    <a:pt x="74061" y="88062"/>
                    <a:pt x="54008" y="103425"/>
                  </a:cubicBezTo>
                  <a:cubicBezTo>
                    <a:pt x="47017" y="108781"/>
                    <a:pt x="21036" y="117680"/>
                    <a:pt x="13199" y="107585"/>
                  </a:cubicBezTo>
                  <a:cubicBezTo>
                    <a:pt x="16353" y="104727"/>
                    <a:pt x="22698" y="100440"/>
                    <a:pt x="18125" y="94367"/>
                  </a:cubicBezTo>
                  <a:cubicBezTo>
                    <a:pt x="12817" y="87318"/>
                    <a:pt x="5460" y="98679"/>
                    <a:pt x="5460" y="98679"/>
                  </a:cubicBezTo>
                  <a:lnTo>
                    <a:pt x="0" y="114388"/>
                  </a:lnTo>
                  <a:cubicBezTo>
                    <a:pt x="0" y="114388"/>
                    <a:pt x="25443" y="129306"/>
                    <a:pt x="55743" y="114038"/>
                  </a:cubicBezTo>
                  <a:cubicBezTo>
                    <a:pt x="81466" y="101075"/>
                    <a:pt x="95300" y="66618"/>
                    <a:pt x="90420" y="25952"/>
                  </a:cubicBezTo>
                  <a:close/>
                </a:path>
              </a:pathLst>
            </a:custGeom>
            <a:solidFill>
              <a:srgbClr val="CFA214"/>
            </a:solidFill>
            <a:ln cap="flat" w="7600">
              <a:noFill/>
              <a:miter/>
            </a:ln>
          </p:spPr>
        </p:sp>
        <p:sp>
          <p:nvSpPr>
            <p:cNvPr name="" id="162"/>
            <p:cNvSpPr/>
            <p:nvPr/>
          </p:nvSpPr>
          <p:spPr>
            <a:xfrm>
              <a:off x="6810736" y="1034654"/>
              <a:ext cy="117002" cx="90752"/>
            </a:xfrm>
            <a:custGeom>
              <a:avLst/>
              <a:gdLst/>
              <a:ahLst/>
              <a:cxnLst/>
              <a:rect r="r" b="b" l="l" t="t"/>
              <a:pathLst>
                <a:path h="117002" stroke="false" w="90752">
                  <a:moveTo>
                    <a:pt x="89811" y="25156"/>
                  </a:moveTo>
                  <a:cubicBezTo>
                    <a:pt x="87067" y="2281"/>
                    <a:pt x="67816" y="-3413"/>
                    <a:pt x="49402" y="1780"/>
                  </a:cubicBezTo>
                  <a:cubicBezTo>
                    <a:pt x="36544" y="5409"/>
                    <a:pt x="21122" y="18478"/>
                    <a:pt x="21121" y="18478"/>
                  </a:cubicBezTo>
                  <a:lnTo>
                    <a:pt x="19302" y="41042"/>
                  </a:lnTo>
                  <a:cubicBezTo>
                    <a:pt x="19302" y="41042"/>
                    <a:pt x="25291" y="23892"/>
                    <a:pt x="49844" y="15234"/>
                  </a:cubicBezTo>
                  <a:cubicBezTo>
                    <a:pt x="61872" y="10993"/>
                    <a:pt x="78801" y="8756"/>
                    <a:pt x="79642" y="28897"/>
                  </a:cubicBezTo>
                  <a:cubicBezTo>
                    <a:pt x="81132" y="64574"/>
                    <a:pt x="73954" y="85360"/>
                    <a:pt x="54516" y="100251"/>
                  </a:cubicBezTo>
                  <a:cubicBezTo>
                    <a:pt x="47739" y="105443"/>
                    <a:pt x="22555" y="114068"/>
                    <a:pt x="14959" y="104284"/>
                  </a:cubicBezTo>
                  <a:cubicBezTo>
                    <a:pt x="18015" y="101513"/>
                    <a:pt x="24166" y="97358"/>
                    <a:pt x="19733" y="91471"/>
                  </a:cubicBezTo>
                  <a:cubicBezTo>
                    <a:pt x="14588" y="84638"/>
                    <a:pt x="7457" y="95651"/>
                    <a:pt x="7457" y="95651"/>
                  </a:cubicBezTo>
                  <a:lnTo>
                    <a:pt x="0" y="110090"/>
                  </a:lnTo>
                  <a:cubicBezTo>
                    <a:pt x="0" y="110090"/>
                    <a:pt x="26827" y="125338"/>
                    <a:pt x="56198" y="110538"/>
                  </a:cubicBezTo>
                  <a:cubicBezTo>
                    <a:pt x="81132" y="97974"/>
                    <a:pt x="94541" y="64574"/>
                    <a:pt x="89811" y="25156"/>
                  </a:cubicBezTo>
                  <a:close/>
                </a:path>
                <a:path h="117002" fill="none" w="90752">
                  <a:moveTo>
                    <a:pt x="89811" y="25156"/>
                  </a:moveTo>
                  <a:cubicBezTo>
                    <a:pt x="87067" y="2281"/>
                    <a:pt x="67816" y="-3413"/>
                    <a:pt x="49402" y="1780"/>
                  </a:cubicBezTo>
                  <a:cubicBezTo>
                    <a:pt x="36544" y="5409"/>
                    <a:pt x="21122" y="18478"/>
                    <a:pt x="21121" y="18478"/>
                  </a:cubicBezTo>
                  <a:lnTo>
                    <a:pt x="19302" y="41042"/>
                  </a:lnTo>
                  <a:cubicBezTo>
                    <a:pt x="19302" y="41042"/>
                    <a:pt x="25291" y="23892"/>
                    <a:pt x="49844" y="15234"/>
                  </a:cubicBezTo>
                  <a:cubicBezTo>
                    <a:pt x="61872" y="10993"/>
                    <a:pt x="78801" y="8756"/>
                    <a:pt x="79642" y="28897"/>
                  </a:cubicBezTo>
                  <a:cubicBezTo>
                    <a:pt x="81132" y="64574"/>
                    <a:pt x="73954" y="85360"/>
                    <a:pt x="54516" y="100251"/>
                  </a:cubicBezTo>
                  <a:cubicBezTo>
                    <a:pt x="47739" y="105443"/>
                    <a:pt x="22555" y="114068"/>
                    <a:pt x="14959" y="104284"/>
                  </a:cubicBezTo>
                  <a:cubicBezTo>
                    <a:pt x="18015" y="101513"/>
                    <a:pt x="24166" y="97358"/>
                    <a:pt x="19733" y="91471"/>
                  </a:cubicBezTo>
                  <a:cubicBezTo>
                    <a:pt x="14588" y="84638"/>
                    <a:pt x="7457" y="95651"/>
                    <a:pt x="7457" y="95651"/>
                  </a:cubicBezTo>
                  <a:lnTo>
                    <a:pt x="0" y="110090"/>
                  </a:lnTo>
                  <a:cubicBezTo>
                    <a:pt x="0" y="110090"/>
                    <a:pt x="26827" y="125338"/>
                    <a:pt x="56198" y="110538"/>
                  </a:cubicBezTo>
                  <a:cubicBezTo>
                    <a:pt x="81132" y="97974"/>
                    <a:pt x="94541" y="64574"/>
                    <a:pt x="89811" y="25156"/>
                  </a:cubicBezTo>
                  <a:close/>
                </a:path>
              </a:pathLst>
            </a:custGeom>
            <a:gradFill>
              <a:gsLst>
                <a:gs pos="0">
                  <a:srgbClr val="E9B619"/>
                </a:gs>
                <a:gs pos="29000">
                  <a:srgbClr val="F4DA8B"/>
                </a:gs>
                <a:gs pos="68000">
                  <a:srgbClr val="EBBF34"/>
                </a:gs>
                <a:gs pos="100000">
                  <a:srgbClr val="CFA214"/>
                </a:gs>
              </a:gsLst>
              <a:lin scaled="0" ang="0"/>
            </a:gradFill>
            <a:ln cap="flat" w="7600">
              <a:noFill/>
              <a:miter/>
            </a:ln>
          </p:spPr>
        </p:sp>
        <p:sp>
          <p:nvSpPr>
            <p:cNvPr name="" id="163"/>
            <p:cNvSpPr/>
            <p:nvPr/>
          </p:nvSpPr>
          <p:spPr>
            <a:xfrm>
              <a:off x="6673233" y="1370133"/>
              <a:ext cy="43219" cx="128425"/>
            </a:xfrm>
            <a:custGeom>
              <a:avLst/>
              <a:gdLst/>
              <a:ahLst/>
              <a:cxnLst/>
              <a:rect r="r" b="b" l="l" t="t"/>
              <a:pathLst>
                <a:path h="43219" stroke="false" w="128425">
                  <a:moveTo>
                    <a:pt x="27155" y="0"/>
                  </a:moveTo>
                  <a:lnTo>
                    <a:pt x="0" y="20510"/>
                  </a:lnTo>
                  <a:cubicBezTo>
                    <a:pt x="0" y="20510"/>
                    <a:pt x="29390" y="43219"/>
                    <a:pt x="68967" y="43219"/>
                  </a:cubicBezTo>
                  <a:cubicBezTo>
                    <a:pt x="108545" y="43219"/>
                    <a:pt x="128425" y="20510"/>
                    <a:pt x="128425" y="20510"/>
                  </a:cubicBezTo>
                  <a:lnTo>
                    <a:pt x="99713" y="0"/>
                  </a:lnTo>
                  <a:cubicBezTo>
                    <a:pt x="99713" y="0"/>
                    <a:pt x="83992" y="9823"/>
                    <a:pt x="64643" y="9823"/>
                  </a:cubicBezTo>
                  <a:cubicBezTo>
                    <a:pt x="45294" y="9824"/>
                    <a:pt x="27155" y="0"/>
                    <a:pt x="27155" y="0"/>
                  </a:cubicBezTo>
                  <a:close/>
                </a:path>
                <a:path h="43219" fill="none" w="128425">
                  <a:moveTo>
                    <a:pt x="27155" y="0"/>
                  </a:moveTo>
                  <a:lnTo>
                    <a:pt x="0" y="20510"/>
                  </a:lnTo>
                  <a:cubicBezTo>
                    <a:pt x="0" y="20510"/>
                    <a:pt x="29390" y="43219"/>
                    <a:pt x="68967" y="43219"/>
                  </a:cubicBezTo>
                  <a:cubicBezTo>
                    <a:pt x="108545" y="43219"/>
                    <a:pt x="128425" y="20510"/>
                    <a:pt x="128425" y="20510"/>
                  </a:cubicBezTo>
                  <a:lnTo>
                    <a:pt x="99713" y="0"/>
                  </a:lnTo>
                  <a:cubicBezTo>
                    <a:pt x="99713" y="0"/>
                    <a:pt x="83992" y="9823"/>
                    <a:pt x="64643" y="9823"/>
                  </a:cubicBezTo>
                  <a:cubicBezTo>
                    <a:pt x="45294" y="9824"/>
                    <a:pt x="27155" y="0"/>
                    <a:pt x="27155" y="0"/>
                  </a:cubicBezTo>
                  <a:close/>
                </a:path>
              </a:pathLst>
            </a:custGeom>
            <a:solidFill>
              <a:srgbClr val="EFCB5B"/>
            </a:solidFill>
            <a:ln cap="flat" w="7600">
              <a:noFill/>
              <a:miter/>
            </a:ln>
          </p:spPr>
        </p:sp>
        <p:sp>
          <p:nvSpPr>
            <p:cNvPr name="" id="164"/>
            <p:cNvSpPr/>
            <p:nvPr/>
          </p:nvSpPr>
          <p:spPr>
            <a:xfrm>
              <a:off x="6700095" y="1227299"/>
              <a:ext cy="152707" cx="72557"/>
            </a:xfrm>
            <a:custGeom>
              <a:avLst/>
              <a:gdLst/>
              <a:ahLst/>
              <a:cxnLst/>
              <a:rect r="r" b="b" l="l" t="t"/>
              <a:pathLst>
                <a:path h="152707" stroke="false" w="72557">
                  <a:moveTo>
                    <a:pt x="0" y="142684"/>
                  </a:moveTo>
                  <a:cubicBezTo>
                    <a:pt x="0" y="142684"/>
                    <a:pt x="15941" y="152707"/>
                    <a:pt x="37488" y="152707"/>
                  </a:cubicBezTo>
                  <a:cubicBezTo>
                    <a:pt x="58507" y="152707"/>
                    <a:pt x="72557" y="142684"/>
                    <a:pt x="72557" y="142684"/>
                  </a:cubicBezTo>
                  <a:lnTo>
                    <a:pt x="70867" y="126431"/>
                  </a:lnTo>
                  <a:cubicBezTo>
                    <a:pt x="70867" y="126431"/>
                    <a:pt x="54638" y="92858"/>
                    <a:pt x="48921" y="60245"/>
                  </a:cubicBezTo>
                  <a:cubicBezTo>
                    <a:pt x="43205" y="27631"/>
                    <a:pt x="57716" y="0"/>
                    <a:pt x="57716" y="0"/>
                  </a:cubicBezTo>
                  <a:lnTo>
                    <a:pt x="15501" y="0"/>
                  </a:lnTo>
                  <a:cubicBezTo>
                    <a:pt x="15501" y="0"/>
                    <a:pt x="27373" y="27630"/>
                    <a:pt x="23416" y="60245"/>
                  </a:cubicBezTo>
                  <a:cubicBezTo>
                    <a:pt x="19459" y="92858"/>
                    <a:pt x="1816" y="125970"/>
                    <a:pt x="1816" y="125970"/>
                  </a:cubicBezTo>
                  <a:lnTo>
                    <a:pt x="0" y="142684"/>
                  </a:lnTo>
                  <a:close/>
                </a:path>
                <a:path h="152707" fill="none" w="72557">
                  <a:moveTo>
                    <a:pt x="0" y="142684"/>
                  </a:moveTo>
                  <a:cubicBezTo>
                    <a:pt x="0" y="142684"/>
                    <a:pt x="15941" y="152707"/>
                    <a:pt x="37488" y="152707"/>
                  </a:cubicBezTo>
                  <a:cubicBezTo>
                    <a:pt x="58507" y="152707"/>
                    <a:pt x="72557" y="142684"/>
                    <a:pt x="72557" y="142684"/>
                  </a:cubicBezTo>
                  <a:lnTo>
                    <a:pt x="70867" y="126431"/>
                  </a:lnTo>
                  <a:cubicBezTo>
                    <a:pt x="70867" y="126431"/>
                    <a:pt x="54638" y="92858"/>
                    <a:pt x="48921" y="60245"/>
                  </a:cubicBezTo>
                  <a:cubicBezTo>
                    <a:pt x="43205" y="27631"/>
                    <a:pt x="57716" y="0"/>
                    <a:pt x="57716" y="0"/>
                  </a:cubicBezTo>
                  <a:lnTo>
                    <a:pt x="15501" y="0"/>
                  </a:lnTo>
                  <a:cubicBezTo>
                    <a:pt x="15501" y="0"/>
                    <a:pt x="27373" y="27630"/>
                    <a:pt x="23416" y="60245"/>
                  </a:cubicBezTo>
                  <a:cubicBezTo>
                    <a:pt x="19459" y="92858"/>
                    <a:pt x="1816" y="125970"/>
                    <a:pt x="1816" y="125970"/>
                  </a:cubicBezTo>
                  <a:lnTo>
                    <a:pt x="0" y="142684"/>
                  </a:lnTo>
                  <a:close/>
                </a:path>
              </a:pathLst>
            </a:custGeom>
            <a:gradFill>
              <a:gsLst>
                <a:gs pos="0">
                  <a:srgbClr val="DEAE16"/>
                </a:gs>
                <a:gs pos="40000">
                  <a:srgbClr val="F1D374"/>
                </a:gs>
                <a:gs pos="71000">
                  <a:srgbClr val="E5B216"/>
                </a:gs>
                <a:gs pos="100000">
                  <a:srgbClr val="E5B216"/>
                </a:gs>
                <a:gs pos="100000">
                  <a:srgbClr val="A58110"/>
                </a:gs>
              </a:gsLst>
              <a:lin scaled="0" ang="0"/>
            </a:gradFill>
            <a:ln cap="flat" w="7600">
              <a:noFill/>
              <a:miter/>
            </a:ln>
          </p:spPr>
        </p:sp>
        <p:sp>
          <p:nvSpPr>
            <p:cNvPr name="" id="165"/>
            <p:cNvSpPr/>
            <p:nvPr/>
          </p:nvSpPr>
          <p:spPr>
            <a:xfrm>
              <a:off x="6634294" y="1031181"/>
              <a:ext cy="187560" cx="204159"/>
            </a:xfrm>
            <a:custGeom>
              <a:avLst/>
              <a:gdLst/>
              <a:ahLst/>
              <a:cxnLst/>
              <a:rect r="r" b="b" l="l" t="t"/>
              <a:pathLst>
                <a:path h="187560" stroke="false" w="204159">
                  <a:moveTo>
                    <a:pt x="0" y="0"/>
                  </a:moveTo>
                  <a:cubicBezTo>
                    <a:pt x="0" y="101818"/>
                    <a:pt x="45537" y="187560"/>
                    <a:pt x="102079" y="187560"/>
                  </a:cubicBezTo>
                  <a:cubicBezTo>
                    <a:pt x="158291" y="187560"/>
                    <a:pt x="202674" y="83732"/>
                    <a:pt x="204159" y="0"/>
                  </a:cubicBezTo>
                  <a:cubicBezTo>
                    <a:pt x="204159" y="18498"/>
                    <a:pt x="158456" y="33493"/>
                    <a:pt x="102079" y="33493"/>
                  </a:cubicBezTo>
                  <a:cubicBezTo>
                    <a:pt x="45702" y="33493"/>
                    <a:pt x="0" y="18498"/>
                    <a:pt x="0" y="0"/>
                  </a:cubicBezTo>
                  <a:close/>
                </a:path>
                <a:path h="187560" fill="none" w="204159">
                  <a:moveTo>
                    <a:pt x="0" y="0"/>
                  </a:moveTo>
                  <a:cubicBezTo>
                    <a:pt x="0" y="101818"/>
                    <a:pt x="45537" y="187560"/>
                    <a:pt x="102079" y="187560"/>
                  </a:cubicBezTo>
                  <a:cubicBezTo>
                    <a:pt x="158291" y="187560"/>
                    <a:pt x="202674" y="83732"/>
                    <a:pt x="204159" y="0"/>
                  </a:cubicBezTo>
                  <a:cubicBezTo>
                    <a:pt x="204159" y="18498"/>
                    <a:pt x="158456" y="33493"/>
                    <a:pt x="102079" y="33493"/>
                  </a:cubicBezTo>
                  <a:cubicBezTo>
                    <a:pt x="45702" y="33493"/>
                    <a:pt x="0" y="18498"/>
                    <a:pt x="0" y="0"/>
                  </a:cubicBezTo>
                  <a:close/>
                </a:path>
              </a:pathLst>
            </a:custGeom>
            <a:solidFill>
              <a:srgbClr val="EFCB5B"/>
            </a:solidFill>
            <a:ln cap="flat" w="7600">
              <a:noFill/>
              <a:miter/>
            </a:ln>
          </p:spPr>
        </p:sp>
        <p:sp>
          <p:nvSpPr>
            <p:cNvPr name="" id="166"/>
            <p:cNvSpPr/>
            <p:nvPr/>
          </p:nvSpPr>
          <p:spPr>
            <a:xfrm>
              <a:off x="6703393" y="1201577"/>
              <a:ext cy="30810" cx="65960"/>
            </a:xfrm>
            <a:custGeom>
              <a:avLst/>
              <a:gdLst/>
              <a:ahLst/>
              <a:cxnLst/>
              <a:rect r="r" b="b" l="l" t="t"/>
              <a:pathLst>
                <a:path h="30810" stroke="false" w="65960">
                  <a:moveTo>
                    <a:pt x="0" y="15405"/>
                  </a:moveTo>
                  <a:cubicBezTo>
                    <a:pt x="0" y="6897"/>
                    <a:pt x="14766" y="0"/>
                    <a:pt x="32980" y="0"/>
                  </a:cubicBezTo>
                  <a:cubicBezTo>
                    <a:pt x="51195" y="0"/>
                    <a:pt x="65960" y="6897"/>
                    <a:pt x="65960" y="15405"/>
                  </a:cubicBezTo>
                  <a:cubicBezTo>
                    <a:pt x="65960" y="23913"/>
                    <a:pt x="51195" y="30810"/>
                    <a:pt x="32980" y="30810"/>
                  </a:cubicBezTo>
                  <a:cubicBezTo>
                    <a:pt x="14766" y="30810"/>
                    <a:pt x="0" y="23913"/>
                    <a:pt x="0" y="15405"/>
                  </a:cubicBezTo>
                  <a:close/>
                </a:path>
                <a:path h="30810" fill="none" w="65960">
                  <a:moveTo>
                    <a:pt x="0" y="15405"/>
                  </a:moveTo>
                  <a:cubicBezTo>
                    <a:pt x="0" y="6897"/>
                    <a:pt x="14766" y="0"/>
                    <a:pt x="32980" y="0"/>
                  </a:cubicBezTo>
                  <a:cubicBezTo>
                    <a:pt x="51195" y="0"/>
                    <a:pt x="65960" y="6897"/>
                    <a:pt x="65960" y="15405"/>
                  </a:cubicBezTo>
                  <a:cubicBezTo>
                    <a:pt x="65960" y="23913"/>
                    <a:pt x="51195" y="30810"/>
                    <a:pt x="32980" y="30810"/>
                  </a:cubicBezTo>
                  <a:cubicBezTo>
                    <a:pt x="14766" y="30810"/>
                    <a:pt x="0" y="23913"/>
                    <a:pt x="0" y="15405"/>
                  </a:cubicBezTo>
                  <a:close/>
                </a:path>
              </a:pathLst>
            </a:custGeom>
            <a:gradFill>
              <a:gsLst>
                <a:gs pos="0">
                  <a:srgbClr val="CFA214"/>
                </a:gs>
                <a:gs pos="25000">
                  <a:srgbClr val="F2D57C"/>
                </a:gs>
                <a:gs pos="41000">
                  <a:srgbClr val="F3D782"/>
                </a:gs>
                <a:gs pos="64000">
                  <a:srgbClr val="EBBD2E"/>
                </a:gs>
                <a:gs pos="90000">
                  <a:srgbClr val="C09613"/>
                </a:gs>
                <a:gs pos="100000">
                  <a:srgbClr val="E9B81F"/>
                </a:gs>
              </a:gsLst>
              <a:lin scaled="0" ang="0"/>
            </a:gradFill>
            <a:ln cap="flat" w="7600">
              <a:noFill/>
              <a:miter/>
            </a:ln>
          </p:spPr>
        </p:sp>
        <p:sp>
          <p:nvSpPr>
            <p:cNvPr name="" id="167"/>
            <p:cNvSpPr/>
            <p:nvPr/>
          </p:nvSpPr>
          <p:spPr>
            <a:xfrm>
              <a:off x="6736666" y="1031181"/>
              <a:ext cy="187560" cx="102076"/>
            </a:xfrm>
            <a:custGeom>
              <a:avLst/>
              <a:gdLst/>
              <a:ahLst/>
              <a:cxnLst/>
              <a:rect r="r" b="b" l="l" t="t"/>
              <a:pathLst>
                <a:path h="187560" stroke="false" w="102076">
                  <a:moveTo>
                    <a:pt x="0" y="187560"/>
                  </a:moveTo>
                  <a:cubicBezTo>
                    <a:pt x="56210" y="187560"/>
                    <a:pt x="100591" y="83732"/>
                    <a:pt x="102076" y="0"/>
                  </a:cubicBezTo>
                  <a:cubicBezTo>
                    <a:pt x="102076" y="13672"/>
                    <a:pt x="77108" y="25431"/>
                    <a:pt x="41318" y="30635"/>
                  </a:cubicBezTo>
                  <a:cubicBezTo>
                    <a:pt x="41754" y="67790"/>
                    <a:pt x="34366" y="172824"/>
                    <a:pt x="0" y="187560"/>
                  </a:cubicBezTo>
                  <a:close/>
                </a:path>
                <a:path h="187560" fill="none" w="102076">
                  <a:moveTo>
                    <a:pt x="0" y="187560"/>
                  </a:moveTo>
                  <a:cubicBezTo>
                    <a:pt x="56210" y="187560"/>
                    <a:pt x="100591" y="83732"/>
                    <a:pt x="102076" y="0"/>
                  </a:cubicBezTo>
                  <a:cubicBezTo>
                    <a:pt x="102076" y="13672"/>
                    <a:pt x="77108" y="25431"/>
                    <a:pt x="41318" y="30635"/>
                  </a:cubicBezTo>
                  <a:cubicBezTo>
                    <a:pt x="41754" y="67790"/>
                    <a:pt x="34366" y="172824"/>
                    <a:pt x="0" y="187560"/>
                  </a:cubicBezTo>
                  <a:close/>
                </a:path>
              </a:pathLst>
            </a:custGeom>
            <a:solidFill>
              <a:srgbClr val="EFCB5B"/>
            </a:solidFill>
            <a:ln cap="flat" w="7600">
              <a:noFill/>
              <a:miter/>
            </a:ln>
          </p:spPr>
        </p:sp>
        <p:sp>
          <p:nvSpPr>
            <p:cNvPr name="" id="168"/>
            <p:cNvSpPr/>
            <p:nvPr/>
          </p:nvSpPr>
          <p:spPr>
            <a:xfrm>
              <a:off x="6634294" y="1031181"/>
              <a:ext cy="187560" cx="204159"/>
            </a:xfrm>
            <a:custGeom>
              <a:avLst/>
              <a:gdLst/>
              <a:ahLst/>
              <a:cxnLst/>
              <a:rect r="r" b="b" l="l" t="t"/>
              <a:pathLst>
                <a:path h="187560" stroke="false" w="204159">
                  <a:moveTo>
                    <a:pt x="0" y="0"/>
                  </a:moveTo>
                  <a:cubicBezTo>
                    <a:pt x="0" y="101818"/>
                    <a:pt x="45537" y="187560"/>
                    <a:pt x="102079" y="187560"/>
                  </a:cubicBezTo>
                  <a:cubicBezTo>
                    <a:pt x="158291" y="187560"/>
                    <a:pt x="202674" y="83732"/>
                    <a:pt x="204159" y="0"/>
                  </a:cubicBezTo>
                  <a:cubicBezTo>
                    <a:pt x="204159" y="18498"/>
                    <a:pt x="158456" y="33493"/>
                    <a:pt x="102079" y="33493"/>
                  </a:cubicBezTo>
                  <a:cubicBezTo>
                    <a:pt x="45702" y="33493"/>
                    <a:pt x="0" y="18498"/>
                    <a:pt x="0" y="0"/>
                  </a:cubicBezTo>
                  <a:close/>
                </a:path>
                <a:path h="187560" fill="none" w="204159">
                  <a:moveTo>
                    <a:pt x="0" y="0"/>
                  </a:moveTo>
                  <a:cubicBezTo>
                    <a:pt x="0" y="101818"/>
                    <a:pt x="45537" y="187560"/>
                    <a:pt x="102079" y="187560"/>
                  </a:cubicBezTo>
                  <a:cubicBezTo>
                    <a:pt x="158291" y="187560"/>
                    <a:pt x="202674" y="83732"/>
                    <a:pt x="204159" y="0"/>
                  </a:cubicBezTo>
                  <a:cubicBezTo>
                    <a:pt x="204159" y="18498"/>
                    <a:pt x="158456" y="33493"/>
                    <a:pt x="102079" y="33493"/>
                  </a:cubicBezTo>
                  <a:cubicBezTo>
                    <a:pt x="45702" y="33493"/>
                    <a:pt x="0" y="18498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CFA214"/>
                </a:gs>
                <a:gs pos="10000">
                  <a:srgbClr val="EEC852"/>
                </a:gs>
                <a:gs pos="25000">
                  <a:srgbClr val="F5DE96"/>
                </a:gs>
                <a:gs pos="57000">
                  <a:srgbClr val="D5A715"/>
                </a:gs>
                <a:gs pos="90000">
                  <a:srgbClr val="AE8811"/>
                </a:gs>
                <a:gs pos="100000">
                  <a:srgbClr val="9C7A0F"/>
                </a:gs>
              </a:gsLst>
              <a:lin scaled="0" ang="0"/>
            </a:gradFill>
            <a:ln cap="flat" w="7600">
              <a:noFill/>
              <a:miter/>
            </a:ln>
          </p:spPr>
        </p:sp>
        <p:sp>
          <p:nvSpPr>
            <p:cNvPr name="" id="169"/>
            <p:cNvSpPr/>
            <p:nvPr/>
          </p:nvSpPr>
          <p:spPr>
            <a:xfrm>
              <a:off x="6719144" y="1050287"/>
              <a:ext cy="168135" cx="102813"/>
            </a:xfrm>
            <a:custGeom>
              <a:avLst/>
              <a:gdLst/>
              <a:ahLst/>
              <a:cxnLst/>
              <a:rect r="r" b="b" l="l" t="t"/>
              <a:pathLst>
                <a:path h="168135" stroke="false" w="102813">
                  <a:moveTo>
                    <a:pt x="18351" y="168135"/>
                  </a:moveTo>
                  <a:cubicBezTo>
                    <a:pt x="-37859" y="168135"/>
                    <a:pt x="51677" y="12678"/>
                    <a:pt x="65870" y="10224"/>
                  </a:cubicBezTo>
                  <a:cubicBezTo>
                    <a:pt x="80063" y="7770"/>
                    <a:pt x="92280" y="4251"/>
                    <a:pt x="101532" y="0"/>
                  </a:cubicBezTo>
                  <a:cubicBezTo>
                    <a:pt x="110103" y="35503"/>
                    <a:pt x="74891" y="168135"/>
                    <a:pt x="18351" y="168135"/>
                  </a:cubicBezTo>
                  <a:close/>
                </a:path>
                <a:path h="168135" fill="none" w="102813">
                  <a:moveTo>
                    <a:pt x="18351" y="168135"/>
                  </a:moveTo>
                  <a:cubicBezTo>
                    <a:pt x="-37859" y="168135"/>
                    <a:pt x="51677" y="12678"/>
                    <a:pt x="65870" y="10224"/>
                  </a:cubicBezTo>
                  <a:cubicBezTo>
                    <a:pt x="80063" y="7770"/>
                    <a:pt x="92280" y="4251"/>
                    <a:pt x="101532" y="0"/>
                  </a:cubicBezTo>
                  <a:cubicBezTo>
                    <a:pt x="110103" y="35503"/>
                    <a:pt x="74891" y="168135"/>
                    <a:pt x="18351" y="168135"/>
                  </a:cubicBezTo>
                  <a:close/>
                </a:path>
              </a:pathLst>
            </a:custGeom>
            <a:gradFill>
              <a:gsLst>
                <a:gs pos="0">
                  <a:srgbClr val="90710F"/>
                </a:gs>
                <a:gs pos="1000">
                  <a:srgbClr val="90710F"/>
                </a:gs>
                <a:gs pos="100000">
                  <a:srgbClr val="E8B824"/>
                </a:gs>
              </a:gsLst>
              <a:lin scaled="0" ang="0"/>
            </a:gradFill>
            <a:ln cap="flat" w="7600">
              <a:noFill/>
              <a:miter/>
            </a:ln>
          </p:spPr>
        </p:sp>
        <p:sp>
          <p:nvSpPr>
            <p:cNvPr name="" id="170"/>
            <p:cNvSpPr/>
            <p:nvPr/>
          </p:nvSpPr>
          <p:spPr>
            <a:xfrm>
              <a:off x="6634294" y="997692"/>
              <a:ext cy="66986" cx="204159"/>
            </a:xfrm>
            <a:custGeom>
              <a:avLst/>
              <a:gdLst/>
              <a:ahLst/>
              <a:cxnLst/>
              <a:rect r="r" b="b" l="l" t="t"/>
              <a:pathLst>
                <a:path h="66986" stroke="false" w="204159">
                  <a:moveTo>
                    <a:pt x="0" y="33493"/>
                  </a:moveTo>
                  <a:cubicBezTo>
                    <a:pt x="0" y="14995"/>
                    <a:pt x="45702" y="0"/>
                    <a:pt x="102079" y="0"/>
                  </a:cubicBezTo>
                  <a:cubicBezTo>
                    <a:pt x="158456" y="0"/>
                    <a:pt x="204159" y="14995"/>
                    <a:pt x="204159" y="33493"/>
                  </a:cubicBezTo>
                  <a:cubicBezTo>
                    <a:pt x="204159" y="51991"/>
                    <a:pt x="158456" y="66986"/>
                    <a:pt x="102079" y="66986"/>
                  </a:cubicBezTo>
                  <a:cubicBezTo>
                    <a:pt x="45702" y="66986"/>
                    <a:pt x="0" y="51991"/>
                    <a:pt x="0" y="33493"/>
                  </a:cubicBezTo>
                  <a:close/>
                </a:path>
                <a:path h="66986" fill="none" w="204159">
                  <a:moveTo>
                    <a:pt x="0" y="33493"/>
                  </a:moveTo>
                  <a:cubicBezTo>
                    <a:pt x="0" y="14995"/>
                    <a:pt x="45702" y="0"/>
                    <a:pt x="102079" y="0"/>
                  </a:cubicBezTo>
                  <a:cubicBezTo>
                    <a:pt x="158456" y="0"/>
                    <a:pt x="204159" y="14995"/>
                    <a:pt x="204159" y="33493"/>
                  </a:cubicBezTo>
                  <a:cubicBezTo>
                    <a:pt x="204159" y="51991"/>
                    <a:pt x="158456" y="66986"/>
                    <a:pt x="102079" y="66986"/>
                  </a:cubicBezTo>
                  <a:cubicBezTo>
                    <a:pt x="45702" y="66986"/>
                    <a:pt x="0" y="51991"/>
                    <a:pt x="0" y="33493"/>
                  </a:cubicBezTo>
                  <a:close/>
                </a:path>
              </a:pathLst>
            </a:custGeom>
            <a:gradFill>
              <a:gsLst>
                <a:gs pos="0">
                  <a:srgbClr val="C09613"/>
                </a:gs>
                <a:gs pos="28000">
                  <a:srgbClr val="EBBD2E"/>
                </a:gs>
                <a:gs pos="44000">
                  <a:srgbClr val="F5E09D"/>
                </a:gs>
                <a:gs pos="67000">
                  <a:srgbClr val="EFCC5D"/>
                </a:gs>
                <a:gs pos="86000">
                  <a:srgbClr val="E9B81F"/>
                </a:gs>
                <a:gs pos="100000">
                  <a:srgbClr val="84670D"/>
                </a:gs>
              </a:gsLst>
              <a:lin scaled="0" ang="3000000"/>
            </a:gradFill>
            <a:ln cap="flat" w="7600">
              <a:noFill/>
              <a:miter/>
            </a:ln>
          </p:spPr>
        </p:sp>
        <p:sp>
          <p:nvSpPr>
            <p:cNvPr name="" id="171"/>
            <p:cNvSpPr/>
            <p:nvPr/>
          </p:nvSpPr>
          <p:spPr>
            <a:xfrm>
              <a:off x="6645675" y="1003046"/>
              <a:ext cy="50912" cx="181397"/>
            </a:xfrm>
            <a:custGeom>
              <a:avLst/>
              <a:gdLst/>
              <a:ahLst/>
              <a:cxnLst/>
              <a:rect r="r" b="b" l="l" t="t"/>
              <a:pathLst>
                <a:path h="50912" stroke="false" w="181397">
                  <a:moveTo>
                    <a:pt x="0" y="25456"/>
                  </a:moveTo>
                  <a:cubicBezTo>
                    <a:pt x="0" y="11397"/>
                    <a:pt x="40607" y="0"/>
                    <a:pt x="90698" y="0"/>
                  </a:cubicBezTo>
                  <a:cubicBezTo>
                    <a:pt x="140790" y="0"/>
                    <a:pt x="181397" y="11397"/>
                    <a:pt x="181397" y="25456"/>
                  </a:cubicBezTo>
                  <a:cubicBezTo>
                    <a:pt x="181397" y="39515"/>
                    <a:pt x="140790" y="50912"/>
                    <a:pt x="90698" y="50912"/>
                  </a:cubicBezTo>
                  <a:cubicBezTo>
                    <a:pt x="40607" y="50912"/>
                    <a:pt x="0" y="39515"/>
                    <a:pt x="0" y="25456"/>
                  </a:cubicBezTo>
                  <a:close/>
                </a:path>
                <a:path h="50912" fill="none" w="181397">
                  <a:moveTo>
                    <a:pt x="0" y="25456"/>
                  </a:moveTo>
                  <a:cubicBezTo>
                    <a:pt x="0" y="11397"/>
                    <a:pt x="40607" y="0"/>
                    <a:pt x="90698" y="0"/>
                  </a:cubicBezTo>
                  <a:cubicBezTo>
                    <a:pt x="140790" y="0"/>
                    <a:pt x="181397" y="11397"/>
                    <a:pt x="181397" y="25456"/>
                  </a:cubicBezTo>
                  <a:cubicBezTo>
                    <a:pt x="181397" y="39515"/>
                    <a:pt x="140790" y="50912"/>
                    <a:pt x="90698" y="50912"/>
                  </a:cubicBezTo>
                  <a:cubicBezTo>
                    <a:pt x="40607" y="50912"/>
                    <a:pt x="0" y="39515"/>
                    <a:pt x="0" y="25456"/>
                  </a:cubicBezTo>
                  <a:close/>
                </a:path>
              </a:pathLst>
            </a:custGeom>
            <a:gradFill>
              <a:gsLst>
                <a:gs pos="0">
                  <a:srgbClr val="8B6D0E"/>
                </a:gs>
                <a:gs pos="67000">
                  <a:srgbClr val="C39813"/>
                </a:gs>
                <a:gs pos="100000">
                  <a:srgbClr val="E5B317"/>
                </a:gs>
              </a:gsLst>
              <a:lin scaled="0" ang="0"/>
            </a:gradFill>
            <a:ln cap="flat" w="7600">
              <a:noFill/>
              <a:miter/>
            </a:ln>
          </p:spPr>
        </p:sp>
        <p:sp>
          <p:nvSpPr>
            <p:cNvPr name="" id="172"/>
            <p:cNvSpPr/>
            <p:nvPr/>
          </p:nvSpPr>
          <p:spPr>
            <a:xfrm>
              <a:off x="6668832" y="1390638"/>
              <a:ext cy="40251" cx="136891"/>
            </a:xfrm>
            <a:custGeom>
              <a:avLst/>
              <a:gdLst/>
              <a:ahLst/>
              <a:cxnLst/>
              <a:rect r="r" b="b" l="l" t="t"/>
              <a:pathLst>
                <a:path h="40251" stroke="false" w="136891">
                  <a:moveTo>
                    <a:pt x="4398" y="0"/>
                  </a:moveTo>
                  <a:cubicBezTo>
                    <a:pt x="4398" y="0"/>
                    <a:pt x="30514" y="15663"/>
                    <a:pt x="71060" y="15663"/>
                  </a:cubicBezTo>
                  <a:cubicBezTo>
                    <a:pt x="111605" y="15663"/>
                    <a:pt x="132805" y="0"/>
                    <a:pt x="132805" y="0"/>
                  </a:cubicBezTo>
                  <a:lnTo>
                    <a:pt x="136891" y="24591"/>
                  </a:lnTo>
                  <a:cubicBezTo>
                    <a:pt x="136891" y="24591"/>
                    <a:pt x="119169" y="40196"/>
                    <a:pt x="70180" y="40251"/>
                  </a:cubicBezTo>
                  <a:cubicBezTo>
                    <a:pt x="21192" y="40251"/>
                    <a:pt x="0" y="24591"/>
                    <a:pt x="0" y="24591"/>
                  </a:cubicBezTo>
                  <a:lnTo>
                    <a:pt x="4398" y="0"/>
                  </a:lnTo>
                  <a:close/>
                </a:path>
                <a:path h="40251" fill="none" w="136891">
                  <a:moveTo>
                    <a:pt x="4398" y="0"/>
                  </a:moveTo>
                  <a:cubicBezTo>
                    <a:pt x="4398" y="0"/>
                    <a:pt x="30514" y="15663"/>
                    <a:pt x="71060" y="15663"/>
                  </a:cubicBezTo>
                  <a:cubicBezTo>
                    <a:pt x="111605" y="15663"/>
                    <a:pt x="132805" y="0"/>
                    <a:pt x="132805" y="0"/>
                  </a:cubicBezTo>
                  <a:lnTo>
                    <a:pt x="136891" y="24591"/>
                  </a:lnTo>
                  <a:cubicBezTo>
                    <a:pt x="136891" y="24591"/>
                    <a:pt x="119169" y="40196"/>
                    <a:pt x="70180" y="40251"/>
                  </a:cubicBezTo>
                  <a:cubicBezTo>
                    <a:pt x="21192" y="40251"/>
                    <a:pt x="0" y="24591"/>
                    <a:pt x="0" y="24591"/>
                  </a:cubicBezTo>
                  <a:lnTo>
                    <a:pt x="4398" y="0"/>
                  </a:lnTo>
                  <a:close/>
                </a:path>
              </a:pathLst>
            </a:custGeom>
            <a:gradFill>
              <a:gsLst>
                <a:gs pos="0">
                  <a:srgbClr val="D5A715"/>
                </a:gs>
                <a:gs pos="30000">
                  <a:srgbClr val="F3D986"/>
                </a:gs>
                <a:gs pos="60000">
                  <a:srgbClr val="F0CF68"/>
                </a:gs>
                <a:gs pos="83000">
                  <a:srgbClr val="E5B216"/>
                </a:gs>
                <a:gs pos="100000">
                  <a:srgbClr val="D5A715"/>
                </a:gs>
              </a:gsLst>
              <a:lin scaled="0" ang="0"/>
            </a:gradFill>
            <a:ln cap="flat" w="7600">
              <a:noFill/>
              <a:miter/>
            </a:ln>
          </p:spPr>
        </p:sp>
        <p:sp>
          <p:nvSpPr>
            <p:cNvPr name="" id="173"/>
            <p:cNvSpPr/>
            <p:nvPr/>
          </p:nvSpPr>
          <p:spPr>
            <a:xfrm>
              <a:off x="6563199" y="1028008"/>
              <a:ext cy="120916" cx="91391"/>
            </a:xfrm>
            <a:custGeom>
              <a:avLst/>
              <a:gdLst/>
              <a:ahLst/>
              <a:cxnLst/>
              <a:rect r="r" b="b" l="l" t="t"/>
              <a:pathLst>
                <a:path h="120916" stroke="false" w="91391">
                  <a:moveTo>
                    <a:pt x="970" y="25952"/>
                  </a:moveTo>
                  <a:cubicBezTo>
                    <a:pt x="3802" y="2353"/>
                    <a:pt x="23661" y="-3521"/>
                    <a:pt x="42658" y="1837"/>
                  </a:cubicBezTo>
                  <a:cubicBezTo>
                    <a:pt x="55923" y="5580"/>
                    <a:pt x="71833" y="19062"/>
                    <a:pt x="71834" y="19063"/>
                  </a:cubicBezTo>
                  <a:lnTo>
                    <a:pt x="73711" y="42341"/>
                  </a:lnTo>
                  <a:cubicBezTo>
                    <a:pt x="73711" y="42341"/>
                    <a:pt x="67532" y="24648"/>
                    <a:pt x="42202" y="15716"/>
                  </a:cubicBezTo>
                  <a:cubicBezTo>
                    <a:pt x="29793" y="11341"/>
                    <a:pt x="12329" y="9033"/>
                    <a:pt x="11461" y="29812"/>
                  </a:cubicBezTo>
                  <a:cubicBezTo>
                    <a:pt x="9924" y="66618"/>
                    <a:pt x="17329" y="88062"/>
                    <a:pt x="37382" y="103424"/>
                  </a:cubicBezTo>
                  <a:cubicBezTo>
                    <a:pt x="44373" y="108780"/>
                    <a:pt x="70355" y="117679"/>
                    <a:pt x="78191" y="107585"/>
                  </a:cubicBezTo>
                  <a:cubicBezTo>
                    <a:pt x="75038" y="104727"/>
                    <a:pt x="68693" y="100440"/>
                    <a:pt x="73266" y="94367"/>
                  </a:cubicBezTo>
                  <a:cubicBezTo>
                    <a:pt x="78574" y="87318"/>
                    <a:pt x="85931" y="98679"/>
                    <a:pt x="85931" y="98679"/>
                  </a:cubicBezTo>
                  <a:lnTo>
                    <a:pt x="91391" y="114388"/>
                  </a:lnTo>
                  <a:cubicBezTo>
                    <a:pt x="91391" y="114388"/>
                    <a:pt x="65948" y="129307"/>
                    <a:pt x="35647" y="114038"/>
                  </a:cubicBezTo>
                  <a:cubicBezTo>
                    <a:pt x="9924" y="101075"/>
                    <a:pt x="-3910" y="66618"/>
                    <a:pt x="970" y="25952"/>
                  </a:cubicBezTo>
                  <a:close/>
                </a:path>
                <a:path h="120916" fill="none" w="91391">
                  <a:moveTo>
                    <a:pt x="970" y="25952"/>
                  </a:moveTo>
                  <a:cubicBezTo>
                    <a:pt x="3802" y="2353"/>
                    <a:pt x="23661" y="-3521"/>
                    <a:pt x="42658" y="1837"/>
                  </a:cubicBezTo>
                  <a:cubicBezTo>
                    <a:pt x="55923" y="5580"/>
                    <a:pt x="71833" y="19062"/>
                    <a:pt x="71834" y="19063"/>
                  </a:cubicBezTo>
                  <a:lnTo>
                    <a:pt x="73711" y="42341"/>
                  </a:lnTo>
                  <a:cubicBezTo>
                    <a:pt x="73711" y="42341"/>
                    <a:pt x="67532" y="24648"/>
                    <a:pt x="42202" y="15716"/>
                  </a:cubicBezTo>
                  <a:cubicBezTo>
                    <a:pt x="29793" y="11341"/>
                    <a:pt x="12329" y="9033"/>
                    <a:pt x="11461" y="29812"/>
                  </a:cubicBezTo>
                  <a:cubicBezTo>
                    <a:pt x="9924" y="66618"/>
                    <a:pt x="17329" y="88062"/>
                    <a:pt x="37382" y="103424"/>
                  </a:cubicBezTo>
                  <a:cubicBezTo>
                    <a:pt x="44373" y="108780"/>
                    <a:pt x="70355" y="117679"/>
                    <a:pt x="78191" y="107585"/>
                  </a:cubicBezTo>
                  <a:cubicBezTo>
                    <a:pt x="75038" y="104727"/>
                    <a:pt x="68693" y="100440"/>
                    <a:pt x="73266" y="94367"/>
                  </a:cubicBezTo>
                  <a:cubicBezTo>
                    <a:pt x="78574" y="87318"/>
                    <a:pt x="85931" y="98679"/>
                    <a:pt x="85931" y="98679"/>
                  </a:cubicBezTo>
                  <a:lnTo>
                    <a:pt x="91391" y="114388"/>
                  </a:lnTo>
                  <a:cubicBezTo>
                    <a:pt x="91391" y="114388"/>
                    <a:pt x="65948" y="129307"/>
                    <a:pt x="35647" y="114038"/>
                  </a:cubicBezTo>
                  <a:cubicBezTo>
                    <a:pt x="9924" y="101075"/>
                    <a:pt x="-3910" y="66618"/>
                    <a:pt x="970" y="25952"/>
                  </a:cubicBezTo>
                  <a:close/>
                </a:path>
              </a:pathLst>
            </a:custGeom>
            <a:solidFill>
              <a:srgbClr val="CFA214"/>
            </a:solidFill>
            <a:ln cap="flat" w="7600">
              <a:noFill/>
              <a:miter/>
            </a:ln>
          </p:spPr>
        </p:sp>
        <p:sp>
          <p:nvSpPr>
            <p:cNvPr name="" id="174"/>
            <p:cNvSpPr/>
            <p:nvPr/>
          </p:nvSpPr>
          <p:spPr>
            <a:xfrm>
              <a:off x="6566906" y="1034653"/>
              <a:ext cy="117008" cx="90753"/>
            </a:xfrm>
            <a:custGeom>
              <a:avLst/>
              <a:gdLst/>
              <a:ahLst/>
              <a:cxnLst/>
              <a:rect r="r" b="b" l="l" t="t"/>
              <a:pathLst>
                <a:path h="117008" stroke="false" w="90753">
                  <a:moveTo>
                    <a:pt x="940" y="25157"/>
                  </a:moveTo>
                  <a:cubicBezTo>
                    <a:pt x="3685" y="2281"/>
                    <a:pt x="22936" y="-3413"/>
                    <a:pt x="41351" y="1780"/>
                  </a:cubicBezTo>
                  <a:cubicBezTo>
                    <a:pt x="54209" y="5409"/>
                    <a:pt x="69631" y="18478"/>
                    <a:pt x="69631" y="18479"/>
                  </a:cubicBezTo>
                  <a:lnTo>
                    <a:pt x="71451" y="41044"/>
                  </a:lnTo>
                  <a:cubicBezTo>
                    <a:pt x="71451" y="41044"/>
                    <a:pt x="65462" y="23893"/>
                    <a:pt x="40908" y="15234"/>
                  </a:cubicBezTo>
                  <a:cubicBezTo>
                    <a:pt x="28880" y="10993"/>
                    <a:pt x="11951" y="8756"/>
                    <a:pt x="11109" y="28899"/>
                  </a:cubicBezTo>
                  <a:cubicBezTo>
                    <a:pt x="9620" y="64577"/>
                    <a:pt x="16798" y="85364"/>
                    <a:pt x="36236" y="100256"/>
                  </a:cubicBezTo>
                  <a:cubicBezTo>
                    <a:pt x="43013" y="105448"/>
                    <a:pt x="68198" y="114074"/>
                    <a:pt x="75794" y="104289"/>
                  </a:cubicBezTo>
                  <a:cubicBezTo>
                    <a:pt x="72738" y="101518"/>
                    <a:pt x="66587" y="97363"/>
                    <a:pt x="71020" y="91475"/>
                  </a:cubicBezTo>
                  <a:cubicBezTo>
                    <a:pt x="76165" y="84642"/>
                    <a:pt x="83297" y="95656"/>
                    <a:pt x="83297" y="95656"/>
                  </a:cubicBezTo>
                  <a:lnTo>
                    <a:pt x="90753" y="110095"/>
                  </a:lnTo>
                  <a:cubicBezTo>
                    <a:pt x="90753" y="110095"/>
                    <a:pt x="63926" y="125345"/>
                    <a:pt x="34555" y="110544"/>
                  </a:cubicBezTo>
                  <a:cubicBezTo>
                    <a:pt x="9620" y="97978"/>
                    <a:pt x="-3790" y="64577"/>
                    <a:pt x="940" y="25157"/>
                  </a:cubicBezTo>
                  <a:close/>
                </a:path>
                <a:path h="117008" fill="none" w="90753">
                  <a:moveTo>
                    <a:pt x="940" y="25157"/>
                  </a:moveTo>
                  <a:cubicBezTo>
                    <a:pt x="3685" y="2281"/>
                    <a:pt x="22936" y="-3413"/>
                    <a:pt x="41351" y="1780"/>
                  </a:cubicBezTo>
                  <a:cubicBezTo>
                    <a:pt x="54209" y="5409"/>
                    <a:pt x="69631" y="18478"/>
                    <a:pt x="69631" y="18479"/>
                  </a:cubicBezTo>
                  <a:lnTo>
                    <a:pt x="71451" y="41044"/>
                  </a:lnTo>
                  <a:cubicBezTo>
                    <a:pt x="71451" y="41044"/>
                    <a:pt x="65462" y="23893"/>
                    <a:pt x="40908" y="15234"/>
                  </a:cubicBezTo>
                  <a:cubicBezTo>
                    <a:pt x="28880" y="10993"/>
                    <a:pt x="11951" y="8756"/>
                    <a:pt x="11109" y="28899"/>
                  </a:cubicBezTo>
                  <a:cubicBezTo>
                    <a:pt x="9620" y="64577"/>
                    <a:pt x="16798" y="85364"/>
                    <a:pt x="36236" y="100256"/>
                  </a:cubicBezTo>
                  <a:cubicBezTo>
                    <a:pt x="43013" y="105448"/>
                    <a:pt x="68198" y="114074"/>
                    <a:pt x="75794" y="104289"/>
                  </a:cubicBezTo>
                  <a:cubicBezTo>
                    <a:pt x="72738" y="101518"/>
                    <a:pt x="66587" y="97363"/>
                    <a:pt x="71020" y="91475"/>
                  </a:cubicBezTo>
                  <a:cubicBezTo>
                    <a:pt x="76165" y="84642"/>
                    <a:pt x="83297" y="95656"/>
                    <a:pt x="83297" y="95656"/>
                  </a:cubicBezTo>
                  <a:lnTo>
                    <a:pt x="90753" y="110095"/>
                  </a:lnTo>
                  <a:cubicBezTo>
                    <a:pt x="90753" y="110095"/>
                    <a:pt x="63926" y="125345"/>
                    <a:pt x="34555" y="110544"/>
                  </a:cubicBezTo>
                  <a:cubicBezTo>
                    <a:pt x="9620" y="97978"/>
                    <a:pt x="-3790" y="64577"/>
                    <a:pt x="940" y="25157"/>
                  </a:cubicBezTo>
                  <a:close/>
                </a:path>
              </a:pathLst>
            </a:custGeom>
            <a:gradFill>
              <a:gsLst>
                <a:gs pos="0">
                  <a:srgbClr val="E9B619"/>
                </a:gs>
                <a:gs pos="29000">
                  <a:srgbClr val="F4DA8B"/>
                </a:gs>
                <a:gs pos="68000">
                  <a:srgbClr val="EBBF34"/>
                </a:gs>
                <a:gs pos="100000">
                  <a:srgbClr val="CFA214"/>
                </a:gs>
              </a:gsLst>
              <a:lin scaled="0" ang="0"/>
            </a:gradFill>
            <a:ln cap="flat" w="7600">
              <a:noFill/>
              <a:miter/>
            </a:ln>
          </p:spPr>
        </p:sp>
      </p:grpSp>
      <p:pic>
        <p:nvPicPr>
          <p:cNvPr name="" id="175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93800" y="3623096"/>
            <a:ext cy="456000" cx="456000"/>
          </a:xfrm>
          <a:prstGeom prst="rect">
            <a:avLst/>
          </a:prstGeom>
          <a:ln cap="flat" w="7600">
            <a:noFill/>
            <a:miter/>
          </a:ln>
        </p:spPr>
      </p:pic>
      <p:pic>
        <p:nvPicPr>
          <p:cNvPr name="" id="176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33800" y="4679200"/>
            <a:ext cy="456000" cx="1109600"/>
          </a:xfrm>
          <a:prstGeom prst="rect">
            <a:avLst/>
          </a:prstGeom>
          <a:ln cap="flat" w="7600">
            <a:noFill/>
            <a:miter/>
          </a:ln>
        </p:spPr>
      </p:pic>
      <p:sp>
        <p:nvSpPr>
          <p:cNvPr name="Rectangle" id="177"/>
          <p:cNvSpPr/>
          <p:nvPr/>
        </p:nvSpPr>
        <p:spPr>
          <a:xfrm>
            <a:off x="692200" y="4626000"/>
            <a:ext cy="554800" cx="1831600"/>
          </a:xfrm>
          <a:custGeom>
            <a:avLst/>
            <a:gdLst/>
            <a:ahLst/>
            <a:cxnLst/>
            <a:rect r="r" b="b" l="l" t="t"/>
            <a:pathLst>
              <a:path h="554800" stroke="false" w="1831600">
                <a:moveTo>
                  <a:pt x="0" y="0"/>
                </a:moveTo>
                <a:lnTo>
                  <a:pt x="1831600" y="0"/>
                </a:lnTo>
                <a:lnTo>
                  <a:pt x="1831600" y="554800"/>
                </a:lnTo>
                <a:lnTo>
                  <a:pt x="0" y="554800"/>
                </a:lnTo>
                <a:lnTo>
                  <a:pt x="0" y="0"/>
                </a:lnTo>
                <a:close/>
              </a:path>
              <a:path h="554800" fill="none" w="1831600">
                <a:moveTo>
                  <a:pt x="0" y="0"/>
                </a:moveTo>
                <a:lnTo>
                  <a:pt x="1831600" y="0"/>
                </a:lnTo>
                <a:lnTo>
                  <a:pt x="1831600" y="554800"/>
                </a:lnTo>
                <a:lnTo>
                  <a:pt x="0" y="554800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l"/>
            <a:r>
              <a:rPr altLang="en-US" sz="912" b="1" lang="zh-CN" dirty="0">
                <a:solidFill>
                  <a:srgbClr val="FFFFFF"/>
                </a:solidFill>
                <a:latin typeface="Verdana"/>
                <a:ea typeface="Verdana"/>
                <a:cs typeface="Verdana"/>
              </a:rPr>
              <a:t>Operations Specialists</a:t>
            </a:r>
          </a:p>
        </p:txBody>
      </p:sp>
      <p:sp>
        <p:nvSpPr>
          <p:cNvPr name="Rectangle" id="179"/>
          <p:cNvSpPr/>
          <p:nvPr/>
        </p:nvSpPr>
        <p:spPr>
          <a:xfrm>
            <a:off x="988600" y="5229007"/>
            <a:ext cy="957600" cx="1938000"/>
          </a:xfrm>
          <a:custGeom>
            <a:avLst/>
            <a:gdLst/>
            <a:ahLst/>
            <a:cxnLst/>
            <a:rect r="r" b="b" l="l" t="t"/>
            <a:pathLst>
              <a:path h="957600" stroke="false" w="1938000">
                <a:moveTo>
                  <a:pt x="0" y="0"/>
                </a:moveTo>
                <a:lnTo>
                  <a:pt x="1938000" y="0"/>
                </a:lnTo>
                <a:lnTo>
                  <a:pt x="1938000" y="957600"/>
                </a:lnTo>
                <a:lnTo>
                  <a:pt x="0" y="957600"/>
                </a:lnTo>
                <a:lnTo>
                  <a:pt x="0" y="0"/>
                </a:lnTo>
                <a:close/>
              </a:path>
              <a:path h="957600" fill="none" w="1938000">
                <a:moveTo>
                  <a:pt x="0" y="0"/>
                </a:moveTo>
                <a:lnTo>
                  <a:pt x="1938000" y="0"/>
                </a:lnTo>
                <a:lnTo>
                  <a:pt x="1938000" y="957600"/>
                </a:lnTo>
                <a:lnTo>
                  <a:pt x="0" y="957600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l"/>
            <a:r>
              <a:rPr altLang="en-US" sz="912" lang="zh-CN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Managed day to day tasks. Liason between cross functional teams. I was promoted to lead the marketing team of Asian region</a:t>
            </a:r>
          </a:p>
        </p:txBody>
      </p:sp>
      <p:sp>
        <p:nvSpPr>
          <p:cNvPr name="Rectangle" id="181"/>
          <p:cNvSpPr/>
          <p:nvPr/>
        </p:nvSpPr>
        <p:spPr>
          <a:xfrm>
            <a:off x="3846200" y="4740000"/>
            <a:ext cy="646000" cx="1763200"/>
          </a:xfrm>
          <a:custGeom>
            <a:avLst/>
            <a:gdLst/>
            <a:ahLst/>
            <a:cxnLst/>
            <a:rect r="r" b="b" l="l" t="t"/>
            <a:pathLst>
              <a:path h="646000" stroke="false" w="1763200">
                <a:moveTo>
                  <a:pt x="0" y="0"/>
                </a:moveTo>
                <a:lnTo>
                  <a:pt x="1763200" y="0"/>
                </a:lnTo>
                <a:lnTo>
                  <a:pt x="1763200" y="646000"/>
                </a:lnTo>
                <a:lnTo>
                  <a:pt x="0" y="646000"/>
                </a:lnTo>
                <a:lnTo>
                  <a:pt x="0" y="0"/>
                </a:lnTo>
                <a:close/>
              </a:path>
              <a:path h="646000" fill="none" w="1763200">
                <a:moveTo>
                  <a:pt x="0" y="0"/>
                </a:moveTo>
                <a:lnTo>
                  <a:pt x="1763200" y="0"/>
                </a:lnTo>
                <a:lnTo>
                  <a:pt x="1763200" y="646000"/>
                </a:lnTo>
                <a:lnTo>
                  <a:pt x="0" y="646000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ctr"/>
            <a:r>
              <a:rPr altLang="en-US" sz="836" b="1" lang="zh-CN" dirty="0">
                <a:solidFill>
                  <a:srgbClr val="FFFFFF"/>
                </a:solidFill>
                <a:latin typeface="Verdana"/>
                <a:ea typeface="Verdana"/>
                <a:cs typeface="Verdana"/>
              </a:rPr>
              <a:t>Product Manager</a:t>
            </a:r>
          </a:p>
          <a:p>
            <a:pPr algn="ctr"/>
            <a:r>
              <a:rPr altLang="en-US" sz="836" b="1" lang="zh-CN" dirty="0">
                <a:solidFill>
                  <a:srgbClr val="FFFFFF"/>
                </a:solidFill>
                <a:latin typeface="Verdana"/>
                <a:ea typeface="Verdana"/>
                <a:cs typeface="Verdana"/>
              </a:rPr>
              <a:t>at Rockville</a:t>
            </a:r>
          </a:p>
        </p:txBody>
      </p:sp>
      <p:pic>
        <p:nvPicPr>
          <p:cNvPr name="" id="182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37000" y="4762800"/>
            <a:ext cy="562400" cx="760000"/>
          </a:xfrm>
          <a:prstGeom prst="rect">
            <a:avLst/>
          </a:prstGeom>
          <a:ln cap="flat" w="7600">
            <a:noFill/>
            <a:miter/>
          </a:ln>
        </p:spPr>
      </p:pic>
      <p:sp>
        <p:nvSpPr>
          <p:cNvPr name="Rectangle" id="183"/>
          <p:cNvSpPr/>
          <p:nvPr/>
        </p:nvSpPr>
        <p:spPr>
          <a:xfrm>
            <a:off x="4309207" y="5188400"/>
            <a:ext cy="957600" cx="1938000"/>
          </a:xfrm>
          <a:custGeom>
            <a:avLst/>
            <a:gdLst/>
            <a:ahLst/>
            <a:cxnLst/>
            <a:rect r="r" b="b" l="l" t="t"/>
            <a:pathLst>
              <a:path h="957600" stroke="false" w="1938000">
                <a:moveTo>
                  <a:pt x="0" y="0"/>
                </a:moveTo>
                <a:lnTo>
                  <a:pt x="1938000" y="0"/>
                </a:lnTo>
                <a:lnTo>
                  <a:pt x="1938000" y="957600"/>
                </a:lnTo>
                <a:lnTo>
                  <a:pt x="0" y="957600"/>
                </a:lnTo>
                <a:lnTo>
                  <a:pt x="0" y="0"/>
                </a:lnTo>
                <a:close/>
              </a:path>
              <a:path h="957600" fill="none" w="1938000">
                <a:moveTo>
                  <a:pt x="0" y="0"/>
                </a:moveTo>
                <a:lnTo>
                  <a:pt x="1938000" y="0"/>
                </a:lnTo>
                <a:lnTo>
                  <a:pt x="1938000" y="957600"/>
                </a:lnTo>
                <a:lnTo>
                  <a:pt x="0" y="957600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l"/>
            <a:r>
              <a:rPr altLang="en-US" sz="912" lang="zh-CN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Ropay (Web and App) - Fintech</a:t>
            </a:r>
          </a:p>
          <a:p>
            <a:pPr algn="l"/>
            <a:r>
              <a:rPr altLang="en-US" sz="912" lang="zh-CN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Vidly Platform - OTT</a:t>
            </a:r>
          </a:p>
          <a:p>
            <a:pPr algn="l"/>
            <a:r>
              <a:rPr altLang="en-US" sz="912" lang="zh-CN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Bajao Platform - OTT</a:t>
            </a:r>
          </a:p>
          <a:p>
            <a:pPr algn="l"/>
            <a:r>
              <a:rPr altLang="en-US" sz="912" b="1" lang="zh-CN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Star Performer of the year</a:t>
            </a:r>
          </a:p>
        </p:txBody>
      </p:sp>
      <p:sp>
        <p:nvSpPr>
          <p:cNvPr name="Rectangle" id="184"/>
          <p:cNvSpPr/>
          <p:nvPr/>
        </p:nvSpPr>
        <p:spPr>
          <a:xfrm>
            <a:off x="5427000" y="4534800"/>
            <a:ext cy="646000" cx="1763200"/>
          </a:xfrm>
          <a:custGeom>
            <a:avLst/>
            <a:gdLst/>
            <a:ahLst/>
            <a:cxnLst/>
            <a:rect r="r" b="b" l="l" t="t"/>
            <a:pathLst>
              <a:path h="646000" stroke="false" w="1763200">
                <a:moveTo>
                  <a:pt x="0" y="0"/>
                </a:moveTo>
                <a:lnTo>
                  <a:pt x="1763200" y="0"/>
                </a:lnTo>
                <a:lnTo>
                  <a:pt x="1763200" y="646000"/>
                </a:lnTo>
                <a:lnTo>
                  <a:pt x="0" y="646000"/>
                </a:lnTo>
                <a:lnTo>
                  <a:pt x="0" y="0"/>
                </a:lnTo>
                <a:close/>
              </a:path>
              <a:path h="646000" fill="none" w="1763200">
                <a:moveTo>
                  <a:pt x="0" y="0"/>
                </a:moveTo>
                <a:lnTo>
                  <a:pt x="1763200" y="0"/>
                </a:lnTo>
                <a:lnTo>
                  <a:pt x="1763200" y="646000"/>
                </a:lnTo>
                <a:lnTo>
                  <a:pt x="0" y="646000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ctr"/>
            <a:r>
              <a:rPr altLang="en-US" sz="760" b="1" lang="zh-CN" dirty="0">
                <a:solidFill>
                  <a:srgbClr val="FFFFFF"/>
                </a:solidFill>
                <a:latin typeface="Verdana"/>
                <a:ea typeface="Verdana"/>
                <a:cs typeface="Verdana"/>
              </a:rPr>
              <a:t>Promoted</a:t>
            </a:r>
          </a:p>
        </p:txBody>
      </p:sp>
      <p:sp>
        <p:nvSpPr>
          <p:cNvPr name="" id="185"/>
          <p:cNvSpPr/>
          <p:nvPr/>
        </p:nvSpPr>
        <p:spPr>
          <a:xfrm>
            <a:off x="6073000" y="4983200"/>
            <a:ext cy="197600" cx="509200"/>
          </a:xfrm>
          <a:custGeom>
            <a:avLst/>
            <a:gdLst/>
            <a:ahLst/>
            <a:cxnLst/>
            <a:rect r="r" b="b" l="l" t="t"/>
            <a:pathLst>
              <a:path h="197600" stroke="false" w="509200">
                <a:moveTo>
                  <a:pt x="0" y="59280"/>
                </a:moveTo>
                <a:lnTo>
                  <a:pt x="420280" y="59280"/>
                </a:lnTo>
                <a:lnTo>
                  <a:pt x="420280" y="0"/>
                </a:lnTo>
                <a:lnTo>
                  <a:pt x="509200" y="98800"/>
                </a:lnTo>
                <a:lnTo>
                  <a:pt x="420280" y="197600"/>
                </a:lnTo>
                <a:lnTo>
                  <a:pt x="420280" y="138320"/>
                </a:lnTo>
                <a:lnTo>
                  <a:pt x="0" y="138320"/>
                </a:lnTo>
                <a:lnTo>
                  <a:pt x="0" y="59280"/>
                </a:lnTo>
                <a:close/>
              </a:path>
              <a:path h="197600" fill="none" w="509200">
                <a:moveTo>
                  <a:pt x="0" y="59280"/>
                </a:moveTo>
                <a:lnTo>
                  <a:pt x="420280" y="59280"/>
                </a:lnTo>
                <a:lnTo>
                  <a:pt x="420280" y="0"/>
                </a:lnTo>
                <a:lnTo>
                  <a:pt x="509200" y="98800"/>
                </a:lnTo>
                <a:lnTo>
                  <a:pt x="420280" y="197600"/>
                </a:lnTo>
                <a:lnTo>
                  <a:pt x="420280" y="138320"/>
                </a:lnTo>
                <a:lnTo>
                  <a:pt x="0" y="138320"/>
                </a:lnTo>
                <a:lnTo>
                  <a:pt x="0" y="59280"/>
                </a:lnTo>
                <a:close/>
              </a:path>
            </a:pathLst>
          </a:custGeom>
          <a:solidFill>
            <a:srgbClr val="FFFFFF"/>
          </a:solidFill>
          <a:ln cap="flat" w="7600">
            <a:solidFill>
              <a:srgbClr val="323232"/>
            </a:solidFill>
            <a:miter/>
          </a:ln>
        </p:spPr>
      </p:sp>
      <p:sp>
        <p:nvSpPr>
          <p:cNvPr name="Rectangle" id="186"/>
          <p:cNvSpPr/>
          <p:nvPr/>
        </p:nvSpPr>
        <p:spPr>
          <a:xfrm>
            <a:off x="6741800" y="4694400"/>
            <a:ext cy="646000" cx="1413600"/>
          </a:xfrm>
          <a:custGeom>
            <a:avLst/>
            <a:gdLst/>
            <a:ahLst/>
            <a:cxnLst/>
            <a:rect r="r" b="b" l="l" t="t"/>
            <a:pathLst>
              <a:path h="646000" stroke="false" w="1413600">
                <a:moveTo>
                  <a:pt x="0" y="0"/>
                </a:moveTo>
                <a:lnTo>
                  <a:pt x="1413600" y="0"/>
                </a:lnTo>
                <a:lnTo>
                  <a:pt x="1413600" y="646000"/>
                </a:lnTo>
                <a:lnTo>
                  <a:pt x="0" y="646000"/>
                </a:lnTo>
                <a:lnTo>
                  <a:pt x="0" y="0"/>
                </a:lnTo>
                <a:close/>
              </a:path>
              <a:path h="646000" fill="none" w="1413600">
                <a:moveTo>
                  <a:pt x="0" y="0"/>
                </a:moveTo>
                <a:lnTo>
                  <a:pt x="1413600" y="0"/>
                </a:lnTo>
                <a:lnTo>
                  <a:pt x="1413600" y="646000"/>
                </a:lnTo>
                <a:lnTo>
                  <a:pt x="0" y="646000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ctr"/>
            <a:r>
              <a:rPr altLang="en-US" sz="836" b="1" lang="zh-CN" dirty="0">
                <a:solidFill>
                  <a:srgbClr val="FFFFFF"/>
                </a:solidFill>
                <a:latin typeface="Verdana"/>
                <a:ea typeface="Verdana"/>
                <a:cs typeface="Verdana"/>
              </a:rPr>
              <a:t>Sr. Product Manager /Head of Marketing </a:t>
            </a:r>
          </a:p>
        </p:txBody>
      </p:sp>
      <p:sp>
        <p:nvSpPr>
          <p:cNvPr name="Rectangle" id="187"/>
          <p:cNvSpPr/>
          <p:nvPr/>
        </p:nvSpPr>
        <p:spPr>
          <a:xfrm>
            <a:off x="6529000" y="5153007"/>
            <a:ext cy="1109600" cx="2584000"/>
          </a:xfrm>
          <a:custGeom>
            <a:avLst/>
            <a:gdLst/>
            <a:ahLst/>
            <a:cxnLst/>
            <a:rect r="r" b="b" l="l" t="t"/>
            <a:pathLst>
              <a:path h="1109600" stroke="false" w="2584000">
                <a:moveTo>
                  <a:pt x="0" y="0"/>
                </a:moveTo>
                <a:lnTo>
                  <a:pt x="2584000" y="0"/>
                </a:lnTo>
                <a:lnTo>
                  <a:pt x="2584000" y="1109600"/>
                </a:lnTo>
                <a:lnTo>
                  <a:pt x="0" y="1109600"/>
                </a:lnTo>
                <a:lnTo>
                  <a:pt x="0" y="0"/>
                </a:lnTo>
                <a:close/>
              </a:path>
              <a:path h="1109600" fill="none" w="2584000">
                <a:moveTo>
                  <a:pt x="0" y="0"/>
                </a:moveTo>
                <a:lnTo>
                  <a:pt x="2584000" y="0"/>
                </a:lnTo>
                <a:lnTo>
                  <a:pt x="2584000" y="1109600"/>
                </a:lnTo>
                <a:lnTo>
                  <a:pt x="0" y="1109600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l"/>
            <a:endParaRPr sz="912"/>
          </a:p>
          <a:p>
            <a:pPr algn="l"/>
            <a:r>
              <a:rPr altLang="en-US" sz="912" lang="zh-CN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Wapda Website Revamped</a:t>
            </a:r>
          </a:p>
          <a:p>
            <a:pPr algn="l"/>
            <a:r>
              <a:rPr altLang="en-US" sz="912" lang="zh-CN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Rockville Games</a:t>
            </a:r>
          </a:p>
          <a:p>
            <a:pPr algn="l"/>
            <a:r>
              <a:rPr altLang="en-US" sz="912" lang="zh-CN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PAYPAL - Easypaisa - JazzCash</a:t>
            </a:r>
          </a:p>
          <a:p>
            <a:pPr algn="l"/>
            <a:r>
              <a:rPr altLang="en-US" sz="912" lang="zh-CN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Telecom Sector - VAS services - Mobile Billings</a:t>
            </a:r>
          </a:p>
          <a:p>
            <a:pPr algn="l"/>
            <a:r>
              <a:rPr altLang="en-US" sz="912" lang="zh-CN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online vouchers</a:t>
            </a:r>
          </a:p>
        </p:txBody>
      </p:sp>
      <p:sp>
        <p:nvSpPr>
          <p:cNvPr name="Rectangle" id="188"/>
          <p:cNvSpPr/>
          <p:nvPr/>
        </p:nvSpPr>
        <p:spPr>
          <a:xfrm>
            <a:off x="4233800" y="4329600"/>
            <a:ext cy="334400" cx="4544800"/>
          </a:xfrm>
          <a:custGeom>
            <a:avLst/>
            <a:gdLst/>
            <a:ahLst/>
            <a:cxnLst/>
            <a:rect r="r" b="b" l="l" t="t"/>
            <a:pathLst>
              <a:path h="334400" stroke="false" w="4544800">
                <a:moveTo>
                  <a:pt x="0" y="0"/>
                </a:moveTo>
                <a:lnTo>
                  <a:pt x="4544800" y="0"/>
                </a:lnTo>
                <a:lnTo>
                  <a:pt x="4544800" y="334400"/>
                </a:lnTo>
                <a:lnTo>
                  <a:pt x="0" y="334400"/>
                </a:lnTo>
                <a:lnTo>
                  <a:pt x="0" y="0"/>
                </a:lnTo>
                <a:close/>
              </a:path>
              <a:path h="334400" fill="none" w="4544800">
                <a:moveTo>
                  <a:pt x="0" y="0"/>
                </a:moveTo>
                <a:lnTo>
                  <a:pt x="4544800" y="0"/>
                </a:lnTo>
                <a:lnTo>
                  <a:pt x="4544800" y="334400"/>
                </a:lnTo>
                <a:lnTo>
                  <a:pt x="0" y="3344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ctr"/>
            <a:r>
              <a:rPr altLang="en-US" sz="836" b="1" lang="zh-CN" dirty="0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EMBA - NUST</a:t>
            </a:r>
          </a:p>
        </p:txBody>
      </p:sp>
      <p:pic>
        <p:nvPicPr>
          <p:cNvPr name="" id="189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53400" y="4333400"/>
            <a:ext cy="334400" cx="326800"/>
          </a:xfrm>
          <a:prstGeom prst="rect">
            <a:avLst/>
          </a:prstGeom>
          <a:ln cap="flat" w="7600">
            <a:noFill/>
            <a:miter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0</PresentationFormat>
  <Paragraphs>0</Paragraphs>
  <Slides>1</Slides>
  <Notes>0</Notes>
  <HiddenSlides>0</HiddenSlides>
  <MMClips>0</MMClips>
  <ScaleCrop>false</ScaleCrop>
  <HeadingPairs>
    <vt:vector size="4" baseType="variant">
      <vt:variant>
        <vt:lpstr>Topic</vt:lpstr>
      </vt:variant>
      <vt:variant>
        <vt:i4>1</vt:i4>
      </vt:variant>
      <vt:variant>
        <vt:lpstr>Slide Title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xsi="http://www.w3.org/2001/XMLSchema-instance" xmlns:dcmitype="http://purl.org/dc/dcmitype/" xmlns:dcterms="http://purl.org/dc/terms/">
  <dc:title>PowerPoint Presentation</dc:title>
  <dc:creator>Jan Ivan</dc:creator>
  <cp:lastModifiedBy>Jan Ivan</cp:lastModifiedBy>
  <cp:revision>1</cp:revision>
  <dcterms:created xsi:type="dcterms:W3CDTF">2025-11-04T09:10:58Z</dcterms:created>
  <dcterms:modified xsi:type="dcterms:W3CDTF">2025-11-04T09:10:58Z</dcterms:modified>
</cp:coreProperties>
</file>