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roup 293"/>
          <p:cNvGrpSpPr/>
          <p:nvPr/>
        </p:nvGrpSpPr>
        <p:grpSpPr>
          <a:xfrm>
            <a:off x="376794" y="1074854"/>
            <a:ext cx="8388654" cy="4710960"/>
            <a:chOff x="376794" y="1074854"/>
            <a:chExt cx="8388654" cy="4710960"/>
          </a:xfrm>
        </p:grpSpPr>
        <p:sp>
          <p:nvSpPr>
            <p:cNvPr id="101" name="Freeform: Shape 100"/>
            <p:cNvSpPr/>
            <p:nvPr/>
          </p:nvSpPr>
          <p:spPr>
            <a:xfrm>
              <a:off x="376794" y="1662114"/>
              <a:ext cx="8388643" cy="3839338"/>
            </a:xfrm>
            <a:custGeom>
              <a:avLst/>
              <a:gdLst/>
              <a:ahLst/>
              <a:cxnLst/>
              <a:rect l="l" t="t" r="r" b="b"/>
              <a:pathLst>
                <a:path w="8388643" h="3839338" stroke="0">
                  <a:moveTo>
                    <a:pt x="8308968" y="1806278"/>
                  </a:moveTo>
                  <a:cubicBezTo>
                    <a:pt x="8308968" y="1806278"/>
                    <a:pt x="7270042" y="919660"/>
                    <a:pt x="4981056" y="753125"/>
                  </a:cubicBezTo>
                  <a:lnTo>
                    <a:pt x="4160771" y="90024"/>
                  </a:lnTo>
                  <a:cubicBezTo>
                    <a:pt x="4160771" y="90024"/>
                    <a:pt x="3968143" y="-159241"/>
                    <a:pt x="3712239" y="171780"/>
                  </a:cubicBezTo>
                  <a:cubicBezTo>
                    <a:pt x="3456343" y="502800"/>
                    <a:pt x="3004513" y="768985"/>
                    <a:pt x="2816918" y="851208"/>
                  </a:cubicBezTo>
                  <a:cubicBezTo>
                    <a:pt x="2816918" y="851208"/>
                    <a:pt x="3138337" y="1009796"/>
                    <a:pt x="3378681" y="1071455"/>
                  </a:cubicBezTo>
                  <a:cubicBezTo>
                    <a:pt x="3619015" y="1133115"/>
                    <a:pt x="2664009" y="1546120"/>
                    <a:pt x="2225711" y="1565989"/>
                  </a:cubicBezTo>
                  <a:cubicBezTo>
                    <a:pt x="1787404" y="1585854"/>
                    <a:pt x="1402633" y="1578716"/>
                    <a:pt x="1232578" y="1488143"/>
                  </a:cubicBezTo>
                  <a:cubicBezTo>
                    <a:pt x="1062515" y="1397565"/>
                    <a:pt x="716190" y="1071974"/>
                    <a:pt x="101940" y="1007669"/>
                  </a:cubicBezTo>
                  <a:cubicBezTo>
                    <a:pt x="101940" y="1007669"/>
                    <a:pt x="582591" y="1766187"/>
                    <a:pt x="552171" y="1904469"/>
                  </a:cubicBezTo>
                  <a:cubicBezTo>
                    <a:pt x="552171" y="1904469"/>
                    <a:pt x="136688" y="2555636"/>
                    <a:pt x="0" y="2618870"/>
                  </a:cubicBezTo>
                  <a:cubicBezTo>
                    <a:pt x="0" y="2618870"/>
                    <a:pt x="89160" y="2672563"/>
                    <a:pt x="1019397" y="2436471"/>
                  </a:cubicBezTo>
                  <a:cubicBezTo>
                    <a:pt x="1019397" y="2436471"/>
                    <a:pt x="1554577" y="2200870"/>
                    <a:pt x="1687260" y="2242404"/>
                  </a:cubicBezTo>
                  <a:cubicBezTo>
                    <a:pt x="1687260" y="2242404"/>
                    <a:pt x="1620360" y="2428865"/>
                    <a:pt x="1289059" y="2550464"/>
                  </a:cubicBezTo>
                  <a:cubicBezTo>
                    <a:pt x="1289059" y="2550464"/>
                    <a:pt x="1569391" y="2716577"/>
                    <a:pt x="1739286" y="2755665"/>
                  </a:cubicBezTo>
                  <a:cubicBezTo>
                    <a:pt x="1909190" y="2794754"/>
                    <a:pt x="2611715" y="2805124"/>
                    <a:pt x="2611715" y="2805124"/>
                  </a:cubicBezTo>
                  <a:cubicBezTo>
                    <a:pt x="2611715" y="2805124"/>
                    <a:pt x="3109053" y="3003571"/>
                    <a:pt x="3850609" y="3038413"/>
                  </a:cubicBezTo>
                  <a:cubicBezTo>
                    <a:pt x="3850609" y="3038413"/>
                    <a:pt x="3574153" y="3547298"/>
                    <a:pt x="3697651" y="3701413"/>
                  </a:cubicBezTo>
                  <a:lnTo>
                    <a:pt x="4077606" y="3696960"/>
                  </a:lnTo>
                  <a:lnTo>
                    <a:pt x="4340700" y="3839338"/>
                  </a:lnTo>
                  <a:cubicBezTo>
                    <a:pt x="4340700" y="3839338"/>
                    <a:pt x="4773755" y="3380207"/>
                    <a:pt x="4783729" y="3105959"/>
                  </a:cubicBezTo>
                  <a:cubicBezTo>
                    <a:pt x="4783729" y="3105959"/>
                    <a:pt x="6452157" y="3203133"/>
                    <a:pt x="8206023" y="2199606"/>
                  </a:cubicBezTo>
                  <a:cubicBezTo>
                    <a:pt x="8206023" y="2199606"/>
                    <a:pt x="8535873" y="2021181"/>
                    <a:pt x="8308968" y="1806278"/>
                  </a:cubicBezTo>
                  <a:close/>
                </a:path>
                <a:path w="8388643" h="3839338" fill="none">
                  <a:moveTo>
                    <a:pt x="8308968" y="1806278"/>
                  </a:moveTo>
                  <a:cubicBezTo>
                    <a:pt x="8308968" y="1806278"/>
                    <a:pt x="7270042" y="919660"/>
                    <a:pt x="4981056" y="753125"/>
                  </a:cubicBezTo>
                  <a:lnTo>
                    <a:pt x="4160771" y="90024"/>
                  </a:lnTo>
                  <a:cubicBezTo>
                    <a:pt x="4160771" y="90024"/>
                    <a:pt x="3968143" y="-159241"/>
                    <a:pt x="3712239" y="171780"/>
                  </a:cubicBezTo>
                  <a:cubicBezTo>
                    <a:pt x="3456343" y="502800"/>
                    <a:pt x="3004513" y="768985"/>
                    <a:pt x="2816918" y="851208"/>
                  </a:cubicBezTo>
                  <a:cubicBezTo>
                    <a:pt x="2816918" y="851208"/>
                    <a:pt x="3138337" y="1009796"/>
                    <a:pt x="3378681" y="1071455"/>
                  </a:cubicBezTo>
                  <a:cubicBezTo>
                    <a:pt x="3619015" y="1133115"/>
                    <a:pt x="2664009" y="1546120"/>
                    <a:pt x="2225711" y="1565989"/>
                  </a:cubicBezTo>
                  <a:cubicBezTo>
                    <a:pt x="1787404" y="1585854"/>
                    <a:pt x="1402633" y="1578716"/>
                    <a:pt x="1232578" y="1488143"/>
                  </a:cubicBezTo>
                  <a:cubicBezTo>
                    <a:pt x="1062515" y="1397565"/>
                    <a:pt x="716190" y="1071974"/>
                    <a:pt x="101940" y="1007669"/>
                  </a:cubicBezTo>
                  <a:cubicBezTo>
                    <a:pt x="101940" y="1007669"/>
                    <a:pt x="582591" y="1766187"/>
                    <a:pt x="552171" y="1904469"/>
                  </a:cubicBezTo>
                  <a:cubicBezTo>
                    <a:pt x="552171" y="1904469"/>
                    <a:pt x="136688" y="2555636"/>
                    <a:pt x="0" y="2618870"/>
                  </a:cubicBezTo>
                  <a:cubicBezTo>
                    <a:pt x="0" y="2618870"/>
                    <a:pt x="89160" y="2672563"/>
                    <a:pt x="1019397" y="2436471"/>
                  </a:cubicBezTo>
                  <a:cubicBezTo>
                    <a:pt x="1019397" y="2436471"/>
                    <a:pt x="1554577" y="2200870"/>
                    <a:pt x="1687260" y="2242404"/>
                  </a:cubicBezTo>
                  <a:cubicBezTo>
                    <a:pt x="1687260" y="2242404"/>
                    <a:pt x="1620360" y="2428865"/>
                    <a:pt x="1289059" y="2550464"/>
                  </a:cubicBezTo>
                  <a:cubicBezTo>
                    <a:pt x="1289059" y="2550464"/>
                    <a:pt x="1569391" y="2716577"/>
                    <a:pt x="1739286" y="2755665"/>
                  </a:cubicBezTo>
                  <a:cubicBezTo>
                    <a:pt x="1909190" y="2794754"/>
                    <a:pt x="2611715" y="2805124"/>
                    <a:pt x="2611715" y="2805124"/>
                  </a:cubicBezTo>
                  <a:cubicBezTo>
                    <a:pt x="2611715" y="2805124"/>
                    <a:pt x="3109053" y="3003571"/>
                    <a:pt x="3850609" y="3038413"/>
                  </a:cubicBezTo>
                  <a:cubicBezTo>
                    <a:pt x="3850609" y="3038413"/>
                    <a:pt x="3574153" y="3547298"/>
                    <a:pt x="3697651" y="3701413"/>
                  </a:cubicBezTo>
                  <a:lnTo>
                    <a:pt x="4077606" y="3696960"/>
                  </a:lnTo>
                  <a:lnTo>
                    <a:pt x="4340700" y="3839338"/>
                  </a:lnTo>
                  <a:cubicBezTo>
                    <a:pt x="4340700" y="3839338"/>
                    <a:pt x="4773755" y="3380207"/>
                    <a:pt x="4783729" y="3105959"/>
                  </a:cubicBezTo>
                  <a:cubicBezTo>
                    <a:pt x="4783729" y="3105959"/>
                    <a:pt x="6452157" y="3203133"/>
                    <a:pt x="8206023" y="2199606"/>
                  </a:cubicBezTo>
                  <a:cubicBezTo>
                    <a:pt x="8206023" y="2199606"/>
                    <a:pt x="8535873" y="2021181"/>
                    <a:pt x="8308968" y="1806278"/>
                  </a:cubicBezTo>
                  <a:close/>
                </a:path>
              </a:pathLst>
            </a:custGeom>
            <a:solidFill>
              <a:srgbClr val="FFFFFF"/>
            </a:solidFill>
            <a:ln w="30400" cap="flat">
              <a:solidFill>
                <a:srgbClr val="000000"/>
              </a:solidFill>
              <a:miter/>
            </a:ln>
          </p:spPr>
        </p:sp>
        <p:sp>
          <p:nvSpPr>
            <p:cNvPr id="293" name="Rectangle"/>
            <p:cNvSpPr/>
            <p:nvPr/>
          </p:nvSpPr>
          <p:spPr>
            <a:xfrm>
              <a:off x="1382153" y="1074854"/>
              <a:ext cx="5968204" cy="4452285"/>
            </a:xfrm>
            <a:custGeom>
              <a:avLst/>
              <a:gdLst>
                <a:gd name="connsiteX0" fmla="*/ 0 w 5968204"/>
                <a:gd name="connsiteY0" fmla="*/ 2226143 h 4452285"/>
                <a:gd name="connsiteX1" fmla="*/ 2984102 w 5968204"/>
                <a:gd name="connsiteY1" fmla="*/ 0 h 4452285"/>
                <a:gd name="connsiteX2" fmla="*/ 5968204 w 5968204"/>
                <a:gd name="connsiteY2" fmla="*/ 2226143 h 4452285"/>
                <a:gd name="connsiteX3" fmla="*/ 2984102 w 5968204"/>
                <a:gd name="connsiteY3" fmla="*/ 4452285 h 4452285"/>
              </a:gdLst>
              <a:ahLst/>
              <a:cxnLst>
                <a:cxn ang="108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5400000">
                  <a:pos x="connsiteX3" y="connsiteY3"/>
                </a:cxn>
              </a:cxnLst>
              <a:rect l="l" t="t" r="r" b="b"/>
              <a:pathLst>
                <a:path w="5968204" h="4452285" stroke="0">
                  <a:moveTo>
                    <a:pt x="0" y="0"/>
                  </a:moveTo>
                  <a:lnTo>
                    <a:pt x="5968204" y="0"/>
                  </a:lnTo>
                  <a:lnTo>
                    <a:pt x="5968204" y="4452285"/>
                  </a:lnTo>
                  <a:lnTo>
                    <a:pt x="0" y="4452285"/>
                  </a:lnTo>
                  <a:lnTo>
                    <a:pt x="0" y="0"/>
                  </a:lnTo>
                  <a:close/>
                </a:path>
                <a:path w="5968204" h="4452285" fill="none">
                  <a:moveTo>
                    <a:pt x="0" y="0"/>
                  </a:moveTo>
                  <a:lnTo>
                    <a:pt x="5968204" y="0"/>
                  </a:lnTo>
                  <a:lnTo>
                    <a:pt x="5968204" y="4452285"/>
                  </a:lnTo>
                  <a:lnTo>
                    <a:pt x="0" y="44522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miter/>
            </a:ln>
          </p:spPr>
        </p:sp>
        <p:sp>
          <p:nvSpPr>
            <p:cNvPr id="102" name="Ellipse"/>
            <p:cNvSpPr/>
            <p:nvPr/>
          </p:nvSpPr>
          <p:spPr>
            <a:xfrm>
              <a:off x="7701518" y="3157371"/>
              <a:ext cx="287244" cy="287244"/>
            </a:xfrm>
            <a:custGeom>
              <a:avLst/>
              <a:gdLst>
                <a:gd name="connsiteX0" fmla="*/ 0 w 287244"/>
                <a:gd name="connsiteY0" fmla="*/ 144400 h 287244"/>
                <a:gd name="connsiteX1" fmla="*/ 144400 w 287244"/>
                <a:gd name="connsiteY1" fmla="*/ 0 h 287244"/>
                <a:gd name="connsiteX2" fmla="*/ 288801 w 287244"/>
                <a:gd name="connsiteY2" fmla="*/ 144400 h 287244"/>
                <a:gd name="connsiteX3" fmla="*/ 144400 w 287244"/>
                <a:gd name="connsiteY3" fmla="*/ 288801 h 287244"/>
              </a:gdLst>
              <a:ahLst/>
              <a:cxnLst>
                <a:cxn ang="108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5400000">
                  <a:pos x="connsiteX3" y="connsiteY3"/>
                </a:cxn>
              </a:cxnLst>
              <a:rect l="l" t="t" r="r" b="b"/>
              <a:pathLst>
                <a:path w="287244" h="287244" stroke="0">
                  <a:moveTo>
                    <a:pt x="0" y="143622"/>
                  </a:moveTo>
                  <a:cubicBezTo>
                    <a:pt x="0" y="64302"/>
                    <a:pt x="64302" y="0"/>
                    <a:pt x="143622" y="0"/>
                  </a:cubicBezTo>
                  <a:cubicBezTo>
                    <a:pt x="222942" y="0"/>
                    <a:pt x="287244" y="64302"/>
                    <a:pt x="287244" y="143622"/>
                  </a:cubicBezTo>
                  <a:cubicBezTo>
                    <a:pt x="287244" y="222942"/>
                    <a:pt x="222942" y="287244"/>
                    <a:pt x="143622" y="287244"/>
                  </a:cubicBezTo>
                  <a:cubicBezTo>
                    <a:pt x="64302" y="287244"/>
                    <a:pt x="0" y="222942"/>
                    <a:pt x="0" y="143622"/>
                  </a:cubicBezTo>
                  <a:close/>
                </a:path>
                <a:path w="287244" h="287244" fill="none">
                  <a:moveTo>
                    <a:pt x="0" y="143622"/>
                  </a:moveTo>
                  <a:cubicBezTo>
                    <a:pt x="0" y="64302"/>
                    <a:pt x="64302" y="0"/>
                    <a:pt x="143622" y="0"/>
                  </a:cubicBezTo>
                  <a:cubicBezTo>
                    <a:pt x="222942" y="0"/>
                    <a:pt x="287244" y="64302"/>
                    <a:pt x="287244" y="143622"/>
                  </a:cubicBezTo>
                  <a:cubicBezTo>
                    <a:pt x="287244" y="222942"/>
                    <a:pt x="222942" y="287244"/>
                    <a:pt x="143622" y="287244"/>
                  </a:cubicBezTo>
                  <a:cubicBezTo>
                    <a:pt x="64302" y="287244"/>
                    <a:pt x="0" y="222942"/>
                    <a:pt x="0" y="143622"/>
                  </a:cubicBezTo>
                  <a:close/>
                </a:path>
              </a:pathLst>
            </a:custGeom>
            <a:solidFill>
              <a:srgbClr val="FFFFFF"/>
            </a:solidFill>
            <a:ln w="48133" cap="flat">
              <a:solidFill>
                <a:srgbClr val="323232"/>
              </a:solidFill>
              <a:miter/>
            </a:ln>
          </p:spPr>
        </p:sp>
        <p:sp>
          <p:nvSpPr>
            <p:cNvPr id="103" name="直线连接线"/>
            <p:cNvSpPr/>
            <p:nvPr/>
          </p:nvSpPr>
          <p:spPr>
            <a:xfrm rot="-6505900" flipV="1">
              <a:off x="863779" y="2736827"/>
              <a:ext cx="1978258" cy="7600"/>
            </a:xfrm>
            <a:custGeom>
              <a:avLst/>
              <a:gdLst/>
              <a:ahLst/>
              <a:cxnLst/>
              <a:rect l="l" t="t" r="r" b="b"/>
              <a:pathLst>
                <a:path w="1978258" h="7600" fill="none">
                  <a:moveTo>
                    <a:pt x="0" y="0"/>
                  </a:moveTo>
                  <a:lnTo>
                    <a:pt x="1978258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sp>
          <p:nvSpPr>
            <p:cNvPr id="104" name="Rectangle"/>
            <p:cNvSpPr/>
            <p:nvPr/>
          </p:nvSpPr>
          <p:spPr>
            <a:xfrm>
              <a:off x="2092833" y="3386594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-QA &amp; QC Person</a:t>
              </a:r>
            </a:p>
          </p:txBody>
        </p:sp>
        <p:sp>
          <p:nvSpPr>
            <p:cNvPr id="172" name="直线连接线"/>
            <p:cNvSpPr/>
            <p:nvPr/>
          </p:nvSpPr>
          <p:spPr>
            <a:xfrm rot="10800000" flipV="1">
              <a:off x="1457606" y="3677816"/>
              <a:ext cx="6462994" cy="7600"/>
            </a:xfrm>
            <a:custGeom>
              <a:avLst/>
              <a:gdLst/>
              <a:ahLst/>
              <a:cxnLst/>
              <a:rect l="l" t="t" r="r" b="b"/>
              <a:pathLst>
                <a:path w="6462994" h="7600" fill="none">
                  <a:moveTo>
                    <a:pt x="0" y="0"/>
                  </a:moveTo>
                  <a:lnTo>
                    <a:pt x="6462994" y="0"/>
                  </a:lnTo>
                </a:path>
              </a:pathLst>
            </a:custGeom>
            <a:solidFill>
              <a:srgbClr val="5FC1AA"/>
            </a:solidFill>
            <a:ln w="30400" cap="flat">
              <a:solidFill>
                <a:srgbClr val="000000"/>
              </a:solidFill>
              <a:miter/>
              <a:headEnd type="arrow" w="med" len="med"/>
            </a:ln>
          </p:spPr>
        </p:sp>
        <p:sp>
          <p:nvSpPr>
            <p:cNvPr id="173" name="Rectangle"/>
            <p:cNvSpPr/>
            <p:nvPr/>
          </p:nvSpPr>
          <p:spPr>
            <a:xfrm>
              <a:off x="2014591" y="3117341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-Glassware error</a:t>
              </a:r>
            </a:p>
          </p:txBody>
        </p:sp>
        <p:sp>
          <p:nvSpPr>
            <p:cNvPr id="174" name="Rectangle"/>
            <p:cNvSpPr/>
            <p:nvPr/>
          </p:nvSpPr>
          <p:spPr>
            <a:xfrm>
              <a:off x="1903311" y="2822491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-Dilution error</a:t>
              </a:r>
            </a:p>
          </p:txBody>
        </p:sp>
        <p:sp>
          <p:nvSpPr>
            <p:cNvPr id="175" name="Rectangle"/>
            <p:cNvSpPr/>
            <p:nvPr/>
          </p:nvSpPr>
          <p:spPr>
            <a:xfrm>
              <a:off x="1796015" y="2497249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-Weighing error</a:t>
              </a:r>
            </a:p>
          </p:txBody>
        </p:sp>
        <p:sp>
          <p:nvSpPr>
            <p:cNvPr id="176" name="Rectangle"/>
            <p:cNvSpPr/>
            <p:nvPr/>
          </p:nvSpPr>
          <p:spPr>
            <a:xfrm>
              <a:off x="1704549" y="2192231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-Sampling error</a:t>
              </a:r>
            </a:p>
          </p:txBody>
        </p:sp>
        <p:sp>
          <p:nvSpPr>
            <p:cNvPr id="177" name="Rectangle"/>
            <p:cNvSpPr/>
            <p:nvPr/>
          </p:nvSpPr>
          <p:spPr>
            <a:xfrm>
              <a:off x="1604850" y="1884765"/>
              <a:ext cx="513422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-Analyst</a:t>
              </a:r>
            </a:p>
          </p:txBody>
        </p:sp>
        <p:sp>
          <p:nvSpPr>
            <p:cNvPr id="178" name="Rectangle"/>
            <p:cNvSpPr/>
            <p:nvPr/>
          </p:nvSpPr>
          <p:spPr>
            <a:xfrm>
              <a:off x="1371431" y="1684917"/>
              <a:ext cx="367288" cy="116124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b="1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Men</a:t>
              </a:r>
            </a:p>
          </p:txBody>
        </p:sp>
        <p:sp>
          <p:nvSpPr>
            <p:cNvPr id="179" name="直线连接线"/>
            <p:cNvSpPr/>
            <p:nvPr/>
          </p:nvSpPr>
          <p:spPr>
            <a:xfrm rot="-6505913" flipV="1">
              <a:off x="2598847" y="2714665"/>
              <a:ext cx="1978258" cy="7600"/>
            </a:xfrm>
            <a:custGeom>
              <a:avLst/>
              <a:gdLst/>
              <a:ahLst/>
              <a:cxnLst/>
              <a:rect l="l" t="t" r="r" b="b"/>
              <a:pathLst>
                <a:path w="1978258" h="7600" fill="none">
                  <a:moveTo>
                    <a:pt x="0" y="0"/>
                  </a:moveTo>
                  <a:lnTo>
                    <a:pt x="1978258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sp>
          <p:nvSpPr>
            <p:cNvPr id="180" name="Rectangle"/>
            <p:cNvSpPr/>
            <p:nvPr/>
          </p:nvSpPr>
          <p:spPr>
            <a:xfrm>
              <a:off x="3827903" y="3386592"/>
              <a:ext cx="1162952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-Weighing balance</a:t>
              </a:r>
            </a:p>
          </p:txBody>
        </p:sp>
        <p:sp>
          <p:nvSpPr>
            <p:cNvPr id="182" name="Rectangle"/>
            <p:cNvSpPr/>
            <p:nvPr/>
          </p:nvSpPr>
          <p:spPr>
            <a:xfrm>
              <a:off x="3749622" y="3095156"/>
              <a:ext cx="60915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-oH meter</a:t>
              </a:r>
            </a:p>
          </p:txBody>
        </p:sp>
        <p:sp>
          <p:nvSpPr>
            <p:cNvPr id="186" name="Rectangle"/>
            <p:cNvSpPr/>
            <p:nvPr/>
          </p:nvSpPr>
          <p:spPr>
            <a:xfrm>
              <a:off x="3339887" y="1884761"/>
              <a:ext cx="731643" cy="19049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-Sonicator</a:t>
              </a:r>
            </a:p>
          </p:txBody>
        </p:sp>
        <p:sp>
          <p:nvSpPr>
            <p:cNvPr id="187" name="Rectangle"/>
            <p:cNvSpPr/>
            <p:nvPr/>
          </p:nvSpPr>
          <p:spPr>
            <a:xfrm>
              <a:off x="2969722" y="1632978"/>
              <a:ext cx="724589" cy="160464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b="1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Machines</a:t>
              </a:r>
            </a:p>
          </p:txBody>
        </p:sp>
        <p:sp>
          <p:nvSpPr>
            <p:cNvPr id="188" name="直线连接线"/>
            <p:cNvSpPr/>
            <p:nvPr/>
          </p:nvSpPr>
          <p:spPr>
            <a:xfrm>
              <a:off x="3531693" y="2490430"/>
              <a:ext cx="1516466" cy="7600"/>
            </a:xfrm>
            <a:custGeom>
              <a:avLst/>
              <a:gdLst/>
              <a:ahLst/>
              <a:cxnLst/>
              <a:rect l="l" t="t" r="r" b="b"/>
              <a:pathLst>
                <a:path w="1516466" h="7600" fill="none">
                  <a:moveTo>
                    <a:pt x="0" y="0"/>
                  </a:moveTo>
                  <a:lnTo>
                    <a:pt x="1516466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89" name="Rectangle"/>
            <p:cNvSpPr/>
            <p:nvPr/>
          </p:nvSpPr>
          <p:spPr>
            <a:xfrm>
              <a:off x="5047354" y="2370504"/>
              <a:ext cx="402948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HPLC</a:t>
              </a:r>
            </a:p>
          </p:txBody>
        </p:sp>
        <p:sp>
          <p:nvSpPr>
            <p:cNvPr id="190" name="直线连接线"/>
            <p:cNvSpPr/>
            <p:nvPr/>
          </p:nvSpPr>
          <p:spPr>
            <a:xfrm rot="4293903">
              <a:off x="4623766" y="2832522"/>
              <a:ext cx="726676" cy="7600"/>
            </a:xfrm>
            <a:custGeom>
              <a:avLst/>
              <a:gdLst/>
              <a:ahLst/>
              <a:cxnLst/>
              <a:rect l="l" t="t" r="r" b="b"/>
              <a:pathLst>
                <a:path w="726676" h="7600" fill="none">
                  <a:moveTo>
                    <a:pt x="0" y="0"/>
                  </a:moveTo>
                  <a:lnTo>
                    <a:pt x="726676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91" name="直线连接线"/>
            <p:cNvSpPr/>
            <p:nvPr/>
          </p:nvSpPr>
          <p:spPr>
            <a:xfrm>
              <a:off x="4990711" y="2777672"/>
              <a:ext cx="402142" cy="7600"/>
            </a:xfrm>
            <a:custGeom>
              <a:avLst/>
              <a:gdLst/>
              <a:ahLst/>
              <a:cxnLst/>
              <a:rect l="l" t="t" r="r" b="b"/>
              <a:pathLst>
                <a:path w="402142" h="7600" fill="none">
                  <a:moveTo>
                    <a:pt x="0" y="0"/>
                  </a:moveTo>
                  <a:lnTo>
                    <a:pt x="402142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92" name="直线连接线"/>
            <p:cNvSpPr/>
            <p:nvPr/>
          </p:nvSpPr>
          <p:spPr>
            <a:xfrm>
              <a:off x="5078534" y="3064914"/>
              <a:ext cx="402192" cy="7600"/>
            </a:xfrm>
            <a:custGeom>
              <a:avLst/>
              <a:gdLst/>
              <a:ahLst/>
              <a:cxnLst/>
              <a:rect l="l" t="t" r="r" b="b"/>
              <a:pathLst>
                <a:path w="402192" h="7600" fill="none">
                  <a:moveTo>
                    <a:pt x="0" y="0"/>
                  </a:moveTo>
                  <a:lnTo>
                    <a:pt x="402192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93" name="直线连接线"/>
            <p:cNvSpPr/>
            <p:nvPr/>
          </p:nvSpPr>
          <p:spPr>
            <a:xfrm rot="10800000">
              <a:off x="4653615" y="2915370"/>
              <a:ext cx="352268" cy="7600"/>
            </a:xfrm>
            <a:custGeom>
              <a:avLst/>
              <a:gdLst/>
              <a:ahLst/>
              <a:cxnLst/>
              <a:rect l="l" t="t" r="r" b="b"/>
              <a:pathLst>
                <a:path w="352268" h="7600" fill="none">
                  <a:moveTo>
                    <a:pt x="0" y="0"/>
                  </a:moveTo>
                  <a:lnTo>
                    <a:pt x="352268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94" name="Rectangle"/>
            <p:cNvSpPr/>
            <p:nvPr/>
          </p:nvSpPr>
          <p:spPr>
            <a:xfrm>
              <a:off x="4019551" y="2828415"/>
              <a:ext cx="609154" cy="177373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Flow rate</a:t>
              </a:r>
            </a:p>
          </p:txBody>
        </p:sp>
        <p:sp>
          <p:nvSpPr>
            <p:cNvPr id="195" name="Rectangle"/>
            <p:cNvSpPr/>
            <p:nvPr/>
          </p:nvSpPr>
          <p:spPr>
            <a:xfrm>
              <a:off x="4911565" y="3169270"/>
              <a:ext cx="402948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Pump</a:t>
              </a:r>
            </a:p>
          </p:txBody>
        </p:sp>
        <p:sp>
          <p:nvSpPr>
            <p:cNvPr id="196" name="Rectangle"/>
            <p:cNvSpPr/>
            <p:nvPr/>
          </p:nvSpPr>
          <p:spPr>
            <a:xfrm>
              <a:off x="5488214" y="2974125"/>
              <a:ext cx="429275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Speed</a:t>
              </a:r>
            </a:p>
          </p:txBody>
        </p:sp>
        <p:sp>
          <p:nvSpPr>
            <p:cNvPr id="197" name="Rectangle"/>
            <p:cNvSpPr/>
            <p:nvPr/>
          </p:nvSpPr>
          <p:spPr>
            <a:xfrm>
              <a:off x="5408010" y="2686062"/>
              <a:ext cx="559330" cy="198421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Pressure</a:t>
              </a:r>
            </a:p>
          </p:txBody>
        </p:sp>
        <p:sp>
          <p:nvSpPr>
            <p:cNvPr id="198" name="直线连接线"/>
            <p:cNvSpPr/>
            <p:nvPr/>
          </p:nvSpPr>
          <p:spPr>
            <a:xfrm rot="-4743099">
              <a:off x="4480286" y="2339927"/>
              <a:ext cx="284829" cy="7600"/>
            </a:xfrm>
            <a:custGeom>
              <a:avLst/>
              <a:gdLst/>
              <a:ahLst/>
              <a:cxnLst/>
              <a:rect l="l" t="t" r="r" b="b"/>
              <a:pathLst>
                <a:path w="284829" h="7600" fill="none">
                  <a:moveTo>
                    <a:pt x="0" y="0"/>
                  </a:moveTo>
                  <a:lnTo>
                    <a:pt x="284829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199" name="Rectangle"/>
            <p:cNvSpPr/>
            <p:nvPr/>
          </p:nvSpPr>
          <p:spPr>
            <a:xfrm>
              <a:off x="3706301" y="2081581"/>
              <a:ext cx="609154" cy="121600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Degasser</a:t>
              </a:r>
            </a:p>
          </p:txBody>
        </p:sp>
        <p:sp>
          <p:nvSpPr>
            <p:cNvPr id="200" name="直线连接线"/>
            <p:cNvSpPr/>
            <p:nvPr/>
          </p:nvSpPr>
          <p:spPr>
            <a:xfrm rot="-4091868">
              <a:off x="3920367" y="2344417"/>
              <a:ext cx="309376" cy="7600"/>
            </a:xfrm>
            <a:custGeom>
              <a:avLst/>
              <a:gdLst/>
              <a:ahLst/>
              <a:cxnLst/>
              <a:rect l="l" t="t" r="r" b="b"/>
              <a:pathLst>
                <a:path w="309376" h="7600" fill="none">
                  <a:moveTo>
                    <a:pt x="0" y="0"/>
                  </a:moveTo>
                  <a:lnTo>
                    <a:pt x="309376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01" name="Rectangle"/>
            <p:cNvSpPr/>
            <p:nvPr/>
          </p:nvSpPr>
          <p:spPr>
            <a:xfrm>
              <a:off x="4477121" y="2056694"/>
              <a:ext cx="747815" cy="146491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Column oven</a:t>
              </a:r>
            </a:p>
          </p:txBody>
        </p:sp>
        <p:sp>
          <p:nvSpPr>
            <p:cNvPr id="202" name="直线连接线"/>
            <p:cNvSpPr/>
            <p:nvPr/>
          </p:nvSpPr>
          <p:spPr>
            <a:xfrm rot="-6505913" flipV="1">
              <a:off x="5187939" y="2714665"/>
              <a:ext cx="1978258" cy="7600"/>
            </a:xfrm>
            <a:custGeom>
              <a:avLst/>
              <a:gdLst/>
              <a:ahLst/>
              <a:cxnLst/>
              <a:rect l="l" t="t" r="r" b="b"/>
              <a:pathLst>
                <a:path w="1978258" h="7600" fill="none">
                  <a:moveTo>
                    <a:pt x="0" y="0"/>
                  </a:moveTo>
                  <a:lnTo>
                    <a:pt x="1978258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sp>
          <p:nvSpPr>
            <p:cNvPr id="203" name="Rectangle"/>
            <p:cNvSpPr/>
            <p:nvPr/>
          </p:nvSpPr>
          <p:spPr>
            <a:xfrm>
              <a:off x="6416989" y="3364424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-Percent recovery</a:t>
              </a:r>
            </a:p>
          </p:txBody>
        </p:sp>
        <p:sp>
          <p:nvSpPr>
            <p:cNvPr id="204" name="Rectangle"/>
            <p:cNvSpPr/>
            <p:nvPr/>
          </p:nvSpPr>
          <p:spPr>
            <a:xfrm>
              <a:off x="6338709" y="3095156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-Area calculation</a:t>
              </a:r>
            </a:p>
          </p:txBody>
        </p:sp>
        <p:sp>
          <p:nvSpPr>
            <p:cNvPr id="205" name="Rectangle"/>
            <p:cNvSpPr/>
            <p:nvPr/>
          </p:nvSpPr>
          <p:spPr>
            <a:xfrm>
              <a:off x="6227445" y="2800322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-Sampling speed</a:t>
              </a:r>
            </a:p>
          </p:txBody>
        </p:sp>
        <p:sp>
          <p:nvSpPr>
            <p:cNvPr id="206" name="Rectangle"/>
            <p:cNvSpPr/>
            <p:nvPr/>
          </p:nvSpPr>
          <p:spPr>
            <a:xfrm>
              <a:off x="6120136" y="2519152"/>
              <a:ext cx="1190069" cy="146677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-Purity Percentage</a:t>
              </a:r>
            </a:p>
          </p:txBody>
        </p:sp>
        <p:sp>
          <p:nvSpPr>
            <p:cNvPr id="207" name="Rectangle"/>
            <p:cNvSpPr/>
            <p:nvPr/>
          </p:nvSpPr>
          <p:spPr>
            <a:xfrm>
              <a:off x="6028708" y="2170062"/>
              <a:ext cx="86059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-Impurity level</a:t>
              </a:r>
            </a:p>
          </p:txBody>
        </p:sp>
        <p:sp>
          <p:nvSpPr>
            <p:cNvPr id="208" name="Rectangle"/>
            <p:cNvSpPr/>
            <p:nvPr/>
          </p:nvSpPr>
          <p:spPr>
            <a:xfrm>
              <a:off x="5928980" y="1928761"/>
              <a:ext cx="860594" cy="102493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-Sampling rate</a:t>
              </a:r>
            </a:p>
          </p:txBody>
        </p:sp>
        <p:sp>
          <p:nvSpPr>
            <p:cNvPr id="209" name="Rectangle"/>
            <p:cNvSpPr/>
            <p:nvPr/>
          </p:nvSpPr>
          <p:spPr>
            <a:xfrm>
              <a:off x="5488212" y="1558620"/>
              <a:ext cx="84621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b="1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Measurement</a:t>
              </a:r>
            </a:p>
          </p:txBody>
        </p:sp>
        <p:sp>
          <p:nvSpPr>
            <p:cNvPr id="210" name="直线连接线"/>
            <p:cNvSpPr/>
            <p:nvPr/>
          </p:nvSpPr>
          <p:spPr>
            <a:xfrm rot="6505913">
              <a:off x="1782971" y="4601509"/>
              <a:ext cx="1978258" cy="7600"/>
            </a:xfrm>
            <a:custGeom>
              <a:avLst/>
              <a:gdLst/>
              <a:ahLst/>
              <a:cxnLst/>
              <a:rect l="l" t="t" r="r" b="b"/>
              <a:pathLst>
                <a:path w="1978258" h="7600" fill="none">
                  <a:moveTo>
                    <a:pt x="0" y="0"/>
                  </a:moveTo>
                  <a:lnTo>
                    <a:pt x="1978258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grpSp>
          <p:nvGrpSpPr>
            <p:cNvPr id="275" name="Group 275"/>
            <p:cNvGrpSpPr/>
            <p:nvPr/>
          </p:nvGrpSpPr>
          <p:grpSpPr>
            <a:xfrm flipV="1">
              <a:off x="3289681" y="5190522"/>
              <a:ext cx="1011644" cy="234822"/>
              <a:chOff x="3289681" y="5190522"/>
              <a:chExt cx="1011644" cy="234822"/>
            </a:xfrm>
          </p:grpSpPr>
          <p:sp>
            <p:nvSpPr>
              <p:cNvPr id="215" name="Rectangle"/>
              <p:cNvSpPr/>
              <p:nvPr/>
            </p:nvSpPr>
            <p:spPr>
              <a:xfrm>
                <a:off x="3289681" y="5190522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76" name="Text 276"/>
              <p:cNvSpPr txBox="1"/>
              <p:nvPr/>
            </p:nvSpPr>
            <p:spPr>
              <a:xfrm flipV="1">
                <a:off x="3289681" y="5190522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Separation mode</a:t>
                </a:r>
              </a:p>
            </p:txBody>
          </p:sp>
        </p:grpSp>
        <p:grpSp>
          <p:nvGrpSpPr>
            <p:cNvPr id="277" name="Group 277"/>
            <p:cNvGrpSpPr/>
            <p:nvPr/>
          </p:nvGrpSpPr>
          <p:grpSpPr>
            <a:xfrm flipV="1">
              <a:off x="2194642" y="5559971"/>
              <a:ext cx="582168" cy="132545"/>
              <a:chOff x="2194642" y="5559971"/>
              <a:chExt cx="582168" cy="132545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2194642" y="5559971"/>
                <a:ext cx="582168" cy="132545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78" name="Text 278"/>
              <p:cNvSpPr txBox="1"/>
              <p:nvPr/>
            </p:nvSpPr>
            <p:spPr>
              <a:xfrm flipV="1">
                <a:off x="2194642" y="5559971"/>
                <a:ext cx="582168" cy="132545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b="1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Methods</a:t>
                </a:r>
              </a:p>
            </p:txBody>
          </p:sp>
        </p:grpSp>
        <p:sp>
          <p:nvSpPr>
            <p:cNvPr id="218" name="直线连接线"/>
            <p:cNvSpPr/>
            <p:nvPr/>
          </p:nvSpPr>
          <p:spPr>
            <a:xfrm>
              <a:off x="2979980" y="4064344"/>
              <a:ext cx="976653" cy="7600"/>
            </a:xfrm>
            <a:custGeom>
              <a:avLst/>
              <a:gdLst/>
              <a:ahLst/>
              <a:cxnLst/>
              <a:rect l="l" t="t" r="r" b="b"/>
              <a:pathLst>
                <a:path w="976653" h="7600" fill="none">
                  <a:moveTo>
                    <a:pt x="0" y="0"/>
                  </a:moveTo>
                  <a:lnTo>
                    <a:pt x="976653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19" name="直线连接线"/>
            <p:cNvSpPr/>
            <p:nvPr/>
          </p:nvSpPr>
          <p:spPr>
            <a:xfrm rot="-3378386">
              <a:off x="3224280" y="3953684"/>
              <a:ext cx="207142" cy="7600"/>
            </a:xfrm>
            <a:custGeom>
              <a:avLst/>
              <a:gdLst/>
              <a:ahLst/>
              <a:cxnLst/>
              <a:rect l="l" t="t" r="r" b="b"/>
              <a:pathLst>
                <a:path w="207142" h="7600" fill="none">
                  <a:moveTo>
                    <a:pt x="0" y="0"/>
                  </a:moveTo>
                  <a:lnTo>
                    <a:pt x="207142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0" name="直线连接线"/>
            <p:cNvSpPr/>
            <p:nvPr/>
          </p:nvSpPr>
          <p:spPr>
            <a:xfrm rot="3806268">
              <a:off x="3123113" y="4204197"/>
              <a:ext cx="273890" cy="7600"/>
            </a:xfrm>
            <a:custGeom>
              <a:avLst/>
              <a:gdLst/>
              <a:ahLst/>
              <a:cxnLst/>
              <a:rect l="l" t="t" r="r" b="b"/>
              <a:pathLst>
                <a:path w="273890" h="7600" fill="none">
                  <a:moveTo>
                    <a:pt x="0" y="0"/>
                  </a:moveTo>
                  <a:lnTo>
                    <a:pt x="273890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1" name="Rectangle"/>
            <p:cNvSpPr/>
            <p:nvPr/>
          </p:nvSpPr>
          <p:spPr>
            <a:xfrm>
              <a:off x="3154467" y="3671691"/>
              <a:ext cx="517039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Isocratic</a:t>
              </a:r>
            </a:p>
          </p:txBody>
        </p:sp>
        <p:sp>
          <p:nvSpPr>
            <p:cNvPr id="222" name="Rectangle"/>
            <p:cNvSpPr/>
            <p:nvPr/>
          </p:nvSpPr>
          <p:spPr>
            <a:xfrm>
              <a:off x="3956632" y="3967631"/>
              <a:ext cx="631937" cy="178227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Flow type</a:t>
              </a:r>
            </a:p>
          </p:txBody>
        </p:sp>
        <p:sp>
          <p:nvSpPr>
            <p:cNvPr id="223" name="Rectangle"/>
            <p:cNvSpPr/>
            <p:nvPr/>
          </p:nvSpPr>
          <p:spPr>
            <a:xfrm>
              <a:off x="3097018" y="4281541"/>
              <a:ext cx="631937" cy="269427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Gradient</a:t>
              </a:r>
            </a:p>
          </p:txBody>
        </p:sp>
        <p:sp>
          <p:nvSpPr>
            <p:cNvPr id="224" name="直线连接线"/>
            <p:cNvSpPr/>
            <p:nvPr/>
          </p:nvSpPr>
          <p:spPr>
            <a:xfrm>
              <a:off x="2807616" y="4616036"/>
              <a:ext cx="402178" cy="7600"/>
            </a:xfrm>
            <a:custGeom>
              <a:avLst/>
              <a:gdLst/>
              <a:ahLst/>
              <a:cxnLst/>
              <a:rect l="l" t="t" r="r" b="b"/>
              <a:pathLst>
                <a:path w="402178" h="7600" fill="none">
                  <a:moveTo>
                    <a:pt x="0" y="0"/>
                  </a:moveTo>
                  <a:lnTo>
                    <a:pt x="402178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5" name="直线连接线"/>
            <p:cNvSpPr/>
            <p:nvPr/>
          </p:nvSpPr>
          <p:spPr>
            <a:xfrm>
              <a:off x="2692788" y="4845830"/>
              <a:ext cx="402116" cy="7600"/>
            </a:xfrm>
            <a:custGeom>
              <a:avLst/>
              <a:gdLst/>
              <a:ahLst/>
              <a:cxnLst/>
              <a:rect l="l" t="t" r="r" b="b"/>
              <a:pathLst>
                <a:path w="402116" h="7600" fill="none">
                  <a:moveTo>
                    <a:pt x="0" y="0"/>
                  </a:moveTo>
                  <a:lnTo>
                    <a:pt x="402116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6" name="直线连接线"/>
            <p:cNvSpPr/>
            <p:nvPr/>
          </p:nvSpPr>
          <p:spPr>
            <a:xfrm>
              <a:off x="2562687" y="5305417"/>
              <a:ext cx="704560" cy="7600"/>
            </a:xfrm>
            <a:custGeom>
              <a:avLst/>
              <a:gdLst/>
              <a:ahLst/>
              <a:cxnLst/>
              <a:rect l="l" t="t" r="r" b="b"/>
              <a:pathLst>
                <a:path w="704560" h="7600" fill="none">
                  <a:moveTo>
                    <a:pt x="0" y="0"/>
                  </a:moveTo>
                  <a:lnTo>
                    <a:pt x="704560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7" name="直线连接线"/>
            <p:cNvSpPr/>
            <p:nvPr/>
          </p:nvSpPr>
          <p:spPr>
            <a:xfrm rot="-3378596">
              <a:off x="2707228" y="5194756"/>
              <a:ext cx="207161" cy="7600"/>
            </a:xfrm>
            <a:custGeom>
              <a:avLst/>
              <a:gdLst/>
              <a:ahLst/>
              <a:cxnLst/>
              <a:rect l="l" t="t" r="r" b="b"/>
              <a:pathLst>
                <a:path w="207161" h="7600" fill="none">
                  <a:moveTo>
                    <a:pt x="0" y="0"/>
                  </a:moveTo>
                  <a:lnTo>
                    <a:pt x="20716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28" name="直线连接线"/>
            <p:cNvSpPr/>
            <p:nvPr/>
          </p:nvSpPr>
          <p:spPr>
            <a:xfrm rot="3806524">
              <a:off x="2900920" y="5425813"/>
              <a:ext cx="273843" cy="7600"/>
            </a:xfrm>
            <a:custGeom>
              <a:avLst/>
              <a:gdLst/>
              <a:ahLst/>
              <a:cxnLst/>
              <a:rect l="l" t="t" r="r" b="b"/>
              <a:pathLst>
                <a:path w="273843" h="7600" fill="none">
                  <a:moveTo>
                    <a:pt x="0" y="0"/>
                  </a:moveTo>
                  <a:lnTo>
                    <a:pt x="273843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grpSp>
          <p:nvGrpSpPr>
            <p:cNvPr id="279" name="Group 279"/>
            <p:cNvGrpSpPr/>
            <p:nvPr/>
          </p:nvGrpSpPr>
          <p:grpSpPr>
            <a:xfrm flipV="1">
              <a:off x="3221015" y="4501134"/>
              <a:ext cx="1011644" cy="234822"/>
              <a:chOff x="3221015" y="4501134"/>
              <a:chExt cx="1011644" cy="234822"/>
            </a:xfrm>
          </p:grpSpPr>
          <p:sp>
            <p:nvSpPr>
              <p:cNvPr id="229" name="Rectangle"/>
              <p:cNvSpPr/>
              <p:nvPr/>
            </p:nvSpPr>
            <p:spPr>
              <a:xfrm>
                <a:off x="3221015" y="4501134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80" name="Text 280"/>
              <p:cNvSpPr txBox="1"/>
              <p:nvPr/>
            </p:nvSpPr>
            <p:spPr>
              <a:xfrm flipV="1">
                <a:off x="3221015" y="4501134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Flow rate</a:t>
                </a:r>
              </a:p>
            </p:txBody>
          </p:sp>
        </p:grpSp>
        <p:grpSp>
          <p:nvGrpSpPr>
            <p:cNvPr id="281" name="Group 281"/>
            <p:cNvGrpSpPr/>
            <p:nvPr/>
          </p:nvGrpSpPr>
          <p:grpSpPr>
            <a:xfrm flipV="1">
              <a:off x="3097021" y="4732250"/>
              <a:ext cx="1011644" cy="234822"/>
              <a:chOff x="3097021" y="4732250"/>
              <a:chExt cx="1011644" cy="234822"/>
            </a:xfrm>
          </p:grpSpPr>
          <p:sp>
            <p:nvSpPr>
              <p:cNvPr id="230" name="Rectangle"/>
              <p:cNvSpPr/>
              <p:nvPr/>
            </p:nvSpPr>
            <p:spPr>
              <a:xfrm>
                <a:off x="3097021" y="4732250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" name="Text 282"/>
              <p:cNvSpPr txBox="1"/>
              <p:nvPr/>
            </p:nvSpPr>
            <p:spPr>
              <a:xfrm flipV="1">
                <a:off x="3097021" y="4732250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Stationary phase</a:t>
                </a:r>
              </a:p>
            </p:txBody>
          </p:sp>
        </p:grpSp>
        <p:grpSp>
          <p:nvGrpSpPr>
            <p:cNvPr id="283" name="Group 283"/>
            <p:cNvGrpSpPr/>
            <p:nvPr/>
          </p:nvGrpSpPr>
          <p:grpSpPr>
            <a:xfrm flipV="1">
              <a:off x="2717317" y="4986531"/>
              <a:ext cx="1011644" cy="123724"/>
              <a:chOff x="2717317" y="4986531"/>
              <a:chExt cx="1011644" cy="123724"/>
            </a:xfrm>
          </p:grpSpPr>
          <p:sp>
            <p:nvSpPr>
              <p:cNvPr id="231" name="Rectangle"/>
              <p:cNvSpPr/>
              <p:nvPr/>
            </p:nvSpPr>
            <p:spPr>
              <a:xfrm>
                <a:off x="2717317" y="4986531"/>
                <a:ext cx="1011644" cy="123724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3" name="Text 284"/>
              <p:cNvSpPr txBox="1"/>
              <p:nvPr/>
            </p:nvSpPr>
            <p:spPr>
              <a:xfrm flipV="1">
                <a:off x="2717317" y="4986531"/>
                <a:ext cx="1011644" cy="123724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Reverse phase</a:t>
                </a:r>
              </a:p>
            </p:txBody>
          </p:sp>
        </p:grpSp>
        <p:grpSp>
          <p:nvGrpSpPr>
            <p:cNvPr id="285" name="Group 285"/>
            <p:cNvGrpSpPr/>
            <p:nvPr/>
          </p:nvGrpSpPr>
          <p:grpSpPr>
            <a:xfrm flipV="1">
              <a:off x="3025869" y="5493863"/>
              <a:ext cx="1011644" cy="264761"/>
              <a:chOff x="3025869" y="5493863"/>
              <a:chExt cx="1011644" cy="264761"/>
            </a:xfrm>
          </p:grpSpPr>
          <p:sp>
            <p:nvSpPr>
              <p:cNvPr id="232" name="Rectangle"/>
              <p:cNvSpPr/>
              <p:nvPr/>
            </p:nvSpPr>
            <p:spPr>
              <a:xfrm>
                <a:off x="3025869" y="5493863"/>
                <a:ext cx="1011644" cy="264761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4" name="Text 286"/>
              <p:cNvSpPr txBox="1"/>
              <p:nvPr/>
            </p:nvSpPr>
            <p:spPr>
              <a:xfrm flipV="1">
                <a:off x="3025869" y="5493863"/>
                <a:ext cx="1011644" cy="264761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Normal phase</a:t>
                </a:r>
              </a:p>
            </p:txBody>
          </p:sp>
        </p:grpSp>
        <p:sp>
          <p:nvSpPr>
            <p:cNvPr id="233" name="直线连接线"/>
            <p:cNvSpPr/>
            <p:nvPr/>
          </p:nvSpPr>
          <p:spPr>
            <a:xfrm rot="10800000">
              <a:off x="1543779" y="5068024"/>
              <a:ext cx="1041648" cy="7600"/>
            </a:xfrm>
            <a:custGeom>
              <a:avLst/>
              <a:gdLst/>
              <a:ahLst/>
              <a:cxnLst/>
              <a:rect l="l" t="t" r="r" b="b"/>
              <a:pathLst>
                <a:path w="1041648" h="7600" fill="none">
                  <a:moveTo>
                    <a:pt x="0" y="0"/>
                  </a:moveTo>
                  <a:lnTo>
                    <a:pt x="1041648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4" name="直线连接线"/>
            <p:cNvSpPr/>
            <p:nvPr/>
          </p:nvSpPr>
          <p:spPr>
            <a:xfrm rot="10800000">
              <a:off x="1515055" y="4263739"/>
              <a:ext cx="1350049" cy="7600"/>
            </a:xfrm>
            <a:custGeom>
              <a:avLst/>
              <a:gdLst/>
              <a:ahLst/>
              <a:cxnLst/>
              <a:rect l="l" t="t" r="r" b="b"/>
              <a:pathLst>
                <a:path w="1350049" h="7600" fill="none">
                  <a:moveTo>
                    <a:pt x="0" y="0"/>
                  </a:moveTo>
                  <a:lnTo>
                    <a:pt x="1350049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5" name="直线连接线"/>
            <p:cNvSpPr/>
            <p:nvPr/>
          </p:nvSpPr>
          <p:spPr>
            <a:xfrm rot="6506082">
              <a:off x="2043232" y="4524858"/>
              <a:ext cx="545006" cy="7600"/>
            </a:xfrm>
            <a:custGeom>
              <a:avLst/>
              <a:gdLst/>
              <a:ahLst/>
              <a:cxnLst/>
              <a:rect l="l" t="t" r="r" b="b"/>
              <a:pathLst>
                <a:path w="545006" h="7600" fill="none">
                  <a:moveTo>
                    <a:pt x="0" y="0"/>
                  </a:moveTo>
                  <a:lnTo>
                    <a:pt x="545006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6" name="直线连接线"/>
            <p:cNvSpPr/>
            <p:nvPr/>
          </p:nvSpPr>
          <p:spPr>
            <a:xfrm rot="10800000">
              <a:off x="2118272" y="4665885"/>
              <a:ext cx="130069" cy="7600"/>
            </a:xfrm>
            <a:custGeom>
              <a:avLst/>
              <a:gdLst/>
              <a:ahLst/>
              <a:cxnLst/>
              <a:rect l="l" t="t" r="r" b="b"/>
              <a:pathLst>
                <a:path w="130069" h="7600" fill="none">
                  <a:moveTo>
                    <a:pt x="0" y="0"/>
                  </a:moveTo>
                  <a:lnTo>
                    <a:pt x="130069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7" name="直线连接线"/>
            <p:cNvSpPr/>
            <p:nvPr/>
          </p:nvSpPr>
          <p:spPr>
            <a:xfrm rot="10800000">
              <a:off x="1945920" y="4436092"/>
              <a:ext cx="386963" cy="7600"/>
            </a:xfrm>
            <a:custGeom>
              <a:avLst/>
              <a:gdLst/>
              <a:ahLst/>
              <a:cxnLst/>
              <a:rect l="l" t="t" r="r" b="b"/>
              <a:pathLst>
                <a:path w="386963" h="7600" fill="none">
                  <a:moveTo>
                    <a:pt x="0" y="0"/>
                  </a:moveTo>
                  <a:lnTo>
                    <a:pt x="386963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8" name="直线连接线"/>
            <p:cNvSpPr/>
            <p:nvPr/>
          </p:nvSpPr>
          <p:spPr>
            <a:xfrm rot="6708163">
              <a:off x="2074957" y="5214037"/>
              <a:ext cx="309371" cy="7600"/>
            </a:xfrm>
            <a:custGeom>
              <a:avLst/>
              <a:gdLst/>
              <a:ahLst/>
              <a:cxnLst/>
              <a:rect l="l" t="t" r="r" b="b"/>
              <a:pathLst>
                <a:path w="309371" h="7600" fill="none">
                  <a:moveTo>
                    <a:pt x="0" y="0"/>
                  </a:moveTo>
                  <a:lnTo>
                    <a:pt x="30937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39" name="直线连接线"/>
            <p:cNvSpPr/>
            <p:nvPr/>
          </p:nvSpPr>
          <p:spPr>
            <a:xfrm rot="-6993721">
              <a:off x="2108100" y="4150950"/>
              <a:ext cx="256923" cy="7600"/>
            </a:xfrm>
            <a:custGeom>
              <a:avLst/>
              <a:gdLst/>
              <a:ahLst/>
              <a:cxnLst/>
              <a:rect l="l" t="t" r="r" b="b"/>
              <a:pathLst>
                <a:path w="256923" h="7600" fill="none">
                  <a:moveTo>
                    <a:pt x="0" y="0"/>
                  </a:moveTo>
                  <a:lnTo>
                    <a:pt x="256923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40" name="直线连接线"/>
            <p:cNvSpPr/>
            <p:nvPr/>
          </p:nvSpPr>
          <p:spPr>
            <a:xfrm rot="-6993903">
              <a:off x="1648506" y="4150943"/>
              <a:ext cx="256951" cy="7600"/>
            </a:xfrm>
            <a:custGeom>
              <a:avLst/>
              <a:gdLst/>
              <a:ahLst/>
              <a:cxnLst/>
              <a:rect l="l" t="t" r="r" b="b"/>
              <a:pathLst>
                <a:path w="256951" h="7600" fill="none">
                  <a:moveTo>
                    <a:pt x="0" y="0"/>
                  </a:moveTo>
                  <a:lnTo>
                    <a:pt x="25695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41" name="Rectangle"/>
            <p:cNvSpPr/>
            <p:nvPr/>
          </p:nvSpPr>
          <p:spPr>
            <a:xfrm>
              <a:off x="883123" y="4114645"/>
              <a:ext cx="631937" cy="413827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Mobile</a:t>
              </a:r>
            </a:p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phase</a:t>
              </a:r>
            </a:p>
          </p:txBody>
        </p:sp>
        <p:sp>
          <p:nvSpPr>
            <p:cNvPr id="242" name="Rectangle"/>
            <p:cNvSpPr/>
            <p:nvPr/>
          </p:nvSpPr>
          <p:spPr>
            <a:xfrm>
              <a:off x="1631627" y="4351753"/>
              <a:ext cx="315968" cy="176413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Type</a:t>
              </a:r>
            </a:p>
          </p:txBody>
        </p:sp>
        <p:sp>
          <p:nvSpPr>
            <p:cNvPr id="243" name="Rectangle"/>
            <p:cNvSpPr/>
            <p:nvPr/>
          </p:nvSpPr>
          <p:spPr>
            <a:xfrm>
              <a:off x="1543778" y="4606104"/>
              <a:ext cx="568199" cy="128894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Strength</a:t>
              </a:r>
            </a:p>
          </p:txBody>
        </p:sp>
        <p:sp>
          <p:nvSpPr>
            <p:cNvPr id="244" name="Rectangle"/>
            <p:cNvSpPr/>
            <p:nvPr/>
          </p:nvSpPr>
          <p:spPr>
            <a:xfrm>
              <a:off x="2007072" y="4805615"/>
              <a:ext cx="421797" cy="118963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Buffer</a:t>
              </a:r>
            </a:p>
          </p:txBody>
        </p:sp>
        <p:sp>
          <p:nvSpPr>
            <p:cNvPr id="245" name="Rectangle"/>
            <p:cNvSpPr/>
            <p:nvPr/>
          </p:nvSpPr>
          <p:spPr>
            <a:xfrm>
              <a:off x="1589380" y="3851058"/>
              <a:ext cx="234250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pH</a:t>
              </a:r>
            </a:p>
          </p:txBody>
        </p:sp>
        <p:sp>
          <p:nvSpPr>
            <p:cNvPr id="246" name="Rectangle"/>
            <p:cNvSpPr/>
            <p:nvPr/>
          </p:nvSpPr>
          <p:spPr>
            <a:xfrm>
              <a:off x="1882631" y="3851058"/>
              <a:ext cx="626826" cy="190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Aq. phase</a:t>
              </a:r>
            </a:p>
          </p:txBody>
        </p:sp>
        <p:sp>
          <p:nvSpPr>
            <p:cNvPr id="247" name="Rectangle"/>
            <p:cNvSpPr/>
            <p:nvPr/>
          </p:nvSpPr>
          <p:spPr>
            <a:xfrm>
              <a:off x="1148150" y="4960728"/>
              <a:ext cx="421797" cy="236298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Org.</a:t>
              </a:r>
            </a:p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phase</a:t>
              </a:r>
            </a:p>
          </p:txBody>
        </p:sp>
        <p:sp>
          <p:nvSpPr>
            <p:cNvPr id="248" name="Rectangle"/>
            <p:cNvSpPr/>
            <p:nvPr/>
          </p:nvSpPr>
          <p:spPr>
            <a:xfrm>
              <a:off x="1543785" y="5362865"/>
              <a:ext cx="727938" cy="132545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r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Solvent type</a:t>
              </a:r>
            </a:p>
          </p:txBody>
        </p:sp>
        <p:sp>
          <p:nvSpPr>
            <p:cNvPr id="249" name="直线连接线"/>
            <p:cNvSpPr/>
            <p:nvPr/>
          </p:nvSpPr>
          <p:spPr>
            <a:xfrm rot="6505930">
              <a:off x="4310299" y="4622644"/>
              <a:ext cx="1978226" cy="7600"/>
            </a:xfrm>
            <a:custGeom>
              <a:avLst/>
              <a:gdLst/>
              <a:ahLst/>
              <a:cxnLst/>
              <a:rect l="l" t="t" r="r" b="b"/>
              <a:pathLst>
                <a:path w="1978226" h="7600" fill="none">
                  <a:moveTo>
                    <a:pt x="0" y="0"/>
                  </a:moveTo>
                  <a:lnTo>
                    <a:pt x="1978226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grpSp>
          <p:nvGrpSpPr>
            <p:cNvPr id="287" name="Group 287"/>
            <p:cNvGrpSpPr/>
            <p:nvPr/>
          </p:nvGrpSpPr>
          <p:grpSpPr>
            <a:xfrm flipV="1">
              <a:off x="4721915" y="5508869"/>
              <a:ext cx="582168" cy="276945"/>
              <a:chOff x="4721915" y="5508869"/>
              <a:chExt cx="582168" cy="276945"/>
            </a:xfrm>
          </p:grpSpPr>
          <p:sp>
            <p:nvSpPr>
              <p:cNvPr id="251" name="Rectangle"/>
              <p:cNvSpPr/>
              <p:nvPr/>
            </p:nvSpPr>
            <p:spPr>
              <a:xfrm>
                <a:off x="4721915" y="5508869"/>
                <a:ext cx="582168" cy="276945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5" name="Text 288"/>
              <p:cNvSpPr txBox="1"/>
              <p:nvPr/>
            </p:nvSpPr>
            <p:spPr>
              <a:xfrm flipV="1">
                <a:off x="4721915" y="5508869"/>
                <a:ext cx="582168" cy="276945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b="1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Material</a:t>
                </a:r>
              </a:p>
            </p:txBody>
          </p:sp>
        </p:grpSp>
        <p:sp>
          <p:nvSpPr>
            <p:cNvPr id="252" name="直线连接线"/>
            <p:cNvSpPr/>
            <p:nvPr/>
          </p:nvSpPr>
          <p:spPr>
            <a:xfrm>
              <a:off x="5507230" y="4085465"/>
              <a:ext cx="575011" cy="7600"/>
            </a:xfrm>
            <a:custGeom>
              <a:avLst/>
              <a:gdLst/>
              <a:ahLst/>
              <a:cxnLst/>
              <a:rect l="l" t="t" r="r" b="b"/>
              <a:pathLst>
                <a:path w="575011" h="7600" fill="none">
                  <a:moveTo>
                    <a:pt x="0" y="0"/>
                  </a:moveTo>
                  <a:lnTo>
                    <a:pt x="57501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53" name="直线连接线"/>
            <p:cNvSpPr/>
            <p:nvPr/>
          </p:nvSpPr>
          <p:spPr>
            <a:xfrm rot="-3378596">
              <a:off x="5751545" y="3974789"/>
              <a:ext cx="207161" cy="7600"/>
            </a:xfrm>
            <a:custGeom>
              <a:avLst/>
              <a:gdLst/>
              <a:ahLst/>
              <a:cxnLst/>
              <a:rect l="l" t="t" r="r" b="b"/>
              <a:pathLst>
                <a:path w="207161" h="7600" fill="none">
                  <a:moveTo>
                    <a:pt x="0" y="0"/>
                  </a:moveTo>
                  <a:lnTo>
                    <a:pt x="20716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54" name="直线连接线"/>
            <p:cNvSpPr/>
            <p:nvPr/>
          </p:nvSpPr>
          <p:spPr>
            <a:xfrm rot="3806524">
              <a:off x="5888237" y="4219366"/>
              <a:ext cx="273843" cy="7600"/>
            </a:xfrm>
            <a:custGeom>
              <a:avLst/>
              <a:gdLst/>
              <a:ahLst/>
              <a:cxnLst/>
              <a:rect l="l" t="t" r="r" b="b"/>
              <a:pathLst>
                <a:path w="273843" h="7600" fill="none">
                  <a:moveTo>
                    <a:pt x="0" y="0"/>
                  </a:moveTo>
                  <a:lnTo>
                    <a:pt x="273843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sp>
          <p:nvSpPr>
            <p:cNvPr id="255" name="Rectangle"/>
            <p:cNvSpPr/>
            <p:nvPr/>
          </p:nvSpPr>
          <p:spPr>
            <a:xfrm>
              <a:off x="5681756" y="3654834"/>
              <a:ext cx="517039" cy="266486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Type</a:t>
              </a:r>
            </a:p>
          </p:txBody>
        </p:sp>
        <p:sp>
          <p:nvSpPr>
            <p:cNvPr id="256" name="Rectangle"/>
            <p:cNvSpPr/>
            <p:nvPr/>
          </p:nvSpPr>
          <p:spPr>
            <a:xfrm>
              <a:off x="6097339" y="3952431"/>
              <a:ext cx="631937" cy="269427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Column</a:t>
              </a:r>
            </a:p>
          </p:txBody>
        </p:sp>
        <p:sp>
          <p:nvSpPr>
            <p:cNvPr id="257" name="Rectangle"/>
            <p:cNvSpPr/>
            <p:nvPr/>
          </p:nvSpPr>
          <p:spPr>
            <a:xfrm>
              <a:off x="5960911" y="4281539"/>
              <a:ext cx="631937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Dimension</a:t>
              </a:r>
            </a:p>
          </p:txBody>
        </p:sp>
        <p:sp>
          <p:nvSpPr>
            <p:cNvPr id="262" name="直线连接线"/>
            <p:cNvSpPr/>
            <p:nvPr/>
          </p:nvSpPr>
          <p:spPr>
            <a:xfrm rot="6451527">
              <a:off x="4931798" y="4639813"/>
              <a:ext cx="1144661" cy="7600"/>
            </a:xfrm>
            <a:custGeom>
              <a:avLst/>
              <a:gdLst/>
              <a:ahLst/>
              <a:cxnLst/>
              <a:rect l="l" t="t" r="r" b="b"/>
              <a:pathLst>
                <a:path w="1144661" h="7600" fill="none">
                  <a:moveTo>
                    <a:pt x="0" y="0"/>
                  </a:moveTo>
                  <a:lnTo>
                    <a:pt x="1144661" y="0"/>
                  </a:lnTo>
                </a:path>
              </a:pathLst>
            </a:custGeom>
            <a:solidFill>
              <a:srgbClr val="754CE6"/>
            </a:solidFill>
            <a:ln w="17733" cap="flat">
              <a:solidFill>
                <a:srgbClr val="754CE6"/>
              </a:solidFill>
              <a:miter/>
              <a:headEnd type="arrow" w="med" len="med"/>
            </a:ln>
          </p:spPr>
        </p:sp>
        <p:grpSp>
          <p:nvGrpSpPr>
            <p:cNvPr id="289" name="Group 289"/>
            <p:cNvGrpSpPr/>
            <p:nvPr/>
          </p:nvGrpSpPr>
          <p:grpSpPr>
            <a:xfrm flipV="1">
              <a:off x="5495816" y="4501134"/>
              <a:ext cx="1011644" cy="234822"/>
              <a:chOff x="5495816" y="4501134"/>
              <a:chExt cx="1011644" cy="234822"/>
            </a:xfrm>
          </p:grpSpPr>
          <p:sp>
            <p:nvSpPr>
              <p:cNvPr id="263" name="Rectangle"/>
              <p:cNvSpPr/>
              <p:nvPr/>
            </p:nvSpPr>
            <p:spPr>
              <a:xfrm>
                <a:off x="5495816" y="4501134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6" name="Text 290"/>
              <p:cNvSpPr txBox="1"/>
              <p:nvPr/>
            </p:nvSpPr>
            <p:spPr>
              <a:xfrm flipV="1">
                <a:off x="5495816" y="4501134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-Functional group</a:t>
                </a:r>
              </a:p>
            </p:txBody>
          </p:sp>
        </p:grpSp>
        <p:grpSp>
          <p:nvGrpSpPr>
            <p:cNvPr id="291" name="Group 291"/>
            <p:cNvGrpSpPr/>
            <p:nvPr/>
          </p:nvGrpSpPr>
          <p:grpSpPr>
            <a:xfrm flipV="1">
              <a:off x="5128043" y="5197024"/>
              <a:ext cx="402948" cy="152962"/>
              <a:chOff x="5128043" y="5197024"/>
              <a:chExt cx="402948" cy="152962"/>
            </a:xfrm>
          </p:grpSpPr>
          <p:sp>
            <p:nvSpPr>
              <p:cNvPr id="265" name="Rectangle"/>
              <p:cNvSpPr/>
              <p:nvPr/>
            </p:nvSpPr>
            <p:spPr>
              <a:xfrm>
                <a:off x="5128043" y="5197024"/>
                <a:ext cx="402948" cy="15296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7" name="Text 292"/>
              <p:cNvSpPr txBox="1"/>
              <p:nvPr/>
            </p:nvSpPr>
            <p:spPr>
              <a:xfrm flipV="1">
                <a:off x="5128043" y="5197024"/>
                <a:ext cx="402948" cy="15296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Silica</a:t>
                </a:r>
              </a:p>
            </p:txBody>
          </p:sp>
        </p:grpSp>
        <p:grpSp>
          <p:nvGrpSpPr>
            <p:cNvPr id="8" name="Group 293"/>
            <p:cNvGrpSpPr/>
            <p:nvPr/>
          </p:nvGrpSpPr>
          <p:grpSpPr>
            <a:xfrm flipV="1">
              <a:off x="5434454" y="4689750"/>
              <a:ext cx="1011644" cy="234822"/>
              <a:chOff x="5434454" y="4689750"/>
              <a:chExt cx="1011644" cy="234822"/>
            </a:xfrm>
          </p:grpSpPr>
          <p:sp>
            <p:nvSpPr>
              <p:cNvPr id="9" name="Rectangle"/>
              <p:cNvSpPr/>
              <p:nvPr/>
            </p:nvSpPr>
            <p:spPr>
              <a:xfrm>
                <a:off x="5434454" y="4689750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10" name="Text 294"/>
              <p:cNvSpPr txBox="1"/>
              <p:nvPr/>
            </p:nvSpPr>
            <p:spPr>
              <a:xfrm flipV="1">
                <a:off x="5434454" y="4689750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-Mode of packing</a:t>
                </a:r>
              </a:p>
            </p:txBody>
          </p:sp>
        </p:grpSp>
        <p:grpSp>
          <p:nvGrpSpPr>
            <p:cNvPr id="295" name="Group 295"/>
            <p:cNvGrpSpPr/>
            <p:nvPr/>
          </p:nvGrpSpPr>
          <p:grpSpPr>
            <a:xfrm flipV="1">
              <a:off x="5373038" y="4877782"/>
              <a:ext cx="1011644" cy="234822"/>
              <a:chOff x="5373038" y="4877782"/>
              <a:chExt cx="1011644" cy="234822"/>
            </a:xfrm>
          </p:grpSpPr>
          <p:sp>
            <p:nvSpPr>
              <p:cNvPr id="282" name="Rectangle"/>
              <p:cNvSpPr/>
              <p:nvPr/>
            </p:nvSpPr>
            <p:spPr>
              <a:xfrm>
                <a:off x="5373038" y="4877782"/>
                <a:ext cx="1011644" cy="234822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96" name="Text 296"/>
              <p:cNvSpPr txBox="1"/>
              <p:nvPr/>
            </p:nvSpPr>
            <p:spPr>
              <a:xfrm flipV="1">
                <a:off x="5373038" y="4877782"/>
                <a:ext cx="1011644" cy="234822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-Particle size</a:t>
                </a:r>
              </a:p>
            </p:txBody>
          </p:sp>
        </p:grpSp>
        <p:sp>
          <p:nvSpPr>
            <p:cNvPr id="11" name="直线连接线"/>
            <p:cNvSpPr/>
            <p:nvPr/>
          </p:nvSpPr>
          <p:spPr>
            <a:xfrm rot="6505930">
              <a:off x="5746957" y="4630221"/>
              <a:ext cx="1978226" cy="7600"/>
            </a:xfrm>
            <a:custGeom>
              <a:avLst/>
              <a:gdLst/>
              <a:ahLst/>
              <a:cxnLst/>
              <a:rect l="l" t="t" r="r" b="b"/>
              <a:pathLst>
                <a:path w="1978226" h="7600" fill="none">
                  <a:moveTo>
                    <a:pt x="0" y="0"/>
                  </a:moveTo>
                  <a:lnTo>
                    <a:pt x="1978226" y="0"/>
                  </a:lnTo>
                </a:path>
              </a:pathLst>
            </a:custGeom>
            <a:solidFill>
              <a:srgbClr val="5FC1AA"/>
            </a:solidFill>
            <a:ln w="17733" cap="flat">
              <a:solidFill>
                <a:srgbClr val="C00000"/>
              </a:solidFill>
              <a:custDash>
                <a:ds d="380000" sp="120000"/>
              </a:custDash>
              <a:miter/>
              <a:headEnd type="arrow" w="med" len="med"/>
            </a:ln>
          </p:spPr>
        </p:sp>
        <p:grpSp>
          <p:nvGrpSpPr>
            <p:cNvPr id="297" name="Group 297"/>
            <p:cNvGrpSpPr/>
            <p:nvPr/>
          </p:nvGrpSpPr>
          <p:grpSpPr>
            <a:xfrm flipV="1">
              <a:off x="6147105" y="5493867"/>
              <a:ext cx="582168" cy="276945"/>
              <a:chOff x="6147105" y="5493867"/>
              <a:chExt cx="582168" cy="276945"/>
            </a:xfrm>
          </p:grpSpPr>
          <p:sp>
            <p:nvSpPr>
              <p:cNvPr id="284" name="Rectangle"/>
              <p:cNvSpPr/>
              <p:nvPr/>
            </p:nvSpPr>
            <p:spPr>
              <a:xfrm>
                <a:off x="6147105" y="5493867"/>
                <a:ext cx="582168" cy="276945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298" name="Text 298"/>
              <p:cNvSpPr txBox="1"/>
              <p:nvPr/>
            </p:nvSpPr>
            <p:spPr>
              <a:xfrm flipV="1">
                <a:off x="6147105" y="5493867"/>
                <a:ext cx="582168" cy="276945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b="1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Material</a:t>
                </a:r>
              </a:p>
            </p:txBody>
          </p:sp>
        </p:grpSp>
        <p:sp>
          <p:nvSpPr>
            <p:cNvPr id="286" name="Rectangle"/>
            <p:cNvSpPr/>
            <p:nvPr/>
          </p:nvSpPr>
          <p:spPr>
            <a:xfrm>
              <a:off x="6509747" y="5156094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-Temperature</a:t>
              </a:r>
            </a:p>
          </p:txBody>
        </p:sp>
        <p:sp>
          <p:nvSpPr>
            <p:cNvPr id="12" name="Rectangle"/>
            <p:cNvSpPr/>
            <p:nvPr/>
          </p:nvSpPr>
          <p:spPr>
            <a:xfrm>
              <a:off x="6630451" y="4785404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-Pressure</a:t>
              </a:r>
            </a:p>
          </p:txBody>
        </p:sp>
        <p:sp>
          <p:nvSpPr>
            <p:cNvPr id="288" name="Rectangle"/>
            <p:cNvSpPr/>
            <p:nvPr/>
          </p:nvSpPr>
          <p:spPr>
            <a:xfrm>
              <a:off x="6740567" y="4447546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-Humidity</a:t>
              </a:r>
            </a:p>
          </p:txBody>
        </p:sp>
        <p:sp>
          <p:nvSpPr>
            <p:cNvPr id="13" name="Rectangle"/>
            <p:cNvSpPr/>
            <p:nvPr/>
          </p:nvSpPr>
          <p:spPr>
            <a:xfrm>
              <a:off x="6842088" y="4124888"/>
              <a:ext cx="1011644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-Moisture</a:t>
              </a:r>
            </a:p>
          </p:txBody>
        </p:sp>
        <p:sp>
          <p:nvSpPr>
            <p:cNvPr id="290" name="Rectangle"/>
            <p:cNvSpPr/>
            <p:nvPr/>
          </p:nvSpPr>
          <p:spPr>
            <a:xfrm>
              <a:off x="6972647" y="3802230"/>
              <a:ext cx="513422" cy="234822"/>
            </a:xfrm>
            <a:custGeom>
              <a:avLst/>
              <a:gdLst/>
              <a:ahLst/>
              <a:cxnLst/>
              <a:rect l="l" t="t" r="r" b="b"/>
              <a:pathLst/>
            </a:custGeom>
            <a:solidFill>
              <a:srgbClr val="FFFFFF"/>
            </a:solidFill>
            <a:ln w="17733" cap="flat">
              <a:solidFill>
                <a:srgbClr val="000000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l"/>
              <a:r>
                <a:rPr lang="zh-CN" altLang="en-US" sz="912" dirty="0">
                  <a:solidFill>
                    <a:srgbClr val="000000"/>
                  </a:solidFill>
                  <a:latin typeface="阿里巴巴普惠体 R"/>
                  <a:ea typeface="阿里巴巴普惠体 R"/>
                  <a:cs typeface="阿里巴巴普惠体 R"/>
                </a:rPr>
                <a:t>-Light</a:t>
              </a:r>
            </a:p>
          </p:txBody>
        </p:sp>
        <p:grpSp>
          <p:nvGrpSpPr>
            <p:cNvPr id="299" name="Group 299"/>
            <p:cNvGrpSpPr/>
            <p:nvPr/>
          </p:nvGrpSpPr>
          <p:grpSpPr>
            <a:xfrm flipV="1">
              <a:off x="7963691" y="3447181"/>
              <a:ext cx="718110" cy="437803"/>
              <a:chOff x="7963691" y="3447181"/>
              <a:chExt cx="718110" cy="437803"/>
            </a:xfrm>
          </p:grpSpPr>
          <p:sp>
            <p:nvSpPr>
              <p:cNvPr id="292" name="Rectangle"/>
              <p:cNvSpPr/>
              <p:nvPr/>
            </p:nvSpPr>
            <p:spPr>
              <a:xfrm>
                <a:off x="7963691" y="3447181"/>
                <a:ext cx="718110" cy="437803"/>
              </a:xfrm>
              <a:custGeom>
                <a:avLst/>
                <a:gdLst/>
                <a:ahLst/>
                <a:cxnLst/>
                <a:rect l="l" t="t" r="r" b="b"/>
                <a:pathLst/>
              </a:custGeom>
              <a:solidFill>
                <a:srgbClr val="FFFFFF"/>
              </a:solidFill>
              <a:ln w="17733" cap="flat">
                <a:solidFill>
                  <a:srgbClr val="000000"/>
                </a:solidFill>
                <a:miter/>
              </a:ln>
            </p:spPr>
          </p:sp>
          <p:sp>
            <p:nvSpPr>
              <p:cNvPr id="300" name="Text 300"/>
              <p:cNvSpPr txBox="1"/>
              <p:nvPr/>
            </p:nvSpPr>
            <p:spPr>
              <a:xfrm flipV="1">
                <a:off x="7963691" y="3447181"/>
                <a:ext cx="718110" cy="437803"/>
              </a:xfrm>
              <a:prstGeom prst="rect">
                <a:avLst/>
              </a:prstGeom>
              <a:noFill/>
            </p:spPr>
            <p:txBody>
              <a:bodyPr wrap="square" lIns="38100" tIns="38100" rIns="38100" bIns="38100" rtlCol="0" anchor="ctr"/>
              <a:lstStyle/>
              <a:p>
                <a:pPr algn="l"/>
                <a:r>
                  <a:rPr lang="zh-CN" altLang="en-US" sz="912" b="1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Method</a:t>
                </a:r>
              </a:p>
              <a:p>
                <a:pPr algn="l"/>
                <a:r>
                  <a:rPr lang="zh-CN" altLang="en-US" sz="912" b="1" dirty="0">
                    <a:solidFill>
                      <a:srgbClr val="000000"/>
                    </a:solidFill>
                    <a:latin typeface="阿里巴巴普惠体 R"/>
                    <a:ea typeface="阿里巴巴普惠体 R"/>
                    <a:cs typeface="阿里巴巴普惠体 R"/>
                  </a:rPr>
                  <a:t>Efficiency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On-screen Show 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阿里巴巴普惠体 R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</dc:creator>
  <cp:lastModifiedBy>Xin</cp:lastModifiedBy>
  <cp:revision>1</cp:revision>
  <dcterms:created xsi:type="dcterms:W3CDTF">2025-10-16T16:50:16Z</dcterms:created>
  <dcterms:modified xsi:type="dcterms:W3CDTF">2025-10-16T08:50:18Z</dcterms:modified>
</cp:coreProperties>
</file>