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latinLnBrk="0" eaLnBrk="1" defTabSz="914400" marL="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latinLnBrk="0" eaLnBrk="1" defTabSz="914400" marL="4572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latinLnBrk="0" eaLnBrk="1" defTabSz="914400" marL="9144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latinLnBrk="0" eaLnBrk="1" defTabSz="914400" marL="13716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latinLnBrk="0" eaLnBrk="1" defTabSz="914400" marL="18288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latinLnBrk="0" eaLnBrk="1" defTabSz="914400" marL="22860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latinLnBrk="0" eaLnBrk="1" defTabSz="914400" marL="27432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latinLnBrk="0" eaLnBrk="1" defTabSz="914400" marL="32004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latinLnBrk="0" eaLnBrk="1" defTabSz="914400" marL="36576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name="Page-1" id="100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name="Secondary Cause" id="218"/>
          <p:cNvSpPr/>
          <p:nvPr/>
        </p:nvSpPr>
        <p:spPr>
          <a:xfrm>
            <a:off y="4086337" x="5585802"/>
            <a:ext cx="904876" cy="1454916"/>
          </a:xfrm>
          <a:custGeom>
            <a:avLst/>
            <a:gdLst>
              <a:gd name="rtl" fmla="*/ -353400 w 904876"/>
              <a:gd name="rtt" fmla="*/ 1485316 h 1454916"/>
              <a:gd name="rtr" fmla="*/ 353400 w 904876"/>
              <a:gd name="rtb" fmla="*/ 1720916 h 1454916"/>
            </a:gdLst>
            <a:ahLst/>
            <a:cxnLst/>
            <a:rect r="rtr" l="rtl" t="rtt" b="rtb"/>
            <a:pathLst>
              <a:path w="904876" fill="none" h="1454916">
                <a:moveTo>
                  <a:pt y="1454916" x="0"/>
                </a:moveTo>
                <a:lnTo>
                  <a:pt y="0" x="904876"/>
                </a:lnTo>
              </a:path>
            </a:pathLst>
          </a:custGeom>
          <a:noFill/>
          <a:ln cap="flat" w="15200">
            <a:solidFill>
              <a:srgbClr val="26A1FF"/>
            </a:solidFill>
            <a:round/>
          </a:ln>
        </p:spPr>
        <p:txBody>
          <a:bodyPr wrap="none" bIns="38100" lIns="38100" rtlCol="0" anchor="ctr" rIns="38100" tIns="38100"/>
          <a:lstStyle/>
          <a:p>
            <a:pPr algn="ctr"/>
            <a:r>
              <a:rPr altLang="en-US" sz="1064" dirty="0" lang="zh-CN">
                <a:solidFill>
                  <a:srgbClr val="26A1FF"/>
                </a:solidFill>
                <a:latin typeface="Calibri"/>
                <a:ea typeface="Calibri"/>
                <a:cs typeface="Calibri"/>
              </a:rPr>
              <a:t>Equipment</a:t>
            </a:r>
          </a:p>
        </p:txBody>
      </p:sp>
      <p:sp>
        <p:nvSpPr>
          <p:cNvPr name="Secondary Cause" id="216"/>
          <p:cNvSpPr/>
          <p:nvPr/>
        </p:nvSpPr>
        <p:spPr>
          <a:xfrm>
            <a:off y="4053986" x="2814313"/>
            <a:ext cx="1003493" cy="1459787"/>
          </a:xfrm>
          <a:custGeom>
            <a:avLst/>
            <a:gdLst>
              <a:gd name="rtl" fmla="*/ -334400 w 1003493"/>
              <a:gd name="rtt" fmla="*/ 1490187 h 1459787"/>
              <a:gd name="rtr" fmla="*/ 334400 w 1003493"/>
              <a:gd name="rtb" fmla="*/ 1725787 h 1459787"/>
            </a:gdLst>
            <a:ahLst/>
            <a:cxnLst/>
            <a:rect r="rtr" l="rtl" t="rtt" b="rtb"/>
            <a:pathLst>
              <a:path w="1003493" fill="none" h="1459787">
                <a:moveTo>
                  <a:pt y="1459787" x="0"/>
                </a:moveTo>
                <a:lnTo>
                  <a:pt y="0" x="1003493"/>
                </a:lnTo>
              </a:path>
            </a:pathLst>
          </a:custGeom>
          <a:noFill/>
          <a:ln cap="flat" w="15200">
            <a:solidFill>
              <a:srgbClr val="26A1FF"/>
            </a:solidFill>
            <a:round/>
          </a:ln>
        </p:spPr>
        <p:txBody>
          <a:bodyPr wrap="none" bIns="38100" lIns="38100" rtlCol="0" anchor="ctr" rIns="38100" tIns="38100"/>
          <a:lstStyle/>
          <a:p>
            <a:pPr algn="ctr"/>
            <a:r>
              <a:rPr altLang="en-US" sz="1064" dirty="0" lang="zh-CN">
                <a:solidFill>
                  <a:srgbClr val="26A1FF"/>
                </a:solidFill>
                <a:latin typeface="Calibri"/>
                <a:ea typeface="Calibri"/>
                <a:cs typeface="Calibri"/>
              </a:rPr>
              <a:t>Procedure</a:t>
            </a:r>
          </a:p>
        </p:txBody>
      </p:sp>
      <p:sp>
        <p:nvSpPr>
          <p:cNvPr name="Secondary Cause" id="213"/>
          <p:cNvSpPr/>
          <p:nvPr/>
        </p:nvSpPr>
        <p:spPr>
          <a:xfrm>
            <a:off y="2214398" x="1883578"/>
            <a:ext cx="941906" cy="1780542"/>
          </a:xfrm>
          <a:custGeom>
            <a:avLst/>
            <a:gdLst>
              <a:gd name="rtl" fmla="*/ -231800 w 941906"/>
              <a:gd name="rtt" fmla="*/ -266000 h 1780542"/>
              <a:gd name="rtr" fmla="*/ 231800 w 941906"/>
              <a:gd name="rtb" fmla="*/ -30400 h 1780542"/>
            </a:gdLst>
            <a:ahLst/>
            <a:cxnLst/>
            <a:rect r="rtr" l="rtl" t="rtt" b="rtb"/>
            <a:pathLst>
              <a:path w="941906" fill="none" h="1780542">
                <a:moveTo>
                  <a:pt y="0" x="0"/>
                </a:moveTo>
                <a:lnTo>
                  <a:pt y="1780542" x="941906"/>
                </a:lnTo>
              </a:path>
            </a:pathLst>
          </a:custGeom>
          <a:noFill/>
          <a:ln cap="flat" w="15200">
            <a:solidFill>
              <a:srgbClr val="26A1FF"/>
            </a:solidFill>
            <a:round/>
          </a:ln>
        </p:spPr>
        <p:txBody>
          <a:bodyPr wrap="none" bIns="38100" lIns="38100" rtlCol="0" anchor="ctr" rIns="38100" tIns="38100"/>
          <a:lstStyle/>
          <a:p>
            <a:pPr algn="ctr"/>
            <a:r>
              <a:rPr altLang="en-US" sz="1064" dirty="0" lang="zh-CN">
                <a:solidFill>
                  <a:srgbClr val="26A1FF"/>
                </a:solidFill>
                <a:latin typeface="Calibri"/>
                <a:ea typeface="Calibri"/>
                <a:cs typeface="Calibri"/>
              </a:rPr>
              <a:t>People</a:t>
            </a:r>
          </a:p>
        </p:txBody>
      </p:sp>
      <p:sp>
        <p:nvSpPr>
          <p:cNvPr name="Secondary Cause" id="211"/>
          <p:cNvSpPr/>
          <p:nvPr/>
        </p:nvSpPr>
        <p:spPr>
          <a:xfrm>
            <a:off y="2189063" x="4503045"/>
            <a:ext cx="963300" cy="1769277"/>
          </a:xfrm>
          <a:custGeom>
            <a:avLst/>
            <a:gdLst>
              <a:gd name="rtl" fmla="*/ -562400 w 963300"/>
              <a:gd name="rtt" fmla="*/ -235600 h 1769277"/>
              <a:gd name="rtr" fmla="*/ 0 w 963300"/>
              <a:gd name="rtb" fmla="*/ 0 h 1769277"/>
            </a:gdLst>
            <a:ahLst/>
            <a:cxnLst/>
            <a:rect r="rtr" l="rtl" t="rtt" b="rtb"/>
            <a:pathLst>
              <a:path w="963300" fill="none" h="1769277">
                <a:moveTo>
                  <a:pt y="0" x="0"/>
                </a:moveTo>
                <a:lnTo>
                  <a:pt y="1769277" x="963300"/>
                </a:lnTo>
              </a:path>
            </a:pathLst>
          </a:custGeom>
          <a:noFill/>
          <a:ln cap="flat" w="15200">
            <a:solidFill>
              <a:srgbClr val="26A1FF"/>
            </a:solidFill>
            <a:round/>
          </a:ln>
        </p:spPr>
        <p:txBody>
          <a:bodyPr wrap="none" bIns="38100" lIns="38100" rtlCol="0" anchor="ctr" rIns="38100" tIns="38100"/>
          <a:lstStyle/>
          <a:p>
            <a:pPr algn="ctr"/>
            <a:r>
              <a:rPr altLang="en-US" sz="1064" dirty="0" lang="zh-CN">
                <a:solidFill>
                  <a:srgbClr val="26A1FF"/>
                </a:solidFill>
                <a:latin typeface="Calibri"/>
                <a:ea typeface="Calibri"/>
                <a:cs typeface="Calibri"/>
              </a:rPr>
              <a:t>Material</a:t>
            </a:r>
          </a:p>
        </p:txBody>
      </p:sp>
      <p:sp>
        <p:nvSpPr>
          <p:cNvPr name="Flags" id="117"/>
          <p:cNvSpPr/>
          <p:nvPr/>
        </p:nvSpPr>
        <p:spPr>
          <a:xfrm>
            <a:off y="3180883" x="2383626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Flags" id="118"/>
          <p:cNvSpPr/>
          <p:nvPr/>
        </p:nvSpPr>
        <p:spPr>
          <a:xfrm>
            <a:off y="3619411" x="2623862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124"/>
          <p:cNvSpPr/>
          <p:nvPr/>
        </p:nvSpPr>
        <p:spPr>
          <a:xfrm>
            <a:off y="3458152" x="1784423"/>
            <a:ext cx="829213" cy="367569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Untrained Barista</a:t>
            </a:r>
          </a:p>
        </p:txBody>
      </p:sp>
      <p:sp>
        <p:nvSpPr>
          <p:cNvPr name="Rectangle" id="160"/>
          <p:cNvSpPr/>
          <p:nvPr/>
        </p:nvSpPr>
        <p:spPr>
          <a:xfrm>
            <a:off y="2832763" x="4082921"/>
            <a:ext cx="829213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Expire Products</a:t>
            </a:r>
          </a:p>
        </p:txBody>
      </p:sp>
      <p:sp>
        <p:nvSpPr>
          <p:cNvPr name="Rectangle" id="161"/>
          <p:cNvSpPr/>
          <p:nvPr/>
        </p:nvSpPr>
        <p:spPr>
          <a:xfrm>
            <a:off y="3194165" x="4260297"/>
            <a:ext cx="829213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Unclean Water</a:t>
            </a:r>
          </a:p>
        </p:txBody>
      </p:sp>
      <p:sp>
        <p:nvSpPr>
          <p:cNvPr name="Flags" id="175"/>
          <p:cNvSpPr/>
          <p:nvPr/>
        </p:nvSpPr>
        <p:spPr>
          <a:xfrm>
            <a:off y="4545319" x="3353424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Flags" id="176"/>
          <p:cNvSpPr/>
          <p:nvPr/>
        </p:nvSpPr>
        <p:spPr>
          <a:xfrm>
            <a:off y="4206974" x="3586007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Flags" id="179"/>
          <p:cNvSpPr/>
          <p:nvPr/>
        </p:nvSpPr>
        <p:spPr>
          <a:xfrm>
            <a:off y="5186842" x="5693517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Flags" id="180"/>
          <p:cNvSpPr/>
          <p:nvPr/>
        </p:nvSpPr>
        <p:spPr>
          <a:xfrm>
            <a:off y="4462038" x="6117324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Rectangle" id="181"/>
          <p:cNvSpPr/>
          <p:nvPr/>
        </p:nvSpPr>
        <p:spPr>
          <a:xfrm>
            <a:off y="4471467" x="3513742"/>
            <a:ext cx="829213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Poor Brewing</a:t>
            </a:r>
          </a:p>
        </p:txBody>
      </p:sp>
      <p:sp>
        <p:nvSpPr>
          <p:cNvPr name="Rectangle" id="182"/>
          <p:cNvSpPr/>
          <p:nvPr/>
        </p:nvSpPr>
        <p:spPr>
          <a:xfrm>
            <a:off y="4110064" x="3746325"/>
            <a:ext cx="829213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Poor Blending</a:t>
            </a:r>
          </a:p>
        </p:txBody>
      </p:sp>
      <p:sp>
        <p:nvSpPr>
          <p:cNvPr name="Rectangle" id="187"/>
          <p:cNvSpPr/>
          <p:nvPr/>
        </p:nvSpPr>
        <p:spPr>
          <a:xfrm>
            <a:off y="4416557" x="6264034"/>
            <a:ext cx="706707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AC5D18"/>
                </a:solidFill>
                <a:latin typeface="Calibri"/>
                <a:ea typeface="Calibri"/>
                <a:cs typeface="Calibri"/>
              </a:rPr>
              <a:t>Incapable Grinders</a:t>
            </a:r>
          </a:p>
        </p:txBody>
      </p:sp>
      <p:sp>
        <p:nvSpPr>
          <p:cNvPr name="Rectangle" id="188"/>
          <p:cNvSpPr/>
          <p:nvPr/>
        </p:nvSpPr>
        <p:spPr>
          <a:xfrm>
            <a:off y="4777954" x="6029258"/>
            <a:ext cx="941480" cy="322727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688523"/>
                </a:solidFill>
                <a:latin typeface="Calibri"/>
                <a:ea typeface="Calibri"/>
                <a:cs typeface="Calibri"/>
              </a:rPr>
              <a:t>Inaccurate Scoops and scales</a:t>
            </a:r>
          </a:p>
        </p:txBody>
      </p:sp>
      <p:grpSp>
        <p:nvGrpSpPr>
          <p:cNvPr name="" id="183"/>
          <p:cNvGrpSpPr/>
          <p:nvPr/>
        </p:nvGrpSpPr>
        <p:grpSpPr>
          <a:xfrm>
            <a:off y="3270739" x="1045600"/>
            <a:ext cx="7075126" cy="1596380"/>
            <a:chOff y="3270739" x="1045600"/>
            <a:chExt cx="7075126" cy="1596380"/>
          </a:xfrm>
        </p:grpSpPr>
        <p:sp>
          <p:nvSpPr>
            <p:cNvPr name="" id="102"/>
            <p:cNvSpPr/>
            <p:nvPr/>
          </p:nvSpPr>
          <p:spPr>
            <a:xfrm>
              <a:off y="3934833" x="1827823"/>
              <a:ext cx="5335078" cy="159638"/>
            </a:xfrm>
            <a:custGeom>
              <a:avLst/>
              <a:gdLst/>
              <a:ahLst/>
              <a:cxnLst/>
              <a:rect r="r" l="l" t="t" b="b"/>
              <a:pathLst>
                <a:path w="5335078" stroke="false" h="159638">
                  <a:moveTo>
                    <a:pt y="0" x="5335078"/>
                  </a:moveTo>
                  <a:lnTo>
                    <a:pt y="159638" x="5335078"/>
                  </a:lnTo>
                  <a:lnTo>
                    <a:pt y="95072" x="0"/>
                  </a:lnTo>
                  <a:lnTo>
                    <a:pt y="73933" x="0"/>
                  </a:lnTo>
                  <a:lnTo>
                    <a:pt y="0" x="5335078"/>
                  </a:lnTo>
                  <a:close/>
                </a:path>
                <a:path w="5335078" fill="none" h="159638">
                  <a:moveTo>
                    <a:pt y="0" x="5335078"/>
                  </a:moveTo>
                  <a:lnTo>
                    <a:pt y="159638" x="5335078"/>
                  </a:lnTo>
                  <a:lnTo>
                    <a:pt y="95072" x="0"/>
                  </a:lnTo>
                  <a:lnTo>
                    <a:pt y="73933" x="0"/>
                  </a:lnTo>
                  <a:lnTo>
                    <a:pt y="0" x="5335078"/>
                  </a:lnTo>
                  <a:close/>
                </a:path>
              </a:pathLst>
            </a:custGeom>
            <a:solidFill>
              <a:srgbClr val="7BDD5F"/>
            </a:solidFill>
            <a:ln cap="flat" w="7600">
              <a:solidFill>
                <a:srgbClr val="7BDD5F"/>
              </a:solidFill>
              <a:miter/>
            </a:ln>
          </p:spPr>
        </p:sp>
        <p:sp>
          <p:nvSpPr>
            <p:cNvPr name="" id="103"/>
            <p:cNvSpPr/>
            <p:nvPr/>
          </p:nvSpPr>
          <p:spPr>
            <a:xfrm>
              <a:off y="3270739" x="1045600"/>
              <a:ext cx="798190" cy="1596383"/>
            </a:xfrm>
            <a:custGeom>
              <a:avLst/>
              <a:gdLst/>
              <a:ahLst/>
              <a:cxnLst/>
              <a:rect r="r" l="l" t="t" b="b"/>
              <a:pathLst>
                <a:path w="798190" stroke="false" h="1596383">
                  <a:moveTo>
                    <a:pt y="748617" x="798190"/>
                  </a:moveTo>
                  <a:cubicBezTo>
                    <a:pt y="748617" x="798190"/>
                    <a:pt y="492930" x="242718"/>
                    <a:pt y="109401" x="77812"/>
                  </a:cubicBezTo>
                  <a:cubicBezTo>
                    <a:pt y="-274129" x="-87094"/>
                    <a:pt y="457134" x="30076"/>
                    <a:pt y="671911" x="242718"/>
                  </a:cubicBezTo>
                  <a:cubicBezTo>
                    <a:pt y="886687" x="455360"/>
                    <a:pt y="983849" x="155925"/>
                    <a:pt y="1464540" x="60453"/>
                  </a:cubicBezTo>
                  <a:cubicBezTo>
                    <a:pt y="1945237" x="-35019"/>
                    <a:pt y="973621" x="242718"/>
                    <a:pt y="748617" x="798190"/>
                  </a:cubicBezTo>
                  <a:close/>
                </a:path>
                <a:path w="798190" fill="none" h="1596383">
                  <a:moveTo>
                    <a:pt y="748617" x="798190"/>
                  </a:moveTo>
                  <a:cubicBezTo>
                    <a:pt y="748617" x="798190"/>
                    <a:pt y="492930" x="242718"/>
                    <a:pt y="109401" x="77812"/>
                  </a:cubicBezTo>
                  <a:cubicBezTo>
                    <a:pt y="-274129" x="-87094"/>
                    <a:pt y="457134" x="30076"/>
                    <a:pt y="671911" x="242718"/>
                  </a:cubicBezTo>
                  <a:cubicBezTo>
                    <a:pt y="886687" x="455360"/>
                    <a:pt y="983849" x="155925"/>
                    <a:pt y="1464540" x="60453"/>
                  </a:cubicBezTo>
                  <a:cubicBezTo>
                    <a:pt y="1945237" x="-35019"/>
                    <a:pt y="973621" x="242718"/>
                    <a:pt y="748617" x="798190"/>
                  </a:cubicBezTo>
                  <a:close/>
                </a:path>
              </a:pathLst>
            </a:custGeom>
            <a:solidFill>
              <a:srgbClr val="7BDD5F"/>
            </a:solidFill>
            <a:ln cap="flat" w="7600">
              <a:solidFill>
                <a:srgbClr val="7BDD5F"/>
              </a:solidFill>
              <a:miter/>
            </a:ln>
          </p:spPr>
        </p:sp>
        <p:sp>
          <p:nvSpPr>
            <p:cNvPr name="" id="104"/>
            <p:cNvSpPr/>
            <p:nvPr/>
          </p:nvSpPr>
          <p:spPr>
            <a:xfrm>
              <a:off y="3376104" x="6843629"/>
              <a:ext cx="1277096" cy="1277096"/>
            </a:xfrm>
            <a:custGeom>
              <a:avLst/>
              <a:gdLst/>
              <a:ahLst/>
              <a:cxnLst/>
              <a:rect r="r" l="l" t="t" b="b"/>
              <a:pathLst>
                <a:path w="1277096" stroke="false" h="1277096">
                  <a:moveTo>
                    <a:pt y="765133" x="1277096"/>
                  </a:moveTo>
                  <a:cubicBezTo>
                    <a:pt y="765133" x="1277096"/>
                    <a:pt y="669491" x="964235"/>
                    <a:pt y="691995" x="916890"/>
                  </a:cubicBezTo>
                  <a:cubicBezTo>
                    <a:pt y="714498" x="869544"/>
                    <a:pt y="730532" x="960005"/>
                    <a:pt y="730532" x="960005"/>
                  </a:cubicBezTo>
                  <a:lnTo>
                    <a:pt y="798889" x="1178858"/>
                  </a:lnTo>
                  <a:cubicBezTo>
                    <a:pt y="1108317" x="796821"/>
                    <a:pt y="1277096" x="152815"/>
                    <a:pt y="1277096" x="152815"/>
                  </a:cubicBezTo>
                  <a:cubicBezTo>
                    <a:pt y="556971" x="622175"/>
                    <a:pt y="0" x="0"/>
                    <a:pt y="0" x="0"/>
                  </a:cubicBezTo>
                  <a:cubicBezTo>
                    <a:pt y="45008" x="976924"/>
                    <a:pt y="765133" x="1277096"/>
                    <a:pt y="765133" x="1277096"/>
                  </a:cubicBezTo>
                  <a:close/>
                  <a:moveTo>
                    <a:pt y="440937" x="693004"/>
                  </a:moveTo>
                  <a:cubicBezTo>
                    <a:pt y="440937" x="739809"/>
                    <a:pt y="409443" x="777752"/>
                    <a:pt y="370595" x="777752"/>
                  </a:cubicBezTo>
                  <a:cubicBezTo>
                    <a:pt y="331746" x="777752"/>
                    <a:pt y="300253" x="739809"/>
                    <a:pt y="300253" x="693004"/>
                  </a:cubicBezTo>
                  <a:cubicBezTo>
                    <a:pt y="300253" x="646199"/>
                    <a:pt y="331746" x="608257"/>
                    <a:pt y="370595" x="608257"/>
                  </a:cubicBezTo>
                  <a:cubicBezTo>
                    <a:pt y="409443" x="608257"/>
                    <a:pt y="440937" x="646199"/>
                    <a:pt y="440937" x="693004"/>
                  </a:cubicBezTo>
                  <a:close/>
                </a:path>
                <a:path w="1277096" fill="none" h="1277096">
                  <a:moveTo>
                    <a:pt y="765133" x="1277096"/>
                  </a:moveTo>
                  <a:cubicBezTo>
                    <a:pt y="765133" x="1277096"/>
                    <a:pt y="669491" x="964235"/>
                    <a:pt y="691995" x="916890"/>
                  </a:cubicBezTo>
                  <a:cubicBezTo>
                    <a:pt y="714498" x="869544"/>
                    <a:pt y="730532" x="960005"/>
                    <a:pt y="730532" x="960005"/>
                  </a:cubicBezTo>
                  <a:lnTo>
                    <a:pt y="798889" x="1178858"/>
                  </a:lnTo>
                  <a:cubicBezTo>
                    <a:pt y="1108317" x="796821"/>
                    <a:pt y="1277096" x="152815"/>
                    <a:pt y="1277096" x="152815"/>
                  </a:cubicBezTo>
                  <a:cubicBezTo>
                    <a:pt y="556971" x="622175"/>
                    <a:pt y="0" x="0"/>
                    <a:pt y="0" x="0"/>
                  </a:cubicBezTo>
                  <a:cubicBezTo>
                    <a:pt y="45008" x="976924"/>
                    <a:pt y="765133" x="1277096"/>
                    <a:pt y="765133" x="1277096"/>
                  </a:cubicBezTo>
                  <a:close/>
                  <a:moveTo>
                    <a:pt y="440937" x="693004"/>
                  </a:moveTo>
                  <a:cubicBezTo>
                    <a:pt y="440937" x="739809"/>
                    <a:pt y="409443" x="777752"/>
                    <a:pt y="370595" x="777752"/>
                  </a:cubicBezTo>
                  <a:cubicBezTo>
                    <a:pt y="331746" x="777752"/>
                    <a:pt y="300253" x="739809"/>
                    <a:pt y="300253" x="693004"/>
                  </a:cubicBezTo>
                  <a:cubicBezTo>
                    <a:pt y="300253" x="646199"/>
                    <a:pt y="331746" x="608257"/>
                    <a:pt y="370595" x="608257"/>
                  </a:cubicBezTo>
                  <a:cubicBezTo>
                    <a:pt y="409443" x="608257"/>
                    <a:pt y="440937" x="646199"/>
                    <a:pt y="440937" x="693004"/>
                  </a:cubicBezTo>
                  <a:close/>
                </a:path>
              </a:pathLst>
            </a:custGeom>
            <a:solidFill>
              <a:srgbClr val="7BDD5F"/>
            </a:solidFill>
            <a:ln cap="flat" w="7600">
              <a:solidFill>
                <a:srgbClr val="7BDD5F"/>
              </a:solidFill>
              <a:miter/>
            </a:ln>
          </p:spPr>
        </p:sp>
      </p:grpSp>
      <p:sp>
        <p:nvSpPr>
          <p:cNvPr name="Flags" id="191"/>
          <p:cNvSpPr/>
          <p:nvPr/>
        </p:nvSpPr>
        <p:spPr>
          <a:xfrm>
            <a:off y="3287329" x="5099744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Flags" id="200"/>
          <p:cNvSpPr/>
          <p:nvPr/>
        </p:nvSpPr>
        <p:spPr>
          <a:xfrm>
            <a:off y="2578355" x="4725406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Rectangle" id="169"/>
          <p:cNvSpPr/>
          <p:nvPr/>
        </p:nvSpPr>
        <p:spPr>
          <a:xfrm>
            <a:off y="1050200" x="1572288"/>
            <a:ext cx="5707600" cy="729600"/>
          </a:xfrm>
          <a:custGeom>
            <a:avLst/>
            <a:gdLst/>
            <a:ahLst/>
            <a:cxnLst/>
            <a:rect r="r" l="l" t="t" b="b"/>
            <a:pathLst>
              <a:path w="5707600" stroke="false" h="729600">
                <a:moveTo>
                  <a:pt y="0" x="53200"/>
                </a:moveTo>
                <a:lnTo>
                  <a:pt y="0" x="5654400"/>
                </a:lnTo>
                <a:cubicBezTo>
                  <a:pt y="0" x="5683766"/>
                  <a:pt y="23834" x="5707600"/>
                  <a:pt y="53200" x="5707600"/>
                </a:cubicBezTo>
                <a:lnTo>
                  <a:pt y="676400" x="5707600"/>
                </a:lnTo>
                <a:cubicBezTo>
                  <a:pt y="705766" x="5707600"/>
                  <a:pt y="729600" x="5683766"/>
                  <a:pt y="729600" x="5654400"/>
                </a:cubicBezTo>
                <a:lnTo>
                  <a:pt y="729600" x="53200"/>
                </a:lnTo>
                <a:cubicBezTo>
                  <a:pt y="729600" x="23834"/>
                  <a:pt y="705766" x="0"/>
                  <a:pt y="6764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5707600" fill="none" h="729600">
                <a:moveTo>
                  <a:pt y="0" x="53200"/>
                </a:moveTo>
                <a:lnTo>
                  <a:pt y="0" x="5654400"/>
                </a:lnTo>
                <a:cubicBezTo>
                  <a:pt y="0" x="5683766"/>
                  <a:pt y="23834" x="5707600"/>
                  <a:pt y="53200" x="5707600"/>
                </a:cubicBezTo>
                <a:lnTo>
                  <a:pt y="676400" x="5707600"/>
                </a:lnTo>
                <a:cubicBezTo>
                  <a:pt y="705766" x="5707600"/>
                  <a:pt y="729600" x="5683766"/>
                  <a:pt y="729600" x="5654400"/>
                </a:cubicBezTo>
                <a:lnTo>
                  <a:pt y="729600" x="53200"/>
                </a:lnTo>
                <a:cubicBezTo>
                  <a:pt y="729600" x="23834"/>
                  <a:pt y="705766" x="0"/>
                  <a:pt y="6764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1520" b="1" dirty="0" lang="zh-CN">
                <a:solidFill>
                  <a:srgbClr val="B8629E"/>
                </a:solidFill>
                <a:latin typeface="Calibri"/>
                <a:ea typeface="Calibri"/>
                <a:cs typeface="Calibri"/>
              </a:rPr>
              <a:t>Fish Bone Diagram-</a:t>
            </a:r>
          </a:p>
          <a:p>
            <a:pPr algn="ctr"/>
            <a:r>
              <a:rPr altLang="en-US" sz="1520" b="1" dirty="0" lang="zh-CN">
                <a:solidFill>
                  <a:srgbClr val="B8629E"/>
                </a:solidFill>
                <a:latin typeface="Calibri"/>
                <a:ea typeface="Calibri"/>
                <a:cs typeface="Calibri"/>
              </a:rPr>
              <a:t>Bad Coffee Making</a:t>
            </a:r>
          </a:p>
        </p:txBody>
      </p:sp>
      <p:sp>
        <p:nvSpPr>
          <p:cNvPr name="Rectangle" id="167"/>
          <p:cNvSpPr/>
          <p:nvPr/>
        </p:nvSpPr>
        <p:spPr>
          <a:xfrm>
            <a:off y="3054549" x="1225188"/>
            <a:ext cx="1220788" cy="403604"/>
          </a:xfrm>
          <a:custGeom>
            <a:avLst/>
            <a:gdLst/>
            <a:ahLst/>
            <a:cxnLst/>
            <a:rect r="r" l="l" t="t" b="b"/>
            <a:pathLst>
              <a:path w="1220788" stroke="false" h="403604">
                <a:moveTo>
                  <a:pt y="0" x="53200"/>
                </a:moveTo>
                <a:lnTo>
                  <a:pt y="0" x="1167588"/>
                </a:lnTo>
                <a:cubicBezTo>
                  <a:pt y="0" x="1196954"/>
                  <a:pt y="23834" x="1220788"/>
                  <a:pt y="53200" x="1220788"/>
                </a:cubicBezTo>
                <a:lnTo>
                  <a:pt y="350404" x="1220788"/>
                </a:lnTo>
                <a:cubicBezTo>
                  <a:pt y="379770" x="1220788"/>
                  <a:pt y="403604" x="1196954"/>
                  <a:pt y="403604" x="1167588"/>
                </a:cubicBezTo>
                <a:lnTo>
                  <a:pt y="403604" x="53200"/>
                </a:lnTo>
                <a:cubicBezTo>
                  <a:pt y="403604" x="23834"/>
                  <a:pt y="379770" x="0"/>
                  <a:pt y="350404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220788" fill="none" h="403604">
                <a:moveTo>
                  <a:pt y="0" x="53200"/>
                </a:moveTo>
                <a:lnTo>
                  <a:pt y="0" x="1167588"/>
                </a:lnTo>
                <a:cubicBezTo>
                  <a:pt y="0" x="1196954"/>
                  <a:pt y="23834" x="1220788"/>
                  <a:pt y="53200" x="1220788"/>
                </a:cubicBezTo>
                <a:lnTo>
                  <a:pt y="350404" x="1220788"/>
                </a:lnTo>
                <a:cubicBezTo>
                  <a:pt y="379770" x="1220788"/>
                  <a:pt y="403604" x="1196954"/>
                  <a:pt y="403604" x="1167588"/>
                </a:cubicBezTo>
                <a:lnTo>
                  <a:pt y="403604" x="53200"/>
                </a:lnTo>
                <a:cubicBezTo>
                  <a:pt y="403604" x="23834"/>
                  <a:pt y="379770" x="0"/>
                  <a:pt y="350404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Poor Communication b/w Barista and Customer</a:t>
            </a:r>
          </a:p>
        </p:txBody>
      </p:sp>
      <p:sp>
        <p:nvSpPr>
          <p:cNvPr name="Rectangle" id="168"/>
          <p:cNvSpPr/>
          <p:nvPr/>
        </p:nvSpPr>
        <p:spPr>
          <a:xfrm>
            <a:off y="2734611" x="937941"/>
            <a:ext cx="1277674" cy="380000"/>
          </a:xfrm>
          <a:custGeom>
            <a:avLst/>
            <a:gdLst/>
            <a:ahLst/>
            <a:cxnLst/>
            <a:rect r="r" l="l" t="t" b="b"/>
            <a:pathLst>
              <a:path w="1277674" stroke="false" h="380000">
                <a:moveTo>
                  <a:pt y="0" x="53200"/>
                </a:moveTo>
                <a:lnTo>
                  <a:pt y="0" x="1224474"/>
                </a:lnTo>
                <a:cubicBezTo>
                  <a:pt y="0" x="1253840"/>
                  <a:pt y="23834" x="1277674"/>
                  <a:pt y="53200" x="1277674"/>
                </a:cubicBezTo>
                <a:lnTo>
                  <a:pt y="326800" x="1277674"/>
                </a:lnTo>
                <a:cubicBezTo>
                  <a:pt y="356166" x="1277674"/>
                  <a:pt y="380000" x="1253840"/>
                  <a:pt y="380000" x="1224474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277674" fill="none" h="380000">
                <a:moveTo>
                  <a:pt y="0" x="53200"/>
                </a:moveTo>
                <a:lnTo>
                  <a:pt y="0" x="1224474"/>
                </a:lnTo>
                <a:cubicBezTo>
                  <a:pt y="0" x="1253840"/>
                  <a:pt y="23834" x="1277674"/>
                  <a:pt y="53200" x="1277674"/>
                </a:cubicBezTo>
                <a:lnTo>
                  <a:pt y="326800" x="1277674"/>
                </a:lnTo>
                <a:cubicBezTo>
                  <a:pt y="356166" x="1277674"/>
                  <a:pt y="380000" x="1253840"/>
                  <a:pt y="380000" x="1224474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Inconsistent Skill Level of Baristas</a:t>
            </a:r>
          </a:p>
        </p:txBody>
      </p:sp>
      <p:sp>
        <p:nvSpPr>
          <p:cNvPr name="Flags" id="170"/>
          <p:cNvSpPr/>
          <p:nvPr/>
        </p:nvSpPr>
        <p:spPr>
          <a:xfrm>
            <a:off y="2823736" x="2188169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Flags" id="186"/>
          <p:cNvSpPr/>
          <p:nvPr/>
        </p:nvSpPr>
        <p:spPr>
          <a:xfrm>
            <a:off y="3533325" x="3311160"/>
            <a:ext cx="7600" cy="7600"/>
          </a:xfrm>
          <a:custGeom>
            <a:avLst/>
            <a:gdLst>
              <a:gd name="connsiteX0" fmla="*/ 3800 w 7600"/>
              <a:gd name="connsiteY0" fmla="*/ 3800 h 7600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7600" stroke="false" h="7600">
                <a:moveTo>
                  <a:pt y="3800" x="3800"/>
                </a:moveTo>
              </a:path>
              <a:path w="7600" fill="none" h="7600">
                <a:moveTo>
                  <a:pt y="3800" x="3800"/>
                </a:moveTo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Flags" id="189"/>
          <p:cNvSpPr/>
          <p:nvPr/>
        </p:nvSpPr>
        <p:spPr>
          <a:xfrm>
            <a:off y="2485377" x="1991580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Rectangle" id="192"/>
          <p:cNvSpPr/>
          <p:nvPr/>
        </p:nvSpPr>
        <p:spPr>
          <a:xfrm>
            <a:off y="2370419" x="937949"/>
            <a:ext cx="1277674" cy="380000"/>
          </a:xfrm>
          <a:custGeom>
            <a:avLst/>
            <a:gdLst/>
            <a:ahLst/>
            <a:cxnLst/>
            <a:rect r="r" l="l" t="t" b="b"/>
            <a:pathLst>
              <a:path w="1277674" stroke="false" h="380000">
                <a:moveTo>
                  <a:pt y="0" x="53200"/>
                </a:moveTo>
                <a:lnTo>
                  <a:pt y="0" x="1224474"/>
                </a:lnTo>
                <a:cubicBezTo>
                  <a:pt y="0" x="1253840"/>
                  <a:pt y="23834" x="1277674"/>
                  <a:pt y="53200" x="1277674"/>
                </a:cubicBezTo>
                <a:lnTo>
                  <a:pt y="326800" x="1277674"/>
                </a:lnTo>
                <a:cubicBezTo>
                  <a:pt y="356166" x="1277674"/>
                  <a:pt y="380000" x="1253840"/>
                  <a:pt y="380000" x="1224474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277674" fill="none" h="380000">
                <a:moveTo>
                  <a:pt y="0" x="53200"/>
                </a:moveTo>
                <a:lnTo>
                  <a:pt y="0" x="1224474"/>
                </a:lnTo>
                <a:cubicBezTo>
                  <a:pt y="0" x="1253840"/>
                  <a:pt y="23834" x="1277674"/>
                  <a:pt y="53200" x="1277674"/>
                </a:cubicBezTo>
                <a:lnTo>
                  <a:pt y="326800" x="1277674"/>
                </a:lnTo>
                <a:cubicBezTo>
                  <a:pt y="356166" x="1277674"/>
                  <a:pt y="380000" x="1253840"/>
                  <a:pt y="380000" x="1224474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Lack of Focus on Work</a:t>
            </a:r>
          </a:p>
        </p:txBody>
      </p:sp>
      <p:sp>
        <p:nvSpPr>
          <p:cNvPr name="Flags" id="194"/>
          <p:cNvSpPr/>
          <p:nvPr/>
        </p:nvSpPr>
        <p:spPr>
          <a:xfrm>
            <a:off y="3637400" x="5265827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196"/>
          <p:cNvSpPr/>
          <p:nvPr/>
        </p:nvSpPr>
        <p:spPr>
          <a:xfrm>
            <a:off y="3531742" x="4260300"/>
            <a:ext cx="953785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Poor Quality Coffee powder</a:t>
            </a:r>
          </a:p>
        </p:txBody>
      </p:sp>
      <p:sp>
        <p:nvSpPr>
          <p:cNvPr name="Flags" id="197"/>
          <p:cNvSpPr/>
          <p:nvPr/>
        </p:nvSpPr>
        <p:spPr>
          <a:xfrm>
            <a:off y="2917733" x="4898588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198"/>
          <p:cNvSpPr/>
          <p:nvPr/>
        </p:nvSpPr>
        <p:spPr>
          <a:xfrm>
            <a:off y="2410560" x="3742677"/>
            <a:ext cx="941906" cy="4830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High / Low Amount of Sweetners</a:t>
            </a:r>
          </a:p>
        </p:txBody>
      </p:sp>
      <p:sp>
        <p:nvSpPr>
          <p:cNvPr name="Flags" id="201"/>
          <p:cNvSpPr/>
          <p:nvPr/>
        </p:nvSpPr>
        <p:spPr>
          <a:xfrm>
            <a:off y="2260143" x="4555524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202"/>
          <p:cNvSpPr/>
          <p:nvPr/>
        </p:nvSpPr>
        <p:spPr>
          <a:xfrm>
            <a:off y="2184635" x="3663378"/>
            <a:ext cx="829213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Stale coffee beans</a:t>
            </a:r>
          </a:p>
        </p:txBody>
      </p:sp>
      <p:sp>
        <p:nvSpPr>
          <p:cNvPr name="Flags" id="204"/>
          <p:cNvSpPr/>
          <p:nvPr/>
        </p:nvSpPr>
        <p:spPr>
          <a:xfrm>
            <a:off y="4822194" x="3163097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Rectangle" id="205"/>
          <p:cNvSpPr/>
          <p:nvPr/>
        </p:nvSpPr>
        <p:spPr>
          <a:xfrm>
            <a:off y="4734399" x="3392138"/>
            <a:ext cx="1520000" cy="380000"/>
          </a:xfrm>
          <a:custGeom>
            <a:avLst/>
            <a:gdLst/>
            <a:ahLst/>
            <a:cxnLst/>
            <a:rect r="r" l="l" t="t" b="b"/>
            <a:pathLst>
              <a:path w="1520000" stroke="fals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520000" fill="non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Incorrect Coffee-to-Water Ratio</a:t>
            </a:r>
          </a:p>
        </p:txBody>
      </p:sp>
      <p:sp>
        <p:nvSpPr>
          <p:cNvPr name="Rectangle" id="206"/>
          <p:cNvSpPr/>
          <p:nvPr/>
        </p:nvSpPr>
        <p:spPr>
          <a:xfrm>
            <a:off y="5069882" x="3199991"/>
            <a:ext cx="1274649" cy="231428"/>
          </a:xfrm>
          <a:custGeom>
            <a:avLst/>
            <a:gdLst/>
            <a:ahLst/>
            <a:cxnLst/>
            <a:rect r="r" l="l" t="t" b="b"/>
            <a:pathLst>
              <a:path w="1274649" stroke="false" h="231428">
                <a:moveTo>
                  <a:pt y="0" x="53200"/>
                </a:moveTo>
                <a:lnTo>
                  <a:pt y="0" x="1221449"/>
                </a:lnTo>
                <a:cubicBezTo>
                  <a:pt y="0" x="1250816"/>
                  <a:pt y="23834" x="1274649"/>
                  <a:pt y="53200" x="1274649"/>
                </a:cubicBezTo>
                <a:lnTo>
                  <a:pt y="178228" x="1274649"/>
                </a:lnTo>
                <a:cubicBezTo>
                  <a:pt y="207594" x="1274649"/>
                  <a:pt y="231428" x="1250816"/>
                  <a:pt y="231428" x="1221449"/>
                </a:cubicBezTo>
                <a:lnTo>
                  <a:pt y="231428" x="53200"/>
                </a:lnTo>
                <a:cubicBezTo>
                  <a:pt y="231428" x="23834"/>
                  <a:pt y="207594" x="0"/>
                  <a:pt y="178228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274649" fill="none" h="231428">
                <a:moveTo>
                  <a:pt y="0" x="53200"/>
                </a:moveTo>
                <a:lnTo>
                  <a:pt y="0" x="1221449"/>
                </a:lnTo>
                <a:cubicBezTo>
                  <a:pt y="0" x="1250816"/>
                  <a:pt y="23834" x="1274649"/>
                  <a:pt y="53200" x="1274649"/>
                </a:cubicBezTo>
                <a:lnTo>
                  <a:pt y="178228" x="1274649"/>
                </a:lnTo>
                <a:cubicBezTo>
                  <a:pt y="207594" x="1274649"/>
                  <a:pt y="231428" x="1250816"/>
                  <a:pt y="231428" x="1221449"/>
                </a:cubicBezTo>
                <a:lnTo>
                  <a:pt y="231428" x="53200"/>
                </a:lnTo>
                <a:cubicBezTo>
                  <a:pt y="231428" x="23834"/>
                  <a:pt y="207594" x="0"/>
                  <a:pt y="178228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BC4447"/>
                </a:solidFill>
                <a:latin typeface="Calibri"/>
                <a:ea typeface="Calibri"/>
                <a:cs typeface="Calibri"/>
              </a:rPr>
              <a:t>Grind Beans Incorrectly</a:t>
            </a:r>
          </a:p>
        </p:txBody>
      </p:sp>
      <p:sp>
        <p:nvSpPr>
          <p:cNvPr name="Flags" id="208"/>
          <p:cNvSpPr/>
          <p:nvPr/>
        </p:nvSpPr>
        <p:spPr>
          <a:xfrm>
            <a:off y="5110554" x="2964874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Flags" id="209"/>
          <p:cNvSpPr/>
          <p:nvPr/>
        </p:nvSpPr>
        <p:spPr>
          <a:xfrm>
            <a:off y="5366354" x="2789033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26A1FF"/>
          </a:solidFill>
          <a:ln cap="flat" w="7600">
            <a:solidFill>
              <a:srgbClr val="26A1FF"/>
            </a:solidFill>
            <a:miter/>
          </a:ln>
        </p:spPr>
      </p:sp>
      <p:sp>
        <p:nvSpPr>
          <p:cNvPr name="Rectangle" id="210"/>
          <p:cNvSpPr/>
          <p:nvPr/>
        </p:nvSpPr>
        <p:spPr>
          <a:xfrm>
            <a:off y="5251396" x="3033752"/>
            <a:ext cx="1520000" cy="380000"/>
          </a:xfrm>
          <a:custGeom>
            <a:avLst/>
            <a:gdLst/>
            <a:ahLst/>
            <a:cxnLst/>
            <a:rect r="r" l="l" t="t" b="b"/>
            <a:pathLst>
              <a:path w="1520000" stroke="fals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520000" fill="non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BC9531"/>
                </a:solidFill>
                <a:latin typeface="Calibri"/>
                <a:ea typeface="Calibri"/>
                <a:cs typeface="Calibri"/>
              </a:rPr>
              <a:t>Overheat or Reheat Coffee</a:t>
            </a:r>
          </a:p>
        </p:txBody>
      </p:sp>
      <p:sp>
        <p:nvSpPr>
          <p:cNvPr name="Flags" id="212"/>
          <p:cNvSpPr/>
          <p:nvPr/>
        </p:nvSpPr>
        <p:spPr>
          <a:xfrm>
            <a:off y="4160812" x="6304671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215"/>
          <p:cNvSpPr/>
          <p:nvPr/>
        </p:nvSpPr>
        <p:spPr>
          <a:xfrm>
            <a:off y="4055154" x="6392195"/>
            <a:ext cx="690607" cy="3614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26A1FF"/>
                </a:solidFill>
                <a:latin typeface="Calibri"/>
                <a:ea typeface="Calibri"/>
                <a:cs typeface="Calibri"/>
              </a:rPr>
              <a:t>Dirty Filters</a:t>
            </a:r>
          </a:p>
        </p:txBody>
      </p:sp>
      <p:sp>
        <p:nvSpPr>
          <p:cNvPr name="Flags" id="219"/>
          <p:cNvSpPr/>
          <p:nvPr/>
        </p:nvSpPr>
        <p:spPr>
          <a:xfrm>
            <a:off y="4815149" x="5915688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221"/>
          <p:cNvSpPr/>
          <p:nvPr/>
        </p:nvSpPr>
        <p:spPr>
          <a:xfrm>
            <a:off y="5148514" x="5813927"/>
            <a:ext cx="941480" cy="322727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5200">
            <a:solidFill>
              <a:srgbClr val="FFFFFF"/>
            </a:solidFill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AC5D18"/>
                </a:solidFill>
                <a:latin typeface="Calibri"/>
                <a:ea typeface="Calibri"/>
                <a:cs typeface="Calibri"/>
              </a:rPr>
              <a:t>Malfunction  of Machines</a:t>
            </a:r>
          </a:p>
        </p:txBody>
      </p:sp>
      <p:sp>
        <p:nvSpPr>
          <p:cNvPr name="Flags" id="222"/>
          <p:cNvSpPr/>
          <p:nvPr/>
        </p:nvSpPr>
        <p:spPr>
          <a:xfrm>
            <a:off y="2187457" x="1833979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Flags" id="223"/>
          <p:cNvSpPr/>
          <p:nvPr/>
        </p:nvSpPr>
        <p:spPr>
          <a:xfrm>
            <a:off y="5453754" x="5534639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07FFF"/>
          </a:solidFill>
          <a:ln cap="flat" w="7600">
            <a:solidFill>
              <a:srgbClr val="307FFF"/>
            </a:solidFill>
            <a:miter/>
          </a:ln>
        </p:spPr>
      </p:sp>
      <p:sp>
        <p:nvSpPr>
          <p:cNvPr name="Rectangle" id="224"/>
          <p:cNvSpPr/>
          <p:nvPr/>
        </p:nvSpPr>
        <p:spPr>
          <a:xfrm>
            <a:off y="2072499" x="828483"/>
            <a:ext cx="1520000" cy="380000"/>
          </a:xfrm>
          <a:custGeom>
            <a:avLst/>
            <a:gdLst/>
            <a:ahLst/>
            <a:cxnLst/>
            <a:rect r="r" l="l" t="t" b="b"/>
            <a:pathLst>
              <a:path w="1520000" stroke="fals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520000" fill="non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688523"/>
                </a:solidFill>
                <a:latin typeface="Calibri"/>
                <a:ea typeface="Calibri"/>
                <a:cs typeface="Calibri"/>
              </a:rPr>
              <a:t>Misusing Equipment</a:t>
            </a:r>
          </a:p>
        </p:txBody>
      </p:sp>
      <p:sp>
        <p:nvSpPr>
          <p:cNvPr name="Rectangle" id="225"/>
          <p:cNvSpPr/>
          <p:nvPr/>
        </p:nvSpPr>
        <p:spPr>
          <a:xfrm>
            <a:off y="5347164" x="5694953"/>
            <a:ext cx="1520000" cy="380000"/>
          </a:xfrm>
          <a:custGeom>
            <a:avLst/>
            <a:gdLst/>
            <a:ahLst/>
            <a:cxnLst/>
            <a:rect r="r" l="l" t="t" b="b"/>
            <a:pathLst>
              <a:path w="1520000" stroke="fals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520000" fill="none" h="380000">
                <a:moveTo>
                  <a:pt y="0" x="53200"/>
                </a:moveTo>
                <a:lnTo>
                  <a:pt y="0" x="1466800"/>
                </a:lnTo>
                <a:cubicBezTo>
                  <a:pt y="0" x="1496166"/>
                  <a:pt y="23834" x="1520000"/>
                  <a:pt y="53200" x="1520000"/>
                </a:cubicBezTo>
                <a:lnTo>
                  <a:pt y="326800" x="1520000"/>
                </a:lnTo>
                <a:cubicBezTo>
                  <a:pt y="356166" x="1520000"/>
                  <a:pt y="380000" x="1496166"/>
                  <a:pt y="380000" x="1466800"/>
                </a:cubicBezTo>
                <a:lnTo>
                  <a:pt y="380000" x="53200"/>
                </a:lnTo>
                <a:cubicBezTo>
                  <a:pt y="380000" x="23834"/>
                  <a:pt y="356166" x="0"/>
                  <a:pt y="326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912" dirty="0" lang="zh-CN">
                <a:solidFill>
                  <a:srgbClr val="688523"/>
                </a:solidFill>
                <a:latin typeface="Calibri"/>
                <a:ea typeface="Calibri"/>
                <a:cs typeface="Calibri"/>
              </a:rPr>
              <a:t>Low-Quality or Cheap Equipment</a:t>
            </a:r>
          </a:p>
        </p:txBody>
      </p:sp>
      <p:sp>
        <p:nvSpPr>
          <p:cNvPr name="Rectangle" id="227"/>
          <p:cNvSpPr/>
          <p:nvPr/>
        </p:nvSpPr>
        <p:spPr>
          <a:xfrm>
            <a:off y="3896970" x="6862404"/>
            <a:ext cx="912000" cy="212800"/>
          </a:xfrm>
          <a:custGeom>
            <a:avLst/>
            <a:gdLst/>
            <a:ahLst/>
            <a:cxnLst/>
            <a:rect r="r" l="l" t="t" b="b"/>
            <a:pathLst>
              <a:path w="912000" stroke="false" h="212800">
                <a:moveTo>
                  <a:pt y="0" x="53200"/>
                </a:moveTo>
                <a:lnTo>
                  <a:pt y="0" x="858800"/>
                </a:lnTo>
                <a:cubicBezTo>
                  <a:pt y="0" x="888166"/>
                  <a:pt y="23834" x="912000"/>
                  <a:pt y="53200" x="912000"/>
                </a:cubicBezTo>
                <a:lnTo>
                  <a:pt y="159600" x="912000"/>
                </a:lnTo>
                <a:cubicBezTo>
                  <a:pt y="188966" x="912000"/>
                  <a:pt y="212800" x="888166"/>
                  <a:pt y="212800" x="858800"/>
                </a:cubicBezTo>
                <a:lnTo>
                  <a:pt y="212800" x="53200"/>
                </a:lnTo>
                <a:cubicBezTo>
                  <a:pt y="212800" x="23834"/>
                  <a:pt y="188966" x="0"/>
                  <a:pt y="1596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912000" fill="none" h="212800">
                <a:moveTo>
                  <a:pt y="0" x="53200"/>
                </a:moveTo>
                <a:lnTo>
                  <a:pt y="0" x="858800"/>
                </a:lnTo>
                <a:cubicBezTo>
                  <a:pt y="0" x="888166"/>
                  <a:pt y="23834" x="912000"/>
                  <a:pt y="53200" x="912000"/>
                </a:cubicBezTo>
                <a:lnTo>
                  <a:pt y="159600" x="912000"/>
                </a:lnTo>
                <a:cubicBezTo>
                  <a:pt y="188966" x="912000"/>
                  <a:pt y="212800" x="888166"/>
                  <a:pt y="212800" x="858800"/>
                </a:cubicBezTo>
                <a:lnTo>
                  <a:pt y="212800" x="53200"/>
                </a:lnTo>
                <a:cubicBezTo>
                  <a:pt y="212800" x="23834"/>
                  <a:pt y="188966" x="0"/>
                  <a:pt y="1596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t" rIns="38100" tIns="38100"/>
          <a:lstStyle/>
          <a:p>
            <a:pPr algn="ctr"/>
            <a:r>
              <a:rPr altLang="en-US" sz="912" b="1" dirty="0" lang="zh-CN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Bad Coffee</a:t>
            </a:r>
          </a:p>
        </p:txBody>
      </p:sp>
      <p:sp>
        <p:nvSpPr>
          <p:cNvPr name="Rectangle" id="228"/>
          <p:cNvSpPr/>
          <p:nvPr/>
        </p:nvSpPr>
        <p:spPr>
          <a:xfrm>
            <a:off y="1739915" x="6302034"/>
            <a:ext cx="2013042" cy="494000"/>
          </a:xfrm>
          <a:custGeom>
            <a:avLst/>
            <a:gdLst/>
            <a:ahLst/>
            <a:cxnLst/>
            <a:rect r="r" l="l" t="t" b="b"/>
            <a:pathLst>
              <a:path w="2013042" stroke="false" h="494000">
                <a:moveTo>
                  <a:pt y="0" x="53200"/>
                </a:moveTo>
                <a:lnTo>
                  <a:pt y="0" x="1959842"/>
                </a:lnTo>
                <a:cubicBezTo>
                  <a:pt y="0" x="1989209"/>
                  <a:pt y="23834" x="2013042"/>
                  <a:pt y="53200" x="2013042"/>
                </a:cubicBezTo>
                <a:lnTo>
                  <a:pt y="440800" x="2013042"/>
                </a:lnTo>
                <a:cubicBezTo>
                  <a:pt y="470166" x="2013042"/>
                  <a:pt y="494000" x="1989209"/>
                  <a:pt y="494000" x="1959842"/>
                </a:cubicBezTo>
                <a:lnTo>
                  <a:pt y="494000" x="53200"/>
                </a:lnTo>
                <a:cubicBezTo>
                  <a:pt y="494000" x="23834"/>
                  <a:pt y="470166" x="0"/>
                  <a:pt y="440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2013042" fill="none" h="494000">
                <a:moveTo>
                  <a:pt y="0" x="53200"/>
                </a:moveTo>
                <a:lnTo>
                  <a:pt y="0" x="1959842"/>
                </a:lnTo>
                <a:cubicBezTo>
                  <a:pt y="0" x="1989209"/>
                  <a:pt y="23834" x="2013042"/>
                  <a:pt y="53200" x="2013042"/>
                </a:cubicBezTo>
                <a:lnTo>
                  <a:pt y="440800" x="2013042"/>
                </a:lnTo>
                <a:cubicBezTo>
                  <a:pt y="470166" x="2013042"/>
                  <a:pt y="494000" x="1989209"/>
                  <a:pt y="494000" x="1959842"/>
                </a:cubicBezTo>
                <a:lnTo>
                  <a:pt y="494000" x="53200"/>
                </a:lnTo>
                <a:cubicBezTo>
                  <a:pt y="494000" x="23834"/>
                  <a:pt y="470166" x="0"/>
                  <a:pt y="4408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ctr" rIns="38100" tIns="38100"/>
          <a:lstStyle/>
          <a:p>
            <a:pPr indent="-150000" marL="150000" algn="l">
              <a:buClr>
                <a:srgbClr val="3D59AC"/>
              </a:buClr>
              <a:buFont typeface="Wingdings" pitchFamily="2" charset="2"/>
              <a:buChar char="l"/>
            </a:pPr>
            <a:r>
              <a:rPr altLang="en-US" sz="912" b="1" dirty="0" lang="zh-CN">
                <a:solidFill>
                  <a:srgbClr val="3D59AC"/>
                </a:solidFill>
                <a:latin typeface="Calibri"/>
                <a:ea typeface="Calibri"/>
                <a:cs typeface="Calibri"/>
              </a:rPr>
              <a:t>Chinwe Anyabolu</a:t>
            </a:r>
          </a:p>
          <a:p>
            <a:pPr indent="-150000" marL="150000" algn="l">
              <a:buClr>
                <a:srgbClr val="3D59AC"/>
              </a:buClr>
              <a:buFont typeface="Wingdings" pitchFamily="2" charset="2"/>
              <a:buChar char="l"/>
            </a:pPr>
            <a:r>
              <a:rPr altLang="en-US" sz="912" b="1" dirty="0" lang="zh-CN">
                <a:solidFill>
                  <a:srgbClr val="3D59AC"/>
                </a:solidFill>
                <a:latin typeface="Calibri"/>
                <a:ea typeface="Calibri"/>
                <a:cs typeface="Calibri"/>
              </a:rPr>
              <a:t>Kiven Julius Peter Asoni</a:t>
            </a:r>
          </a:p>
          <a:p>
            <a:pPr indent="-150000" marL="150000" algn="l">
              <a:buClr>
                <a:srgbClr val="3D59AC"/>
              </a:buClr>
              <a:buFont typeface="Wingdings" pitchFamily="2" charset="2"/>
              <a:buChar char="l"/>
            </a:pPr>
            <a:r>
              <a:rPr altLang="en-US" sz="912" b="1" dirty="0" lang="zh-CN">
                <a:solidFill>
                  <a:srgbClr val="3D59AC"/>
                </a:solidFill>
                <a:latin typeface="Calibri"/>
                <a:ea typeface="Calibri"/>
                <a:cs typeface="Calibri"/>
              </a:rPr>
              <a:t>Kishore Odugu</a:t>
            </a:r>
          </a:p>
        </p:txBody>
      </p:sp>
      <p:sp>
        <p:nvSpPr>
          <p:cNvPr name="Rectangle" id="229"/>
          <p:cNvSpPr/>
          <p:nvPr/>
        </p:nvSpPr>
        <p:spPr>
          <a:xfrm>
            <a:off y="1515715" x="6261274"/>
            <a:ext cx="1513130" cy="212800"/>
          </a:xfrm>
          <a:custGeom>
            <a:avLst/>
            <a:gdLst/>
            <a:ahLst/>
            <a:cxnLst/>
            <a:rect r="r" l="l" t="t" b="b"/>
            <a:pathLst>
              <a:path w="1513130" stroke="false" h="212800">
                <a:moveTo>
                  <a:pt y="0" x="53200"/>
                </a:moveTo>
                <a:lnTo>
                  <a:pt y="0" x="1459930"/>
                </a:lnTo>
                <a:cubicBezTo>
                  <a:pt y="0" x="1489296"/>
                  <a:pt y="23834" x="1513130"/>
                  <a:pt y="53200" x="1513130"/>
                </a:cubicBezTo>
                <a:lnTo>
                  <a:pt y="159600" x="1513130"/>
                </a:lnTo>
                <a:cubicBezTo>
                  <a:pt y="188966" x="1513130"/>
                  <a:pt y="212800" x="1489296"/>
                  <a:pt y="212800" x="1459930"/>
                </a:cubicBezTo>
                <a:lnTo>
                  <a:pt y="212800" x="53200"/>
                </a:lnTo>
                <a:cubicBezTo>
                  <a:pt y="212800" x="23834"/>
                  <a:pt y="188966" x="0"/>
                  <a:pt y="1596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w="1513130" fill="none" h="212800">
                <a:moveTo>
                  <a:pt y="0" x="53200"/>
                </a:moveTo>
                <a:lnTo>
                  <a:pt y="0" x="1459930"/>
                </a:lnTo>
                <a:cubicBezTo>
                  <a:pt y="0" x="1489296"/>
                  <a:pt y="23834" x="1513130"/>
                  <a:pt y="53200" x="1513130"/>
                </a:cubicBezTo>
                <a:lnTo>
                  <a:pt y="159600" x="1513130"/>
                </a:lnTo>
                <a:cubicBezTo>
                  <a:pt y="188966" x="1513130"/>
                  <a:pt y="212800" x="1489296"/>
                  <a:pt y="212800" x="1459930"/>
                </a:cubicBezTo>
                <a:lnTo>
                  <a:pt y="212800" x="53200"/>
                </a:lnTo>
                <a:cubicBezTo>
                  <a:pt y="212800" x="23834"/>
                  <a:pt y="188966" x="0"/>
                  <a:pt y="159600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noFill/>
          <a:ln cap="flat" w="15200">
            <a:noFill/>
            <a:round/>
          </a:ln>
        </p:spPr>
        <p:txBody>
          <a:bodyPr wrap="square" bIns="38100" lIns="38100" rtlCol="0" anchor="t" rIns="38100" tIns="38100"/>
          <a:lstStyle/>
          <a:p>
            <a:pPr algn="ctr"/>
            <a:r>
              <a:rPr altLang="en-US" sz="912" b="1" dirty="0" lang="zh-CN">
                <a:solidFill>
                  <a:srgbClr val="454545"/>
                </a:solidFill>
                <a:latin typeface="Calibri"/>
                <a:ea typeface="Calibri"/>
                <a:cs typeface="Calibri"/>
              </a:rPr>
              <a:t>Group Work By : Group# 4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="http://purl.org/dc/elements/1.1/" xmlns:dcterms="http://purl.org/dc/terms/" xmlns:xsi="http://www.w3.org/2001/XMLSchema-instance" xmlns:dcmitype="http://purl.org/dc/dcmitype/" xmlns:cp="http://schemas.openxmlformats.org/package/2006/metadata/core-properties">
  <dc:title>PowerPoint Presentation</dc:title>
  <dc:creator>ws</dc:creator>
  <cp:lastModifiedBy>ws</cp:lastModifiedBy>
  <cp:revision>1</cp:revision>
  <dcterms:created xsi:type="dcterms:W3CDTF">2025-10-16T15:09:21Z</dcterms:created>
  <dcterms:modified xsi:type="dcterms:W3CDTF">2025-10-16T15:09:21Z</dcterms:modified>
</cp:coreProperties>
</file>