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Target="docProps/core.xml" Id="rId3"/>
  <Relationship Type="http://schemas.openxmlformats.org/package/2006/relationships/metadata/thumbnail" Target="docProps/thumbnail.jpeg" Id="rId2"/>
  <Relationship Type="http://schemas.openxmlformats.org/officeDocument/2006/relationships/officeDocument" Target="ppt/presentation.xml" Id="rId1"/>
  <Relationship Type="http://schemas.openxmlformats.org/officeDocument/2006/relationships/extended-properties" Target="docProps/app.xml" Id="rId4"/>
</Relationships>
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latinLnBrk="0" algn="l" defTabSz="914400" eaLnBrk="1" marL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latinLnBrk="0" algn="l" defTabSz="914400" eaLnBrk="1" marL="457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latinLnBrk="0" algn="l" defTabSz="914400" eaLnBrk="1" marL="914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latinLnBrk="0" algn="l" defTabSz="914400" eaLnBrk="1" marL="1371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latinLnBrk="0" algn="l" defTabSz="914400" eaLnBrk="1" marL="18288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latinLnBrk="0" algn="l" defTabSz="914400" eaLnBrk="1" marL="22860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latinLnBrk="0" algn="l" defTabSz="914400" eaLnBrk="1" marL="2743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latinLnBrk="0" algn="l" defTabSz="914400" eaLnBrk="1" marL="3200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latinLnBrk="0" algn="l" defTabSz="914400" eaLnBrk="1" marL="3657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Target="slideMasters/slideMaster1.xml" Id="rId1"/>
  <Relationship Type="http://schemas.openxmlformats.org/officeDocument/2006/relationships/tableStyles" Target="tableStyles.xml" Id="rId2"/>
  <Relationship Type="http://schemas.openxmlformats.org/officeDocument/2006/relationships/theme" Target="theme/theme1.xml" Id="rId3"/>
  <Relationship Type="http://schemas.openxmlformats.org/officeDocument/2006/relationships/viewProps" Target="viewProps.xml" Id="rId4"/>
  <Relationship Type="http://schemas.openxmlformats.org/officeDocument/2006/relationships/presProps" Target="presProps.xml" Id="rId5"/>
  <Relationship Type="http://schemas.openxmlformats.org/officeDocument/2006/relationships/slide" Target="slides/slide1.xml" Id="rId6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00" name="Page-1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sp>
        <p:nvSpPr>
          <p:cNvPr id="101" name="ConnectLine"/>
          <p:cNvSpPr/>
          <p:nvPr/>
        </p:nvSpPr>
        <p:spPr>
          <a:xfrm>
            <a:off y="3796549" x="822866"/>
            <a:ext cx="6520861" cy="7600"/>
          </a:xfrm>
          <a:custGeom>
            <a:avLst/>
            <a:gdLst/>
            <a:ahLst/>
            <a:cxnLst/>
            <a:rect l="l" t="t" b="b" r="r"/>
            <a:pathLst>
              <a:path fill="none" w="6520861" h="7600">
                <a:moveTo>
                  <a:pt y="0" x="0"/>
                </a:moveTo>
                <a:lnTo>
                  <a:pt y="0" x="6520861"/>
                </a:lnTo>
              </a:path>
            </a:pathLst>
          </a:custGeom>
          <a:noFill/>
          <a:ln cap="flat" w="30400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02" name="Half Rounded Rectangle"/>
          <p:cNvSpPr/>
          <p:nvPr/>
        </p:nvSpPr>
        <p:spPr>
          <a:xfrm>
            <a:off y="2476723" x="6327184"/>
            <a:ext cx="1055625" cy="338589"/>
          </a:xfrm>
          <a:custGeom>
            <a:avLst/>
            <a:gdLst>
              <a:gd fmla="*/ 0 w 1055625" name="connsiteX0"/>
              <a:gd fmla="*/ 169295 h 338589" name="connsiteY0"/>
              <a:gd fmla="*/ 527812 w 1055625" name="connsiteX1"/>
              <a:gd fmla="*/ 0 h 338589" name="connsiteY1"/>
              <a:gd fmla="*/ 1055625 w 1055625" name="connsiteX2"/>
              <a:gd fmla="*/ 169295 h 338589" name="connsiteY2"/>
              <a:gd fmla="*/ 527812 w 1055625" name="connsiteX3"/>
              <a:gd fmla="*/ 338589 h 338589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1055625" h="338589">
                <a:moveTo>
                  <a:pt y="0" x="50788"/>
                </a:moveTo>
                <a:lnTo>
                  <a:pt y="0" x="1002425"/>
                </a:lnTo>
                <a:cubicBezTo>
                  <a:pt y="0" x="1031791"/>
                  <a:pt y="23834" x="1055625"/>
                  <a:pt y="53200" x="1055625"/>
                </a:cubicBezTo>
                <a:lnTo>
                  <a:pt y="249801" x="1055625"/>
                </a:lnTo>
                <a:cubicBezTo>
                  <a:pt y="270777" x="1055625"/>
                  <a:pt y="303624" x="1059392"/>
                  <a:pt y="322323" x="1042002"/>
                </a:cubicBezTo>
                <a:cubicBezTo>
                  <a:pt y="332315" x="1032710"/>
                  <a:pt y="338589" x="1019468"/>
                  <a:pt y="338589" x="1004834"/>
                </a:cubicBezTo>
                <a:lnTo>
                  <a:pt y="338589" x="53200"/>
                </a:lnTo>
                <a:cubicBezTo>
                  <a:pt y="338589" x="23834"/>
                  <a:pt y="314756" x="0"/>
                  <a:pt y="285389" x="0"/>
                </a:cubicBezTo>
                <a:lnTo>
                  <a:pt y="88788" x="0"/>
                </a:lnTo>
                <a:cubicBezTo>
                  <a:pt y="67812" x="0"/>
                  <a:pt y="34965" x="-3768"/>
                  <a:pt y="16265" x="13621"/>
                </a:cubicBezTo>
                <a:cubicBezTo>
                  <a:pt y="6274" x="22912"/>
                  <a:pt y="0" x="36153"/>
                  <a:pt y="0" x="50788"/>
                </a:cubicBezTo>
                <a:close/>
              </a:path>
              <a:path fill="none" w="1055625" h="338589">
                <a:moveTo>
                  <a:pt y="0" x="50788"/>
                </a:moveTo>
                <a:lnTo>
                  <a:pt y="0" x="1002425"/>
                </a:lnTo>
                <a:cubicBezTo>
                  <a:pt y="0" x="1031791"/>
                  <a:pt y="23834" x="1055625"/>
                  <a:pt y="53200" x="1055625"/>
                </a:cubicBezTo>
                <a:lnTo>
                  <a:pt y="249801" x="1055625"/>
                </a:lnTo>
                <a:cubicBezTo>
                  <a:pt y="270777" x="1055625"/>
                  <a:pt y="303624" x="1059392"/>
                  <a:pt y="322323" x="1042002"/>
                </a:cubicBezTo>
                <a:cubicBezTo>
                  <a:pt y="332315" x="1032710"/>
                  <a:pt y="338589" x="1019468"/>
                  <a:pt y="338589" x="1004834"/>
                </a:cubicBezTo>
                <a:lnTo>
                  <a:pt y="338589" x="53200"/>
                </a:lnTo>
                <a:cubicBezTo>
                  <a:pt y="338589" x="23834"/>
                  <a:pt y="314756" x="0"/>
                  <a:pt y="285389" x="0"/>
                </a:cubicBezTo>
                <a:lnTo>
                  <a:pt y="88788" x="0"/>
                </a:lnTo>
                <a:cubicBezTo>
                  <a:pt y="67812" x="0"/>
                  <a:pt y="34965" x="-3768"/>
                  <a:pt y="16265" x="13621"/>
                </a:cubicBezTo>
                <a:cubicBezTo>
                  <a:pt y="6274" x="22912"/>
                  <a:pt y="0" x="36153"/>
                  <a:pt y="0" x="50788"/>
                </a:cubicBezTo>
                <a:close/>
              </a:path>
            </a:pathLst>
          </a:custGeom>
          <a:solidFill>
            <a:srgbClr val="AF9361"/>
          </a:solidFill>
          <a:ln cap="flat" w="15200">
            <a:solidFill>
              <a:srgbClr val="AF9361"/>
            </a:solidFill>
            <a:round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sz="91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LEVEL 1 CAUSE</a:t>
            </a:r>
          </a:p>
        </p:txBody>
      </p:sp>
      <p:sp>
        <p:nvSpPr>
          <p:cNvPr id="103" name="Rectangle"/>
          <p:cNvSpPr/>
          <p:nvPr/>
        </p:nvSpPr>
        <p:spPr>
          <a:xfrm>
            <a:off y="3507749" x="7343725"/>
            <a:ext cx="1292600" cy="574489"/>
          </a:xfrm>
          <a:custGeom>
            <a:avLst/>
            <a:gdLst>
              <a:gd fmla="*/ 0 w 1292600" name="connsiteX0"/>
              <a:gd fmla="*/ 288800 h 574489" name="connsiteY0"/>
              <a:gd fmla="*/ 646300 w 1292600" name="connsiteX1"/>
              <a:gd fmla="*/ 0 h 574489" name="connsiteY1"/>
              <a:gd fmla="*/ 1292600 w 1292600" name="connsiteX2"/>
              <a:gd fmla="*/ 288800 h 574489" name="connsiteY2"/>
              <a:gd fmla="*/ 646300 w 1292600" name="connsiteX3"/>
              <a:gd fmla="*/ 577602 h 574489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1292600" h="574489">
                <a:moveTo>
                  <a:pt y="0" x="53200"/>
                </a:moveTo>
                <a:lnTo>
                  <a:pt y="0" x="1239400"/>
                </a:lnTo>
                <a:cubicBezTo>
                  <a:pt y="0" x="1268767"/>
                  <a:pt y="23834" x="1292600"/>
                  <a:pt y="53200" x="1292600"/>
                </a:cubicBezTo>
                <a:lnTo>
                  <a:pt y="521289" x="1292600"/>
                </a:lnTo>
                <a:cubicBezTo>
                  <a:pt y="550655" x="1292600"/>
                  <a:pt y="574489" x="1268767"/>
                  <a:pt y="574489" x="1239400"/>
                </a:cubicBezTo>
                <a:lnTo>
                  <a:pt y="574489" x="53200"/>
                </a:lnTo>
                <a:cubicBezTo>
                  <a:pt y="574489" x="23834"/>
                  <a:pt y="550655" x="0"/>
                  <a:pt y="521289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fill="none" w="1292600" h="574489">
                <a:moveTo>
                  <a:pt y="0" x="53200"/>
                </a:moveTo>
                <a:lnTo>
                  <a:pt y="0" x="1239400"/>
                </a:lnTo>
                <a:cubicBezTo>
                  <a:pt y="0" x="1268767"/>
                  <a:pt y="23834" x="1292600"/>
                  <a:pt y="53200" x="1292600"/>
                </a:cubicBezTo>
                <a:lnTo>
                  <a:pt y="521289" x="1292600"/>
                </a:lnTo>
                <a:cubicBezTo>
                  <a:pt y="550655" x="1292600"/>
                  <a:pt y="574489" x="1268767"/>
                  <a:pt y="574489" x="1239400"/>
                </a:cubicBezTo>
                <a:lnTo>
                  <a:pt y="574489" x="53200"/>
                </a:lnTo>
                <a:cubicBezTo>
                  <a:pt y="574489" x="23834"/>
                  <a:pt y="550655" x="0"/>
                  <a:pt y="521289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solidFill>
            <a:srgbClr val="B63C31"/>
          </a:solidFill>
          <a:ln cap="flat" w="15200">
            <a:noFill/>
            <a:round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sz="91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PROBLEM TO BE</a:t>
            </a:r>
          </a:p>
          <a:p>
            <a:pPr algn="ctr"/>
            <a:r>
              <a:rPr lang="zh-CN" altLang="en-US" sz="91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RESOLVED</a:t>
            </a:r>
          </a:p>
          <a:p>
            <a:pPr algn="ctr"/>
            <a:r>
              <a:rPr lang="zh-CN" altLang="en-US" sz="91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(EFFECT)</a:t>
            </a:r>
          </a:p>
        </p:txBody>
      </p:sp>
      <p:sp>
        <p:nvSpPr>
          <p:cNvPr id="104" name="Rectangle"/>
          <p:cNvSpPr/>
          <p:nvPr/>
        </p:nvSpPr>
        <p:spPr>
          <a:xfrm>
            <a:off y="5240939" x="4698708"/>
            <a:ext cx="865640" cy="384727"/>
          </a:xfrm>
          <a:custGeom>
            <a:avLst/>
            <a:gdLst>
              <a:gd fmla="*/ 0 w 865640" name="connsiteX0"/>
              <a:gd fmla="*/ 193405 h 384727" name="connsiteY0"/>
              <a:gd fmla="*/ 432820 w 865640" name="connsiteX1"/>
              <a:gd fmla="*/ 0 h 384727" name="connsiteY1"/>
              <a:gd fmla="*/ 865640 w 865640" name="connsiteX2"/>
              <a:gd fmla="*/ 193405 h 384727" name="connsiteY2"/>
              <a:gd fmla="*/ 432820 w 865640" name="connsiteX3"/>
              <a:gd fmla="*/ 386812 h 384727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865640" h="384727">
                <a:moveTo>
                  <a:pt y="0" x="53200"/>
                </a:moveTo>
                <a:lnTo>
                  <a:pt y="0" x="812440"/>
                </a:lnTo>
                <a:cubicBezTo>
                  <a:pt y="0" x="841806"/>
                  <a:pt y="23834" x="865640"/>
                  <a:pt y="53200" x="865640"/>
                </a:cubicBezTo>
                <a:lnTo>
                  <a:pt y="331527" x="865640"/>
                </a:lnTo>
                <a:cubicBezTo>
                  <a:pt y="360894" x="865640"/>
                  <a:pt y="384727" x="841806"/>
                  <a:pt y="384727" x="812440"/>
                </a:cubicBezTo>
                <a:lnTo>
                  <a:pt y="384727" x="53200"/>
                </a:lnTo>
                <a:cubicBezTo>
                  <a:pt y="384727" x="23834"/>
                  <a:pt y="360894" x="0"/>
                  <a:pt y="331527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fill="none" w="865640" h="384727">
                <a:moveTo>
                  <a:pt y="0" x="53200"/>
                </a:moveTo>
                <a:lnTo>
                  <a:pt y="0" x="812440"/>
                </a:lnTo>
                <a:cubicBezTo>
                  <a:pt y="0" x="841806"/>
                  <a:pt y="23834" x="865640"/>
                  <a:pt y="53200" x="865640"/>
                </a:cubicBezTo>
                <a:lnTo>
                  <a:pt y="331527" x="865640"/>
                </a:lnTo>
                <a:cubicBezTo>
                  <a:pt y="360894" x="865640"/>
                  <a:pt y="384727" x="841806"/>
                  <a:pt y="384727" x="812440"/>
                </a:cubicBezTo>
                <a:lnTo>
                  <a:pt y="384727" x="53200"/>
                </a:lnTo>
                <a:cubicBezTo>
                  <a:pt y="384727" x="23834"/>
                  <a:pt y="360894" x="0"/>
                  <a:pt y="331527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solidFill>
            <a:srgbClr val="B63C31"/>
          </a:solidFill>
          <a:ln cap="flat" w="15200">
            <a:noFill/>
            <a:round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sz="91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MAIN CAUSE</a:t>
            </a:r>
          </a:p>
        </p:txBody>
      </p:sp>
      <p:sp>
        <p:nvSpPr>
          <p:cNvPr id="105" name="ConnectLine"/>
          <p:cNvSpPr/>
          <p:nvPr/>
        </p:nvSpPr>
        <p:spPr>
          <a:xfrm>
            <a:off y="3794993" x="5131527"/>
            <a:ext cx="430867" cy="1445946"/>
          </a:xfrm>
          <a:custGeom>
            <a:avLst/>
            <a:gdLst/>
            <a:ahLst/>
            <a:cxnLst/>
            <a:rect l="l" t="t" b="b" r="r"/>
            <a:pathLst>
              <a:path fill="none" w="430867" h="1445946">
                <a:moveTo>
                  <a:pt y="1445946" x="0"/>
                </a:moveTo>
                <a:lnTo>
                  <a:pt y="0" x="430867"/>
                </a:lnTo>
              </a:path>
            </a:pathLst>
          </a:custGeom>
          <a:noFill/>
          <a:ln cap="flat" w="30400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06" name="Rectangle"/>
          <p:cNvSpPr/>
          <p:nvPr/>
        </p:nvSpPr>
        <p:spPr>
          <a:xfrm>
            <a:off y="1965103" x="3845752"/>
            <a:ext cx="865640" cy="384727"/>
          </a:xfrm>
          <a:custGeom>
            <a:avLst/>
            <a:gdLst>
              <a:gd fmla="*/ 0 w 865640" name="connsiteX0"/>
              <a:gd fmla="*/ 193405 h 384727" name="connsiteY0"/>
              <a:gd fmla="*/ 432820 w 865640" name="connsiteX1"/>
              <a:gd fmla="*/ 0 h 384727" name="connsiteY1"/>
              <a:gd fmla="*/ 865640 w 865640" name="connsiteX2"/>
              <a:gd fmla="*/ 193405 h 384727" name="connsiteY2"/>
              <a:gd fmla="*/ 432820 w 865640" name="connsiteX3"/>
              <a:gd fmla="*/ 386812 h 384727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865640" h="384727">
                <a:moveTo>
                  <a:pt y="0" x="53200"/>
                </a:moveTo>
                <a:lnTo>
                  <a:pt y="0" x="812440"/>
                </a:lnTo>
                <a:cubicBezTo>
                  <a:pt y="0" x="841806"/>
                  <a:pt y="23834" x="865640"/>
                  <a:pt y="53200" x="865640"/>
                </a:cubicBezTo>
                <a:lnTo>
                  <a:pt y="331527" x="865640"/>
                </a:lnTo>
                <a:cubicBezTo>
                  <a:pt y="360894" x="865640"/>
                  <a:pt y="384727" x="841806"/>
                  <a:pt y="384727" x="812440"/>
                </a:cubicBezTo>
                <a:lnTo>
                  <a:pt y="384727" x="53200"/>
                </a:lnTo>
                <a:cubicBezTo>
                  <a:pt y="384727" x="23834"/>
                  <a:pt y="360894" x="0"/>
                  <a:pt y="331527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fill="none" w="865640" h="384727">
                <a:moveTo>
                  <a:pt y="0" x="53200"/>
                </a:moveTo>
                <a:lnTo>
                  <a:pt y="0" x="812440"/>
                </a:lnTo>
                <a:cubicBezTo>
                  <a:pt y="0" x="841806"/>
                  <a:pt y="23834" x="865640"/>
                  <a:pt y="53200" x="865640"/>
                </a:cubicBezTo>
                <a:lnTo>
                  <a:pt y="331527" x="865640"/>
                </a:lnTo>
                <a:cubicBezTo>
                  <a:pt y="360894" x="865640"/>
                  <a:pt y="384727" x="841806"/>
                  <a:pt y="384727" x="812440"/>
                </a:cubicBezTo>
                <a:lnTo>
                  <a:pt y="384727" x="53200"/>
                </a:lnTo>
                <a:cubicBezTo>
                  <a:pt y="384727" x="23834"/>
                  <a:pt y="360894" x="0"/>
                  <a:pt y="331527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solidFill>
            <a:srgbClr val="B63C31"/>
          </a:solidFill>
          <a:ln cap="flat" w="15200">
            <a:noFill/>
            <a:round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sz="91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MAIN CAUSE</a:t>
            </a:r>
          </a:p>
        </p:txBody>
      </p:sp>
      <p:sp>
        <p:nvSpPr>
          <p:cNvPr id="107" name="ConnectLine"/>
          <p:cNvSpPr/>
          <p:nvPr/>
        </p:nvSpPr>
        <p:spPr>
          <a:xfrm>
            <a:off y="2351913" x="4278572"/>
            <a:ext cx="817053" cy="1443080"/>
          </a:xfrm>
          <a:custGeom>
            <a:avLst/>
            <a:gdLst/>
            <a:ahLst/>
            <a:cxnLst/>
            <a:rect l="l" t="t" b="b" r="r"/>
            <a:pathLst>
              <a:path fill="none" w="817053" h="1443080">
                <a:moveTo>
                  <a:pt y="0" x="0"/>
                </a:moveTo>
                <a:lnTo>
                  <a:pt y="1443080" x="817053"/>
                </a:lnTo>
              </a:path>
            </a:pathLst>
          </a:custGeom>
          <a:noFill/>
          <a:ln cap="flat" w="30400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08" name="Half Rounded Rectangle"/>
          <p:cNvSpPr/>
          <p:nvPr/>
        </p:nvSpPr>
        <p:spPr>
          <a:xfrm>
            <a:off y="3402129" x="5331280"/>
            <a:ext cx="1055625" cy="338589"/>
          </a:xfrm>
          <a:custGeom>
            <a:avLst/>
            <a:gdLst>
              <a:gd fmla="*/ 0 w 1055625" name="connsiteX0"/>
              <a:gd fmla="*/ 169295 h 338589" name="connsiteY0"/>
              <a:gd fmla="*/ 527812 w 1055625" name="connsiteX1"/>
              <a:gd fmla="*/ 0 h 338589" name="connsiteY1"/>
              <a:gd fmla="*/ 1055625 w 1055625" name="connsiteX2"/>
              <a:gd fmla="*/ 169295 h 338589" name="connsiteY2"/>
              <a:gd fmla="*/ 527812 w 1055625" name="connsiteX3"/>
              <a:gd fmla="*/ 338589 h 338589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1055625" h="338589">
                <a:moveTo>
                  <a:pt y="0" x="50788"/>
                </a:moveTo>
                <a:lnTo>
                  <a:pt y="0" x="1002425"/>
                </a:lnTo>
                <a:cubicBezTo>
                  <a:pt y="0" x="1031791"/>
                  <a:pt y="23834" x="1055625"/>
                  <a:pt y="53200" x="1055625"/>
                </a:cubicBezTo>
                <a:lnTo>
                  <a:pt y="249801" x="1055625"/>
                </a:lnTo>
                <a:cubicBezTo>
                  <a:pt y="270777" x="1055625"/>
                  <a:pt y="303624" x="1059392"/>
                  <a:pt y="322323" x="1042002"/>
                </a:cubicBezTo>
                <a:cubicBezTo>
                  <a:pt y="332315" x="1032710"/>
                  <a:pt y="338589" x="1019468"/>
                  <a:pt y="338589" x="1004834"/>
                </a:cubicBezTo>
                <a:lnTo>
                  <a:pt y="338589" x="53200"/>
                </a:lnTo>
                <a:cubicBezTo>
                  <a:pt y="338589" x="23834"/>
                  <a:pt y="314756" x="0"/>
                  <a:pt y="285389" x="0"/>
                </a:cubicBezTo>
                <a:lnTo>
                  <a:pt y="88788" x="0"/>
                </a:lnTo>
                <a:cubicBezTo>
                  <a:pt y="67812" x="0"/>
                  <a:pt y="34965" x="-3768"/>
                  <a:pt y="16265" x="13621"/>
                </a:cubicBezTo>
                <a:cubicBezTo>
                  <a:pt y="6274" x="22912"/>
                  <a:pt y="0" x="36153"/>
                  <a:pt y="0" x="50788"/>
                </a:cubicBezTo>
                <a:close/>
              </a:path>
              <a:path fill="none" w="1055625" h="338589">
                <a:moveTo>
                  <a:pt y="0" x="50788"/>
                </a:moveTo>
                <a:lnTo>
                  <a:pt y="0" x="1002425"/>
                </a:lnTo>
                <a:cubicBezTo>
                  <a:pt y="0" x="1031791"/>
                  <a:pt y="23834" x="1055625"/>
                  <a:pt y="53200" x="1055625"/>
                </a:cubicBezTo>
                <a:lnTo>
                  <a:pt y="249801" x="1055625"/>
                </a:lnTo>
                <a:cubicBezTo>
                  <a:pt y="270777" x="1055625"/>
                  <a:pt y="303624" x="1059392"/>
                  <a:pt y="322323" x="1042002"/>
                </a:cubicBezTo>
                <a:cubicBezTo>
                  <a:pt y="332315" x="1032710"/>
                  <a:pt y="338589" x="1019468"/>
                  <a:pt y="338589" x="1004834"/>
                </a:cubicBezTo>
                <a:lnTo>
                  <a:pt y="338589" x="53200"/>
                </a:lnTo>
                <a:cubicBezTo>
                  <a:pt y="338589" x="23834"/>
                  <a:pt y="314756" x="0"/>
                  <a:pt y="285389" x="0"/>
                </a:cubicBezTo>
                <a:lnTo>
                  <a:pt y="88788" x="0"/>
                </a:lnTo>
                <a:cubicBezTo>
                  <a:pt y="67812" x="0"/>
                  <a:pt y="34965" x="-3768"/>
                  <a:pt y="16265" x="13621"/>
                </a:cubicBezTo>
                <a:cubicBezTo>
                  <a:pt y="6274" x="22912"/>
                  <a:pt y="0" x="36153"/>
                  <a:pt y="0" x="50788"/>
                </a:cubicBezTo>
                <a:close/>
              </a:path>
            </a:pathLst>
          </a:custGeom>
          <a:solidFill>
            <a:srgbClr val="AF9361"/>
          </a:solidFill>
          <a:ln cap="flat" w="15200">
            <a:solidFill>
              <a:srgbClr val="AF9361"/>
            </a:solidFill>
            <a:round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sz="91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LEVEL 1 CAUSE</a:t>
            </a:r>
          </a:p>
        </p:txBody>
      </p:sp>
      <p:sp>
        <p:nvSpPr>
          <p:cNvPr id="109" name="ConnectLine"/>
          <p:cNvSpPr/>
          <p:nvPr/>
        </p:nvSpPr>
        <p:spPr>
          <a:xfrm>
            <a:off y="3230750" x="4776159"/>
            <a:ext cx="1217102" cy="7600"/>
          </a:xfrm>
          <a:custGeom>
            <a:avLst/>
            <a:gdLst/>
            <a:ahLst/>
            <a:cxnLst/>
            <a:rect l="l" t="t" b="b" r="r"/>
            <a:pathLst>
              <a:path fill="none" w="1217102" h="7600">
                <a:moveTo>
                  <a:pt y="0" x="1217102"/>
                </a:moveTo>
                <a:lnTo>
                  <a:pt y="0" x="0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10" name="ConnectLine"/>
          <p:cNvSpPr/>
          <p:nvPr/>
        </p:nvSpPr>
        <p:spPr>
          <a:xfrm>
            <a:off y="2646018" x="4462416"/>
            <a:ext cx="1864766" cy="7600"/>
          </a:xfrm>
          <a:custGeom>
            <a:avLst/>
            <a:gdLst/>
            <a:ahLst/>
            <a:cxnLst/>
            <a:rect l="l" t="t" b="b" r="r"/>
            <a:pathLst>
              <a:path fill="none" w="1864766" h="7600">
                <a:moveTo>
                  <a:pt y="0" x="1864766"/>
                </a:moveTo>
                <a:lnTo>
                  <a:pt y="3762" x="0"/>
                </a:lnTo>
              </a:path>
            </a:pathLst>
          </a:custGeom>
          <a:noFill/>
          <a:ln cap="flat" w="27867">
            <a:solidFill>
              <a:srgbClr val="AF9361"/>
            </a:solidFill>
            <a:round/>
            <a:tailEnd w="med" type="triangle" len="med"/>
          </a:ln>
        </p:spPr>
      </p:sp>
      <p:sp>
        <p:nvSpPr>
          <p:cNvPr id="111" name="Half Rounded Rectangle"/>
          <p:cNvSpPr/>
          <p:nvPr/>
        </p:nvSpPr>
        <p:spPr>
          <a:xfrm>
            <a:off y="1902239" x="5222729"/>
            <a:ext cx="1055625" cy="338589"/>
          </a:xfrm>
          <a:custGeom>
            <a:avLst/>
            <a:gdLst>
              <a:gd fmla="*/ 0 w 1055625" name="connsiteX0"/>
              <a:gd fmla="*/ 169295 h 338589" name="connsiteY0"/>
              <a:gd fmla="*/ 527812 w 1055625" name="connsiteX1"/>
              <a:gd fmla="*/ 0 h 338589" name="connsiteY1"/>
              <a:gd fmla="*/ 1055625 w 1055625" name="connsiteX2"/>
              <a:gd fmla="*/ 169295 h 338589" name="connsiteY2"/>
              <a:gd fmla="*/ 527812 w 1055625" name="connsiteX3"/>
              <a:gd fmla="*/ 338589 h 338589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1055625" h="338589">
                <a:moveTo>
                  <a:pt y="0" x="50788"/>
                </a:moveTo>
                <a:lnTo>
                  <a:pt y="0" x="1002425"/>
                </a:lnTo>
                <a:cubicBezTo>
                  <a:pt y="0" x="1031791"/>
                  <a:pt y="23834" x="1055625"/>
                  <a:pt y="53200" x="1055625"/>
                </a:cubicBezTo>
                <a:lnTo>
                  <a:pt y="249801" x="1055625"/>
                </a:lnTo>
                <a:cubicBezTo>
                  <a:pt y="270777" x="1055625"/>
                  <a:pt y="303624" x="1059392"/>
                  <a:pt y="322323" x="1042002"/>
                </a:cubicBezTo>
                <a:cubicBezTo>
                  <a:pt y="332315" x="1032710"/>
                  <a:pt y="338589" x="1019468"/>
                  <a:pt y="338589" x="1004834"/>
                </a:cubicBezTo>
                <a:lnTo>
                  <a:pt y="338589" x="53200"/>
                </a:lnTo>
                <a:cubicBezTo>
                  <a:pt y="338589" x="23834"/>
                  <a:pt y="314756" x="0"/>
                  <a:pt y="285389" x="0"/>
                </a:cubicBezTo>
                <a:lnTo>
                  <a:pt y="88788" x="0"/>
                </a:lnTo>
                <a:cubicBezTo>
                  <a:pt y="67812" x="0"/>
                  <a:pt y="34965" x="-3768"/>
                  <a:pt y="16265" x="13621"/>
                </a:cubicBezTo>
                <a:cubicBezTo>
                  <a:pt y="6274" x="22912"/>
                  <a:pt y="0" x="36153"/>
                  <a:pt y="0" x="50788"/>
                </a:cubicBezTo>
                <a:close/>
              </a:path>
              <a:path fill="none" w="1055625" h="338589">
                <a:moveTo>
                  <a:pt y="0" x="50788"/>
                </a:moveTo>
                <a:lnTo>
                  <a:pt y="0" x="1002425"/>
                </a:lnTo>
                <a:cubicBezTo>
                  <a:pt y="0" x="1031791"/>
                  <a:pt y="23834" x="1055625"/>
                  <a:pt y="53200" x="1055625"/>
                </a:cubicBezTo>
                <a:lnTo>
                  <a:pt y="249801" x="1055625"/>
                </a:lnTo>
                <a:cubicBezTo>
                  <a:pt y="270777" x="1055625"/>
                  <a:pt y="303624" x="1059392"/>
                  <a:pt y="322323" x="1042002"/>
                </a:cubicBezTo>
                <a:cubicBezTo>
                  <a:pt y="332315" x="1032710"/>
                  <a:pt y="338589" x="1019468"/>
                  <a:pt y="338589" x="1004834"/>
                </a:cubicBezTo>
                <a:lnTo>
                  <a:pt y="338589" x="53200"/>
                </a:lnTo>
                <a:cubicBezTo>
                  <a:pt y="338589" x="23834"/>
                  <a:pt y="314756" x="0"/>
                  <a:pt y="285389" x="0"/>
                </a:cubicBezTo>
                <a:lnTo>
                  <a:pt y="88788" x="0"/>
                </a:lnTo>
                <a:cubicBezTo>
                  <a:pt y="67812" x="0"/>
                  <a:pt y="34965" x="-3768"/>
                  <a:pt y="16265" x="13621"/>
                </a:cubicBezTo>
                <a:cubicBezTo>
                  <a:pt y="6274" x="22912"/>
                  <a:pt y="0" x="36153"/>
                  <a:pt y="0" x="50788"/>
                </a:cubicBezTo>
                <a:close/>
              </a:path>
            </a:pathLst>
          </a:custGeom>
          <a:solidFill>
            <a:srgbClr val="AF9361"/>
          </a:solidFill>
          <a:ln cap="flat" w="15200">
            <a:solidFill>
              <a:srgbClr val="AF9361"/>
            </a:solidFill>
            <a:round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sz="91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LEVEL 1 CAUSE</a:t>
            </a:r>
          </a:p>
        </p:txBody>
      </p:sp>
      <p:sp>
        <p:nvSpPr>
          <p:cNvPr id="112" name="ConnectLine"/>
          <p:cNvSpPr/>
          <p:nvPr/>
        </p:nvSpPr>
        <p:spPr>
          <a:xfrm>
            <a:off y="2240831" x="5518040"/>
            <a:ext cx="232499" cy="408951"/>
          </a:xfrm>
          <a:custGeom>
            <a:avLst/>
            <a:gdLst/>
            <a:ahLst/>
            <a:cxnLst/>
            <a:rect l="l" t="t" b="b" r="r"/>
            <a:pathLst>
              <a:path fill="none" w="232499" h="408951">
                <a:moveTo>
                  <a:pt y="0" x="232499"/>
                </a:moveTo>
                <a:lnTo>
                  <a:pt y="408951" x="0"/>
                </a:lnTo>
              </a:path>
            </a:pathLst>
          </a:custGeom>
          <a:noFill/>
          <a:ln cap="flat" w="25333">
            <a:solidFill>
              <a:srgbClr val="AF9361"/>
            </a:solidFill>
            <a:round/>
            <a:tailEnd w="med" type="triangle" len="med"/>
          </a:ln>
        </p:spPr>
      </p:sp>
      <p:sp>
        <p:nvSpPr>
          <p:cNvPr id="113" name="ConnectLine"/>
          <p:cNvSpPr/>
          <p:nvPr/>
        </p:nvSpPr>
        <p:spPr>
          <a:xfrm>
            <a:off y="2233224" x="4929428"/>
            <a:ext cx="232499" cy="408956"/>
          </a:xfrm>
          <a:custGeom>
            <a:avLst/>
            <a:gdLst/>
            <a:ahLst/>
            <a:cxnLst/>
            <a:rect l="l" t="t" b="b" r="r"/>
            <a:pathLst>
              <a:path fill="none" w="232499" h="408956">
                <a:moveTo>
                  <a:pt y="0" x="232499"/>
                </a:moveTo>
                <a:lnTo>
                  <a:pt y="408956" x="0"/>
                </a:lnTo>
              </a:path>
            </a:pathLst>
          </a:custGeom>
          <a:noFill/>
          <a:ln cap="flat" w="22800">
            <a:solidFill>
              <a:srgbClr val="B63C31"/>
            </a:solidFill>
            <a:round/>
            <a:tailEnd w="med" type="triangle" len="med"/>
          </a:ln>
        </p:spPr>
      </p:sp>
      <p:sp>
        <p:nvSpPr>
          <p:cNvPr id="114" name="ConnectLine"/>
          <p:cNvSpPr/>
          <p:nvPr/>
        </p:nvSpPr>
        <p:spPr>
          <a:xfrm>
            <a:off y="2811553" x="5329895"/>
            <a:ext cx="232499" cy="408956"/>
          </a:xfrm>
          <a:custGeom>
            <a:avLst/>
            <a:gdLst/>
            <a:ahLst/>
            <a:cxnLst/>
            <a:rect l="l" t="t" b="b" r="r"/>
            <a:pathLst>
              <a:path fill="none" w="232499" h="408956">
                <a:moveTo>
                  <a:pt y="0" x="232499"/>
                </a:moveTo>
                <a:lnTo>
                  <a:pt y="408956" x="0"/>
                </a:lnTo>
              </a:path>
            </a:pathLst>
          </a:custGeom>
          <a:noFill/>
          <a:ln cap="flat" w="22800">
            <a:solidFill>
              <a:srgbClr val="B63C31"/>
            </a:solidFill>
            <a:round/>
            <a:tailEnd w="med" type="triangle" len="med"/>
          </a:ln>
        </p:spPr>
      </p:sp>
      <p:sp>
        <p:nvSpPr>
          <p:cNvPr id="115" name="ConnectLine"/>
          <p:cNvSpPr/>
          <p:nvPr/>
        </p:nvSpPr>
        <p:spPr>
          <a:xfrm>
            <a:off y="3228048" x="4987901"/>
            <a:ext cx="343377" cy="343376"/>
          </a:xfrm>
          <a:custGeom>
            <a:avLst/>
            <a:gdLst/>
            <a:ahLst/>
            <a:cxnLst/>
            <a:rect l="l" t="t" b="b" r="r"/>
            <a:pathLst>
              <a:path fill="none" w="343377" h="343376">
                <a:moveTo>
                  <a:pt y="343376" x="343377"/>
                </a:moveTo>
                <a:lnTo>
                  <a:pt y="0" x="0"/>
                </a:lnTo>
              </a:path>
            </a:pathLst>
          </a:custGeom>
          <a:noFill/>
          <a:ln cap="flat" w="25333">
            <a:solidFill>
              <a:srgbClr val="AF9361"/>
            </a:solidFill>
            <a:round/>
            <a:tailEnd w="med" type="triangle" len="med"/>
          </a:ln>
        </p:spPr>
      </p:sp>
      <p:sp>
        <p:nvSpPr>
          <p:cNvPr id="116" name="Rectangle"/>
          <p:cNvSpPr/>
          <p:nvPr/>
        </p:nvSpPr>
        <p:spPr>
          <a:xfrm>
            <a:off y="1965103" x="967686"/>
            <a:ext cx="865640" cy="384727"/>
          </a:xfrm>
          <a:custGeom>
            <a:avLst/>
            <a:gdLst>
              <a:gd fmla="*/ 0 w 865640" name="connsiteX0"/>
              <a:gd fmla="*/ 193405 h 384727" name="connsiteY0"/>
              <a:gd fmla="*/ 432820 w 865640" name="connsiteX1"/>
              <a:gd fmla="*/ 0 h 384727" name="connsiteY1"/>
              <a:gd fmla="*/ 865640 w 865640" name="connsiteX2"/>
              <a:gd fmla="*/ 193405 h 384727" name="connsiteY2"/>
              <a:gd fmla="*/ 432820 w 865640" name="connsiteX3"/>
              <a:gd fmla="*/ 386812 h 384727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865640" h="384727">
                <a:moveTo>
                  <a:pt y="0" x="53200"/>
                </a:moveTo>
                <a:lnTo>
                  <a:pt y="0" x="812440"/>
                </a:lnTo>
                <a:cubicBezTo>
                  <a:pt y="0" x="841806"/>
                  <a:pt y="23834" x="865640"/>
                  <a:pt y="53200" x="865640"/>
                </a:cubicBezTo>
                <a:lnTo>
                  <a:pt y="331527" x="865640"/>
                </a:lnTo>
                <a:cubicBezTo>
                  <a:pt y="360894" x="865640"/>
                  <a:pt y="384727" x="841806"/>
                  <a:pt y="384727" x="812440"/>
                </a:cubicBezTo>
                <a:lnTo>
                  <a:pt y="384727" x="53200"/>
                </a:lnTo>
                <a:cubicBezTo>
                  <a:pt y="384727" x="23834"/>
                  <a:pt y="360894" x="0"/>
                  <a:pt y="331527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fill="none" w="865640" h="384727">
                <a:moveTo>
                  <a:pt y="0" x="53200"/>
                </a:moveTo>
                <a:lnTo>
                  <a:pt y="0" x="812440"/>
                </a:lnTo>
                <a:cubicBezTo>
                  <a:pt y="0" x="841806"/>
                  <a:pt y="23834" x="865640"/>
                  <a:pt y="53200" x="865640"/>
                </a:cubicBezTo>
                <a:lnTo>
                  <a:pt y="331527" x="865640"/>
                </a:lnTo>
                <a:cubicBezTo>
                  <a:pt y="360894" x="865640"/>
                  <a:pt y="384727" x="841806"/>
                  <a:pt y="384727" x="812440"/>
                </a:cubicBezTo>
                <a:lnTo>
                  <a:pt y="384727" x="53200"/>
                </a:lnTo>
                <a:cubicBezTo>
                  <a:pt y="384727" x="23834"/>
                  <a:pt y="360894" x="0"/>
                  <a:pt y="331527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solidFill>
            <a:srgbClr val="B63C31"/>
          </a:solidFill>
          <a:ln cap="flat" w="15200">
            <a:noFill/>
            <a:round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sz="91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MAIN CAUSE</a:t>
            </a:r>
          </a:p>
        </p:txBody>
      </p:sp>
      <p:sp>
        <p:nvSpPr>
          <p:cNvPr id="117" name="ConnectLine"/>
          <p:cNvSpPr/>
          <p:nvPr/>
        </p:nvSpPr>
        <p:spPr>
          <a:xfrm>
            <a:off y="2351913" x="1400505"/>
            <a:ext cx="817053" cy="1443080"/>
          </a:xfrm>
          <a:custGeom>
            <a:avLst/>
            <a:gdLst/>
            <a:ahLst/>
            <a:cxnLst/>
            <a:rect l="l" t="t" b="b" r="r"/>
            <a:pathLst>
              <a:path fill="none" w="817053" h="1443080">
                <a:moveTo>
                  <a:pt y="0" x="0"/>
                </a:moveTo>
                <a:lnTo>
                  <a:pt y="1443080" x="817053"/>
                </a:lnTo>
              </a:path>
            </a:pathLst>
          </a:custGeom>
          <a:noFill/>
          <a:ln cap="flat" w="30400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18" name="Rectangle"/>
          <p:cNvSpPr/>
          <p:nvPr/>
        </p:nvSpPr>
        <p:spPr>
          <a:xfrm>
            <a:off y="5240939" x="2259085"/>
            <a:ext cx="865640" cy="384727"/>
          </a:xfrm>
          <a:custGeom>
            <a:avLst/>
            <a:gdLst>
              <a:gd fmla="*/ 0 w 865640" name="connsiteX0"/>
              <a:gd fmla="*/ 193405 h 384727" name="connsiteY0"/>
              <a:gd fmla="*/ 432820 w 865640" name="connsiteX1"/>
              <a:gd fmla="*/ 0 h 384727" name="connsiteY1"/>
              <a:gd fmla="*/ 865640 w 865640" name="connsiteX2"/>
              <a:gd fmla="*/ 193405 h 384727" name="connsiteY2"/>
              <a:gd fmla="*/ 432820 w 865640" name="connsiteX3"/>
              <a:gd fmla="*/ 386812 h 384727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865640" h="384727">
                <a:moveTo>
                  <a:pt y="0" x="53200"/>
                </a:moveTo>
                <a:lnTo>
                  <a:pt y="0" x="812440"/>
                </a:lnTo>
                <a:cubicBezTo>
                  <a:pt y="0" x="841806"/>
                  <a:pt y="23834" x="865640"/>
                  <a:pt y="53200" x="865640"/>
                </a:cubicBezTo>
                <a:lnTo>
                  <a:pt y="331527" x="865640"/>
                </a:lnTo>
                <a:cubicBezTo>
                  <a:pt y="360894" x="865640"/>
                  <a:pt y="384727" x="841806"/>
                  <a:pt y="384727" x="812440"/>
                </a:cubicBezTo>
                <a:lnTo>
                  <a:pt y="384727" x="53200"/>
                </a:lnTo>
                <a:cubicBezTo>
                  <a:pt y="384727" x="23834"/>
                  <a:pt y="360894" x="0"/>
                  <a:pt y="331527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  <a:path fill="none" w="865640" h="384727">
                <a:moveTo>
                  <a:pt y="0" x="53200"/>
                </a:moveTo>
                <a:lnTo>
                  <a:pt y="0" x="812440"/>
                </a:lnTo>
                <a:cubicBezTo>
                  <a:pt y="0" x="841806"/>
                  <a:pt y="23834" x="865640"/>
                  <a:pt y="53200" x="865640"/>
                </a:cubicBezTo>
                <a:lnTo>
                  <a:pt y="331527" x="865640"/>
                </a:lnTo>
                <a:cubicBezTo>
                  <a:pt y="360894" x="865640"/>
                  <a:pt y="384727" x="841806"/>
                  <a:pt y="384727" x="812440"/>
                </a:cubicBezTo>
                <a:lnTo>
                  <a:pt y="384727" x="53200"/>
                </a:lnTo>
                <a:cubicBezTo>
                  <a:pt y="384727" x="23834"/>
                  <a:pt y="360894" x="0"/>
                  <a:pt y="331527" x="0"/>
                </a:cubicBezTo>
                <a:lnTo>
                  <a:pt y="53200" x="0"/>
                </a:lnTo>
                <a:cubicBezTo>
                  <a:pt y="23834" x="0"/>
                  <a:pt y="0" x="23834"/>
                  <a:pt y="0" x="53200"/>
                </a:cubicBezTo>
                <a:close/>
              </a:path>
            </a:pathLst>
          </a:custGeom>
          <a:solidFill>
            <a:srgbClr val="B63C31"/>
          </a:solidFill>
          <a:ln cap="flat" w="15200">
            <a:noFill/>
            <a:round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sz="912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MAIN CAUSE</a:t>
            </a:r>
          </a:p>
        </p:txBody>
      </p:sp>
      <p:sp>
        <p:nvSpPr>
          <p:cNvPr id="119" name="ConnectLine"/>
          <p:cNvSpPr/>
          <p:nvPr/>
        </p:nvSpPr>
        <p:spPr>
          <a:xfrm>
            <a:off y="3794993" x="2691904"/>
            <a:ext cx="430867" cy="1445946"/>
          </a:xfrm>
          <a:custGeom>
            <a:avLst/>
            <a:gdLst/>
            <a:ahLst/>
            <a:cxnLst/>
            <a:rect l="l" t="t" b="b" r="r"/>
            <a:pathLst>
              <a:path fill="none" w="430867" h="1445946">
                <a:moveTo>
                  <a:pt y="1445946" x="0"/>
                </a:moveTo>
                <a:lnTo>
                  <a:pt y="0" x="430867"/>
                </a:lnTo>
              </a:path>
            </a:pathLst>
          </a:custGeom>
          <a:noFill/>
          <a:ln cap="flat" w="30400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20" name="ConnectLine"/>
          <p:cNvSpPr/>
          <p:nvPr/>
        </p:nvSpPr>
        <p:spPr>
          <a:xfrm>
            <a:off y="3230754" x="1927686"/>
            <a:ext cx="1217110" cy="7600"/>
          </a:xfrm>
          <a:custGeom>
            <a:avLst/>
            <a:gdLst/>
            <a:ahLst/>
            <a:cxnLst/>
            <a:rect l="l" t="t" b="b" r="r"/>
            <a:pathLst>
              <a:path fill="none" w="1217110" h="7600">
                <a:moveTo>
                  <a:pt y="0" x="1217110"/>
                </a:moveTo>
                <a:lnTo>
                  <a:pt y="0" x="0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21" name="ConnectLine"/>
          <p:cNvSpPr/>
          <p:nvPr/>
        </p:nvSpPr>
        <p:spPr>
          <a:xfrm>
            <a:off y="2649780" x="1598751"/>
            <a:ext cx="1378442" cy="7600"/>
          </a:xfrm>
          <a:custGeom>
            <a:avLst/>
            <a:gdLst/>
            <a:ahLst/>
            <a:cxnLst/>
            <a:rect l="l" t="t" b="b" r="r"/>
            <a:pathLst>
              <a:path fill="none" w="1378442" h="7600">
                <a:moveTo>
                  <a:pt y="0" x="1378442"/>
                </a:moveTo>
                <a:lnTo>
                  <a:pt y="0" x="0"/>
                </a:lnTo>
              </a:path>
            </a:pathLst>
          </a:custGeom>
          <a:noFill/>
          <a:ln cap="flat" w="20267">
            <a:solidFill>
              <a:srgbClr val="B63C31"/>
            </a:solidFill>
            <a:round/>
            <a:tailEnd w="med" type="triangle" len="med"/>
          </a:ln>
        </p:spPr>
      </p:sp>
      <p:sp>
        <p:nvSpPr>
          <p:cNvPr id="122" name="ConnectLine"/>
          <p:cNvSpPr/>
          <p:nvPr/>
        </p:nvSpPr>
        <p:spPr>
          <a:xfrm>
            <a:off y="2940691" x="535622"/>
            <a:ext cx="1198239" cy="7600"/>
          </a:xfrm>
          <a:custGeom>
            <a:avLst/>
            <a:gdLst/>
            <a:ahLst/>
            <a:cxnLst/>
            <a:rect l="l" t="t" b="b" r="r"/>
            <a:pathLst>
              <a:path fill="none" w="1198239" h="7600">
                <a:moveTo>
                  <a:pt y="0" x="0"/>
                </a:moveTo>
                <a:lnTo>
                  <a:pt y="0" x="1198239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23" name="ConnectLine"/>
          <p:cNvSpPr/>
          <p:nvPr/>
        </p:nvSpPr>
        <p:spPr>
          <a:xfrm>
            <a:off y="2502400" x="765418"/>
            <a:ext cx="287244" cy="430867"/>
          </a:xfrm>
          <a:custGeom>
            <a:avLst/>
            <a:gdLst/>
            <a:ahLst/>
            <a:cxnLst/>
            <a:rect l="l" t="t" b="b" r="r"/>
            <a:pathLst>
              <a:path fill="none" w="287244" h="430867">
                <a:moveTo>
                  <a:pt y="0" x="0"/>
                </a:moveTo>
                <a:lnTo>
                  <a:pt y="430867" x="287244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24" name="ConnectLine"/>
          <p:cNvSpPr/>
          <p:nvPr/>
        </p:nvSpPr>
        <p:spPr>
          <a:xfrm>
            <a:off y="3938618" x="4628848"/>
            <a:ext cx="287250" cy="430867"/>
          </a:xfrm>
          <a:custGeom>
            <a:avLst/>
            <a:gdLst/>
            <a:ahLst/>
            <a:cxnLst/>
            <a:rect l="l" t="t" b="b" r="r"/>
            <a:pathLst>
              <a:path fill="none" w="287250" h="430867">
                <a:moveTo>
                  <a:pt y="0" x="0"/>
                </a:moveTo>
                <a:lnTo>
                  <a:pt y="430867" x="287250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25" name="ConnectLine"/>
          <p:cNvSpPr/>
          <p:nvPr/>
        </p:nvSpPr>
        <p:spPr>
          <a:xfrm>
            <a:off y="4360358" x="4195519"/>
            <a:ext cx="1198406" cy="7600"/>
          </a:xfrm>
          <a:custGeom>
            <a:avLst/>
            <a:gdLst/>
            <a:ahLst/>
            <a:cxnLst/>
            <a:rect l="l" t="t" b="b" r="r"/>
            <a:pathLst>
              <a:path fill="none" w="1198406" h="7600">
                <a:moveTo>
                  <a:pt y="858" x="0"/>
                </a:moveTo>
                <a:lnTo>
                  <a:pt y="0" x="1198406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26" name="ConnectLine"/>
          <p:cNvSpPr/>
          <p:nvPr/>
        </p:nvSpPr>
        <p:spPr>
          <a:xfrm>
            <a:off y="4356020" x="1754703"/>
            <a:ext cx="1200891" cy="9209"/>
          </a:xfrm>
          <a:custGeom>
            <a:avLst/>
            <a:gdLst/>
            <a:ahLst/>
            <a:cxnLst/>
            <a:rect l="l" t="t" b="b" r="r"/>
            <a:pathLst>
              <a:path fill="none" w="1200891" h="9209">
                <a:moveTo>
                  <a:pt y="9209" x="0"/>
                </a:moveTo>
                <a:lnTo>
                  <a:pt y="0" x="1200891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27" name="ConnectLine"/>
          <p:cNvSpPr/>
          <p:nvPr/>
        </p:nvSpPr>
        <p:spPr>
          <a:xfrm>
            <a:off y="4925723" x="1585109"/>
            <a:ext cx="1200724" cy="8640"/>
          </a:xfrm>
          <a:custGeom>
            <a:avLst/>
            <a:gdLst/>
            <a:ahLst/>
            <a:cxnLst/>
            <a:rect l="l" t="t" b="b" r="r"/>
            <a:pathLst>
              <a:path fill="none" w="1200724" h="8640">
                <a:moveTo>
                  <a:pt y="8640" x="0"/>
                </a:moveTo>
                <a:lnTo>
                  <a:pt y="0" x="1200724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28" name="ConnectLine"/>
          <p:cNvSpPr/>
          <p:nvPr/>
        </p:nvSpPr>
        <p:spPr>
          <a:xfrm>
            <a:off y="4938375" x="5218996"/>
            <a:ext cx="1200846" cy="9037"/>
          </a:xfrm>
          <a:custGeom>
            <a:avLst/>
            <a:gdLst/>
            <a:ahLst/>
            <a:cxnLst/>
            <a:rect l="l" t="t" b="b" r="r"/>
            <a:pathLst>
              <a:path fill="none" w="1200846" h="9037">
                <a:moveTo>
                  <a:pt y="9037" x="0"/>
                </a:moveTo>
                <a:lnTo>
                  <a:pt y="0" x="1200846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headEnd w="med" type="triangle" len="med"/>
          </a:ln>
        </p:spPr>
      </p:sp>
      <p:sp>
        <p:nvSpPr>
          <p:cNvPr id="129" name="ConnectLine"/>
          <p:cNvSpPr/>
          <p:nvPr/>
        </p:nvSpPr>
        <p:spPr>
          <a:xfrm>
            <a:off y="4568574" x="5331878"/>
            <a:ext cx="1195678" cy="8315"/>
          </a:xfrm>
          <a:custGeom>
            <a:avLst/>
            <a:gdLst/>
            <a:ahLst/>
            <a:cxnLst/>
            <a:rect l="l" t="t" b="b" r="r"/>
            <a:pathLst>
              <a:path fill="none" w="1195678" h="8315">
                <a:moveTo>
                  <a:pt y="0" x="0"/>
                </a:moveTo>
                <a:lnTo>
                  <a:pt y="8315" x="1195678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headEnd w="med" type="triangle" len="med"/>
          </a:ln>
        </p:spPr>
      </p:sp>
      <p:sp>
        <p:nvSpPr>
          <p:cNvPr id="130" name="ConnectLine"/>
          <p:cNvSpPr/>
          <p:nvPr/>
        </p:nvSpPr>
        <p:spPr>
          <a:xfrm>
            <a:off y="4662723" x="2879313"/>
            <a:ext cx="1198246" cy="7600"/>
          </a:xfrm>
          <a:custGeom>
            <a:avLst/>
            <a:gdLst/>
            <a:ahLst/>
            <a:cxnLst/>
            <a:rect l="l" t="t" b="b" r="r"/>
            <a:pathLst>
              <a:path fill="none" w="1198246" h="7600">
                <a:moveTo>
                  <a:pt y="0" x="0"/>
                </a:moveTo>
                <a:lnTo>
                  <a:pt y="0" x="1198246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headEnd w="med" type="triangle" len="med"/>
          </a:ln>
        </p:spPr>
      </p:sp>
      <p:sp>
        <p:nvSpPr>
          <p:cNvPr id="131" name="ConnectLine"/>
          <p:cNvSpPr/>
          <p:nvPr/>
        </p:nvSpPr>
        <p:spPr>
          <a:xfrm>
            <a:off y="3938618" x="4377508"/>
            <a:ext cx="287250" cy="430867"/>
          </a:xfrm>
          <a:custGeom>
            <a:avLst/>
            <a:gdLst/>
            <a:ahLst/>
            <a:cxnLst/>
            <a:rect l="l" t="t" b="b" r="r"/>
            <a:pathLst>
              <a:path fill="none" w="287250" h="430867">
                <a:moveTo>
                  <a:pt y="0" x="0"/>
                </a:moveTo>
                <a:lnTo>
                  <a:pt y="430867" x="287250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32" name="ConnectLine"/>
          <p:cNvSpPr/>
          <p:nvPr/>
        </p:nvSpPr>
        <p:spPr>
          <a:xfrm>
            <a:off y="3938618" x="4126176"/>
            <a:ext cx="287250" cy="430867"/>
          </a:xfrm>
          <a:custGeom>
            <a:avLst/>
            <a:gdLst/>
            <a:ahLst/>
            <a:cxnLst/>
            <a:rect l="l" t="t" b="b" r="r"/>
            <a:pathLst>
              <a:path fill="none" w="287250" h="430867">
                <a:moveTo>
                  <a:pt y="0" x="0"/>
                </a:moveTo>
                <a:lnTo>
                  <a:pt y="430867" x="287250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33" name="ConnectLine"/>
          <p:cNvSpPr/>
          <p:nvPr/>
        </p:nvSpPr>
        <p:spPr>
          <a:xfrm>
            <a:off y="4656727" x="3322461"/>
            <a:ext cx="229224" cy="447389"/>
          </a:xfrm>
          <a:custGeom>
            <a:avLst/>
            <a:gdLst/>
            <a:ahLst/>
            <a:cxnLst/>
            <a:rect l="l" t="t" b="b" r="r"/>
            <a:pathLst>
              <a:path fill="none" w="229224" h="447389">
                <a:moveTo>
                  <a:pt y="447389" x="229224"/>
                </a:moveTo>
                <a:lnTo>
                  <a:pt y="0" x="0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34" name="ConnectLine"/>
          <p:cNvSpPr/>
          <p:nvPr/>
        </p:nvSpPr>
        <p:spPr>
          <a:xfrm>
            <a:off y="4369485" x="2043655"/>
            <a:ext cx="359054" cy="359054"/>
          </a:xfrm>
          <a:custGeom>
            <a:avLst/>
            <a:gdLst/>
            <a:ahLst/>
            <a:cxnLst/>
            <a:rect l="l" t="t" b="b" r="r"/>
            <a:pathLst>
              <a:path fill="none" w="359054" h="359054">
                <a:moveTo>
                  <a:pt y="359054" x="0"/>
                </a:moveTo>
                <a:lnTo>
                  <a:pt y="0" x="359054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35" name="ConnectLine"/>
          <p:cNvSpPr/>
          <p:nvPr/>
        </p:nvSpPr>
        <p:spPr>
          <a:xfrm>
            <a:off y="4369485" x="1684600"/>
            <a:ext cx="359054" cy="359054"/>
          </a:xfrm>
          <a:custGeom>
            <a:avLst/>
            <a:gdLst/>
            <a:ahLst/>
            <a:cxnLst/>
            <a:rect l="l" t="t" b="b" r="r"/>
            <a:pathLst>
              <a:path fill="none" w="359054" h="359054">
                <a:moveTo>
                  <a:pt y="359054" x="0"/>
                </a:moveTo>
                <a:lnTo>
                  <a:pt y="0" x="359054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36" name="ConnectLine"/>
          <p:cNvSpPr/>
          <p:nvPr/>
        </p:nvSpPr>
        <p:spPr>
          <a:xfrm>
            <a:off y="4225860" x="5849644"/>
            <a:ext cx="287242" cy="359054"/>
          </a:xfrm>
          <a:custGeom>
            <a:avLst/>
            <a:gdLst/>
            <a:ahLst/>
            <a:cxnLst/>
            <a:rect l="l" t="t" b="b" r="r"/>
            <a:pathLst>
              <a:path fill="none" w="287242" h="359054">
                <a:moveTo>
                  <a:pt y="0" x="287242"/>
                </a:moveTo>
                <a:lnTo>
                  <a:pt y="359054" x="0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37" name="ConnectLine"/>
          <p:cNvSpPr/>
          <p:nvPr/>
        </p:nvSpPr>
        <p:spPr>
          <a:xfrm>
            <a:off y="3220509" x="2317103"/>
            <a:ext cx="229224" cy="447389"/>
          </a:xfrm>
          <a:custGeom>
            <a:avLst/>
            <a:gdLst/>
            <a:ahLst/>
            <a:cxnLst/>
            <a:rect l="l" t="t" b="b" r="r"/>
            <a:pathLst>
              <a:path fill="none" w="229224" h="447389">
                <a:moveTo>
                  <a:pt y="447389" x="229224"/>
                </a:moveTo>
                <a:lnTo>
                  <a:pt y="0" x="0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38" name="ConnectLine"/>
          <p:cNvSpPr/>
          <p:nvPr/>
        </p:nvSpPr>
        <p:spPr>
          <a:xfrm>
            <a:off y="3220509" x="2747970"/>
            <a:ext cx="229224" cy="447389"/>
          </a:xfrm>
          <a:custGeom>
            <a:avLst/>
            <a:gdLst/>
            <a:ahLst/>
            <a:cxnLst/>
            <a:rect l="l" t="t" b="b" r="r"/>
            <a:pathLst>
              <a:path fill="none" w="229224" h="447389">
                <a:moveTo>
                  <a:pt y="447389" x="229224"/>
                </a:moveTo>
                <a:lnTo>
                  <a:pt y="0" x="0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39" name="ConnectLine"/>
          <p:cNvSpPr/>
          <p:nvPr/>
        </p:nvSpPr>
        <p:spPr>
          <a:xfrm>
            <a:off y="2646018" x="2460728"/>
            <a:ext cx="229224" cy="447389"/>
          </a:xfrm>
          <a:custGeom>
            <a:avLst/>
            <a:gdLst/>
            <a:ahLst/>
            <a:cxnLst/>
            <a:rect l="l" t="t" b="b" r="r"/>
            <a:pathLst>
              <a:path fill="none" w="229224" h="447389">
                <a:moveTo>
                  <a:pt y="447389" x="229224"/>
                </a:moveTo>
                <a:lnTo>
                  <a:pt y="0" x="0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sp>
        <p:nvSpPr>
          <p:cNvPr id="140" name="ConnectLine"/>
          <p:cNvSpPr/>
          <p:nvPr/>
        </p:nvSpPr>
        <p:spPr>
          <a:xfrm>
            <a:off y="2256654" x="2029861"/>
            <a:ext cx="372848" cy="372841"/>
          </a:xfrm>
          <a:custGeom>
            <a:avLst/>
            <a:gdLst/>
            <a:ahLst/>
            <a:cxnLst/>
            <a:rect l="l" t="t" b="b" r="r"/>
            <a:pathLst>
              <a:path fill="none" w="372848" h="372841">
                <a:moveTo>
                  <a:pt y="0" x="372848"/>
                </a:moveTo>
                <a:lnTo>
                  <a:pt y="372841" x="0"/>
                </a:lnTo>
              </a:path>
            </a:pathLst>
          </a:custGeom>
          <a:noFill/>
          <a:ln cap="flat" w="20267">
            <a:solidFill>
              <a:srgbClr val="B73B31"/>
            </a:solidFill>
            <a:round/>
            <a:tailEnd w="med" type="triangle" len="med"/>
          </a:ln>
        </p:spPr>
      </p:sp>
      <p:grpSp>
        <p:nvGrpSpPr>
          <p:cNvPr id="143" name=""/>
          <p:cNvGrpSpPr/>
          <p:nvPr/>
        </p:nvGrpSpPr>
        <p:grpSpPr>
          <a:xfrm>
            <a:off y="1229488" x="679242"/>
            <a:ext cx="7972278" cy="430866"/>
            <a:chOff y="1229488" x="679242"/>
            <a:chExt cx="7972278" cy="430866"/>
          </a:xfrm>
        </p:grpSpPr>
        <p:sp>
          <p:nvSpPr>
            <p:cNvPr id="141" name="Rectangle"/>
            <p:cNvSpPr/>
            <p:nvPr/>
          </p:nvSpPr>
          <p:spPr>
            <a:xfrm>
              <a:off y="1229488" x="6568999"/>
              <a:ext cx="2082522" cy="430866"/>
            </a:xfrm>
            <a:custGeom>
              <a:avLst/>
              <a:gdLst>
                <a:gd fmla="*/ 0 w 2082522" name="connsiteX0"/>
                <a:gd fmla="*/ 216600 h 430866" name="connsiteY0"/>
                <a:gd fmla="*/ 1041261 w 2082522" name="connsiteX1"/>
                <a:gd fmla="*/ 0 h 430866" name="connsiteY1"/>
                <a:gd fmla="*/ 2082522 w 2082522" name="connsiteX2"/>
                <a:gd fmla="*/ 216600 h 430866" name="connsiteY2"/>
                <a:gd fmla="*/ 1041261 w 2082522" name="connsiteX3"/>
                <a:gd fmla="*/ 433201 h 430866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2082522" h="430866">
                  <a:moveTo>
                    <a:pt y="0" x="53200"/>
                  </a:moveTo>
                  <a:lnTo>
                    <a:pt y="0" x="2029322"/>
                  </a:lnTo>
                  <a:cubicBezTo>
                    <a:pt y="0" x="2058688"/>
                    <a:pt y="23834" x="2082522"/>
                    <a:pt y="53200" x="2082522"/>
                  </a:cubicBezTo>
                  <a:lnTo>
                    <a:pt y="377666" x="2082522"/>
                  </a:lnTo>
                  <a:cubicBezTo>
                    <a:pt y="407032" x="2082522"/>
                    <a:pt y="430866" x="2058688"/>
                    <a:pt y="430866" x="2029322"/>
                  </a:cubicBezTo>
                  <a:lnTo>
                    <a:pt y="430866" x="53200"/>
                  </a:lnTo>
                  <a:cubicBezTo>
                    <a:pt y="430866" x="23834"/>
                    <a:pt y="407032" x="0"/>
                    <a:pt y="377666" x="0"/>
                  </a:cubicBezTo>
                  <a:lnTo>
                    <a:pt y="53200" x="0"/>
                  </a:lnTo>
                  <a:cubicBezTo>
                    <a:pt y="23834" x="0"/>
                    <a:pt y="0" x="23834"/>
                    <a:pt y="0" x="53200"/>
                  </a:cubicBezTo>
                  <a:close/>
                </a:path>
                <a:path fill="none" w="2082522" h="430866">
                  <a:moveTo>
                    <a:pt y="0" x="53200"/>
                  </a:moveTo>
                  <a:lnTo>
                    <a:pt y="0" x="2029322"/>
                  </a:lnTo>
                  <a:cubicBezTo>
                    <a:pt y="0" x="2058688"/>
                    <a:pt y="23834" x="2082522"/>
                    <a:pt y="53200" x="2082522"/>
                  </a:cubicBezTo>
                  <a:lnTo>
                    <a:pt y="377666" x="2082522"/>
                  </a:lnTo>
                  <a:cubicBezTo>
                    <a:pt y="407032" x="2082522"/>
                    <a:pt y="430866" x="2058688"/>
                    <a:pt y="430866" x="2029322"/>
                  </a:cubicBezTo>
                  <a:lnTo>
                    <a:pt y="430866" x="53200"/>
                  </a:lnTo>
                  <a:cubicBezTo>
                    <a:pt y="430866" x="23834"/>
                    <a:pt y="407032" x="0"/>
                    <a:pt y="377666" x="0"/>
                  </a:cubicBezTo>
                  <a:lnTo>
                    <a:pt y="53200" x="0"/>
                  </a:lnTo>
                  <a:cubicBezTo>
                    <a:pt y="23834" x="0"/>
                    <a:pt y="0" x="23834"/>
                    <a:pt y="0" x="53200"/>
                  </a:cubicBezTo>
                  <a:close/>
                </a:path>
              </a:pathLst>
            </a:custGeom>
            <a:solidFill>
              <a:srgbClr val="B63C31"/>
            </a:solidFill>
            <a:ln cap="flat" w="15200">
              <a:noFill/>
              <a:round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阿里巴巴普惠体 R"/>
                  <a:ea typeface="阿里巴巴普惠体 R"/>
                  <a:cs typeface="阿里巴巴普惠体 R"/>
                </a:rPr>
                <a:t>A FISHBONE DIAGRAM EXAMPLE</a:t>
              </a:r>
            </a:p>
          </p:txBody>
        </p:sp>
        <p:sp>
          <p:nvSpPr>
            <p:cNvPr id="142" name="ConnectLine"/>
            <p:cNvSpPr/>
            <p:nvPr/>
          </p:nvSpPr>
          <p:spPr>
            <a:xfrm>
              <a:off y="1229488" x="679242"/>
              <a:ext cx="5889757" cy="7600"/>
            </a:xfrm>
            <a:custGeom>
              <a:avLst/>
              <a:gdLst/>
              <a:ahLst/>
              <a:cxnLst/>
              <a:rect l="l" t="t" b="b" r="r"/>
              <a:pathLst>
                <a:path fill="none" w="5889757" h="7600">
                  <a:moveTo>
                    <a:pt y="0" x="0"/>
                  </a:moveTo>
                  <a:lnTo>
                    <a:pt y="0" x="5889757"/>
                  </a:lnTo>
                </a:path>
              </a:pathLst>
            </a:custGeom>
            <a:noFill/>
            <a:ln cap="flat" w="15200">
              <a:solidFill>
                <a:srgbClr val="B63C31"/>
              </a:solidFill>
              <a:round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xsi="http://www.w3.org/2001/XMLSchema-instance" xmlns:dc="http://purl.org/dc/elements/1.1/" xmlns:dcmitype="http://purl.org/dc/dcmitype/" xmlns:dcterms="http://purl.org/dc/terms/">
  <dc:title>PowerPoint Presentation</dc:title>
  <dc:creator>ws</dc:creator>
  <cp:lastModifiedBy>ws</cp:lastModifiedBy>
  <cp:revision>1</cp:revision>
  <dcterms:created xsi:type="dcterms:W3CDTF">2025-10-16T16:53:53Z</dcterms:created>
  <dcterms:modified xsi:type="dcterms:W3CDTF">2025-10-16T16:53:53Z</dcterms:modified>
</cp:coreProperties>
</file>