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image/bmp" Extension="bmp"/>
  <Default ContentType="image/gif" Extension="gif"/>
  <Default ContentType="image/tiff" Extension="tiff"/>
  <Default ContentType="image/wmf" Extension="wmf"/>
  <Default ContentType="image/emf" Extension="emf"/>
  <Default ContentType="image/svg+xml" Extension="svg"/>
  <Default ContentType="application/vnd.openxmlformats-package.relationships+xml" Extension="rels"/>
  <Default ContentType="application/xml" Extension="xml"/>
  <Default ContentType="application/octet-stream" Extension="jpg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package.core-properties+xml" PartName="/docProps/core.xml"/>
  <Override ContentType="application/vnd.openxmlformats-officedocument.extended-properties+xml" PartName="/docProps/app.xml"/>
</Types>
</file>

<file path=_rels/.rels><?xml version="1.0" encoding="UTF-8" standalone="yes"?>
<Relationships xmlns="http://schemas.openxmlformats.org/package/2006/relationships">
  <Relationship Type="http://schemas.openxmlformats.org/package/2006/relationships/metadata/core-properties" Target="docProps/core.xml" Id="rId3"/>
  <Relationship Type="http://schemas.openxmlformats.org/package/2006/relationships/metadata/thumbnail" Target="docProps/thumbnail.jpeg" Id="rId2"/>
  <Relationship Type="http://schemas.openxmlformats.org/officeDocument/2006/relationships/officeDocument" Target="ppt/presentation.xml" Id="rId1"/>
  <Relationship Type="http://schemas.openxmlformats.org/officeDocument/2006/relationships/extended-properties" Target="docProps/app.xml" Id="rId4"/>
</Relationships>
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>
  <p:sldMasterIdLst>
    <p:sldMasterId id="2147483648" r:id="rId1"/>
  </p:sldMasterIdLst>
  <p:sldIdLst>
    <p:sldId id="256" r:id="rId6"/>
  </p:sldIdLst>
  <p:sldSz cx="9144000" cy="6858000" type="screen4x3"/>
  <p:notesSz cx="6858000" cy="9144000"/>
  <p:defaultTextStyle>
    <a:defPPr>
      <a:defRPr lang="en-US"/>
    </a:defPPr>
    <a:lvl1pPr latinLnBrk="0" algn="l" defTabSz="914400" eaLnBrk="1" marL="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1pPr>
    <a:lvl2pPr latinLnBrk="0" algn="l" defTabSz="914400" eaLnBrk="1" marL="45720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2pPr>
    <a:lvl3pPr latinLnBrk="0" algn="l" defTabSz="914400" eaLnBrk="1" marL="91440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3pPr>
    <a:lvl4pPr latinLnBrk="0" algn="l" defTabSz="914400" eaLnBrk="1" marL="137160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4pPr>
    <a:lvl5pPr latinLnBrk="0" algn="l" defTabSz="914400" eaLnBrk="1" marL="182880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5pPr>
    <a:lvl6pPr latinLnBrk="0" algn="l" defTabSz="914400" eaLnBrk="1" marL="228600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6pPr>
    <a:lvl7pPr latinLnBrk="0" algn="l" defTabSz="914400" eaLnBrk="1" marL="274320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7pPr>
    <a:lvl8pPr latinLnBrk="0" algn="l" defTabSz="914400" eaLnBrk="1" marL="320040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8pPr>
    <a:lvl9pPr latinLnBrk="0" algn="l" defTabSz="914400" eaLnBrk="1" marL="365760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
  <Relationship Type="http://schemas.openxmlformats.org/officeDocument/2006/relationships/slideMaster" Target="slideMasters/slideMaster1.xml" Id="rId1"/>
  <Relationship Type="http://schemas.openxmlformats.org/officeDocument/2006/relationships/tableStyles" Target="tableStyles.xml" Id="rId2"/>
  <Relationship Type="http://schemas.openxmlformats.org/officeDocument/2006/relationships/theme" Target="theme/theme1.xml" Id="rId3"/>
  <Relationship Type="http://schemas.openxmlformats.org/officeDocument/2006/relationships/viewProps" Target="viewProps.xml" Id="rId4"/>
  <Relationship Type="http://schemas.openxmlformats.org/officeDocument/2006/relationships/presProps" Target="presProps.xml" Id="rId5"/>
  <Relationship Type="http://schemas.openxmlformats.org/officeDocument/2006/relationships/slide" Target="slides/slide1.xml" Id="rId6"/>
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00" name="Page-1"/>
        <p:cNvGrpSpPr/>
        <p:nvPr/>
      </p:nvGrpSpPr>
      <p:grpSpPr>
        <a:xfrm>
          <a:off y="0" x="0"/>
          <a:ext cx="0" cy="0"/>
          <a:chOff y="0" x="0"/>
          <a:chExt cx="0" cy="0"/>
        </a:xfrm>
      </p:grpSpPr>
      <p:sp>
        <p:nvSpPr>
          <p:cNvPr id="104" name="直线连接线"/>
          <p:cNvSpPr/>
          <p:nvPr/>
        </p:nvSpPr>
        <p:spPr>
          <a:xfrm rot="-6541620" flipV="true">
            <a:off y="2520804" x="1704077"/>
            <a:ext cx="2168394" cy="7600"/>
          </a:xfrm>
          <a:custGeom>
            <a:avLst/>
            <a:gdLst/>
            <a:ahLst/>
            <a:cxnLst/>
            <a:rect l="l" t="t" b="b" r="r"/>
            <a:pathLst>
              <a:path fill="none" w="2168394" h="7600">
                <a:moveTo>
                  <a:pt y="0" x="0"/>
                </a:moveTo>
                <a:lnTo>
                  <a:pt y="0" x="2168394"/>
                </a:lnTo>
              </a:path>
            </a:pathLst>
          </a:custGeom>
          <a:solidFill>
            <a:srgbClr val="5FC1AA"/>
          </a:solidFill>
          <a:ln cap="flat" w="17733">
            <a:solidFill>
              <a:srgbClr val="000000"/>
            </a:solidFill>
            <a:miter/>
            <a:headEnd w="med" type="arrow" len="med"/>
          </a:ln>
        </p:spPr>
      </p:sp>
      <p:sp>
        <p:nvSpPr>
          <p:cNvPr id="110" name="Rectangle"/>
          <p:cNvSpPr/>
          <p:nvPr/>
        </p:nvSpPr>
        <p:spPr>
          <a:xfrm>
            <a:off y="3002246" x="3493290"/>
            <a:ext cx="1011644" cy="409622"/>
          </a:xfrm>
          <a:custGeom>
            <a:avLst/>
            <a:gdLst/>
            <a:ahLst/>
            <a:cxnLst/>
            <a:rect l="l" t="t" b="b" r="r"/>
            <a:pathLst/>
          </a:custGeom>
          <a:solidFill>
            <a:srgbClr val="FFFFFF"/>
          </a:solidFill>
          <a:ln cap="flat" w="17733">
            <a:solidFill>
              <a:srgbClr val="000000"/>
            </a:solidFill>
            <a:miter/>
          </a:ln>
        </p:spPr>
        <p:txBody>
          <a:bodyPr wrap="square" lIns="38100" rtlCol="0" tIns="38100" anchor="ctr" bIns="38100" rIns="38100"/>
          <a:lstStyle/>
          <a:p>
            <a:pPr algn="l"/>
            <a:r>
              <a:rPr lang="zh-CN" altLang="en-US" sz="912" dirty="0">
                <a:solidFill>
                  <a:srgbClr val="000000"/>
                </a:solidFill>
                <a:latin typeface="阿里巴巴普惠体 R"/>
                <a:ea typeface="阿里巴巴普惠体 R"/>
                <a:cs typeface="阿里巴巴普惠体 R"/>
              </a:rPr>
              <a:t>Gas explosion</a:t>
            </a:r>
          </a:p>
        </p:txBody>
      </p:sp>
      <p:sp>
        <p:nvSpPr>
          <p:cNvPr id="133" name="直线连接线"/>
          <p:cNvSpPr/>
          <p:nvPr/>
        </p:nvSpPr>
        <p:spPr>
          <a:xfrm flipV="true">
            <a:off y="3214270" x="3050894"/>
            <a:ext cx="392867" cy="7600"/>
          </a:xfrm>
          <a:custGeom>
            <a:avLst/>
            <a:gdLst/>
            <a:ahLst/>
            <a:cxnLst/>
            <a:rect l="l" t="t" b="b" r="r"/>
            <a:pathLst>
              <a:path fill="none" w="392867" h="7600">
                <a:moveTo>
                  <a:pt y="0" x="0"/>
                </a:moveTo>
                <a:lnTo>
                  <a:pt y="0" x="392867"/>
                </a:lnTo>
              </a:path>
            </a:pathLst>
          </a:custGeom>
          <a:solidFill>
            <a:srgbClr val="5FC1AA"/>
          </a:solidFill>
          <a:ln cap="flat" w="17733">
            <a:solidFill>
              <a:srgbClr val="000000"/>
            </a:solidFill>
            <a:miter/>
            <a:headEnd w="med" type="arrow" len="med"/>
          </a:ln>
        </p:spPr>
      </p:sp>
      <p:sp>
        <p:nvSpPr>
          <p:cNvPr id="134" name="Rectangle"/>
          <p:cNvSpPr/>
          <p:nvPr/>
        </p:nvSpPr>
        <p:spPr>
          <a:xfrm>
            <a:off y="2662192" x="3330727"/>
            <a:ext cx="793068" cy="242422"/>
          </a:xfrm>
          <a:custGeom>
            <a:avLst/>
            <a:gdLst/>
            <a:ahLst/>
            <a:cxnLst/>
            <a:rect l="l" t="t" b="b" r="r"/>
            <a:pathLst/>
          </a:custGeom>
          <a:solidFill>
            <a:srgbClr val="FFFFFF"/>
          </a:solidFill>
          <a:ln cap="flat" w="17733">
            <a:solidFill>
              <a:srgbClr val="000000"/>
            </a:solidFill>
            <a:miter/>
          </a:ln>
        </p:spPr>
        <p:txBody>
          <a:bodyPr wrap="square" lIns="38100" rtlCol="0" tIns="38100" anchor="ctr" bIns="38100" rIns="38100"/>
          <a:lstStyle/>
          <a:p>
            <a:pPr algn="l"/>
            <a:r>
              <a:rPr lang="zh-CN" altLang="en-US" sz="912" dirty="0">
                <a:solidFill>
                  <a:srgbClr val="000000"/>
                </a:solidFill>
                <a:latin typeface="阿里巴巴普惠体 R"/>
                <a:ea typeface="阿里巴巴普惠体 R"/>
                <a:cs typeface="阿里巴巴普惠体 R"/>
              </a:rPr>
              <a:t>Metal fire</a:t>
            </a:r>
          </a:p>
        </p:txBody>
      </p:sp>
      <p:sp>
        <p:nvSpPr>
          <p:cNvPr id="135" name="直线连接线"/>
          <p:cNvSpPr/>
          <p:nvPr/>
        </p:nvSpPr>
        <p:spPr>
          <a:xfrm flipV="true">
            <a:off y="2790616" x="2888330"/>
            <a:ext cx="392867" cy="7600"/>
          </a:xfrm>
          <a:custGeom>
            <a:avLst/>
            <a:gdLst/>
            <a:ahLst/>
            <a:cxnLst/>
            <a:rect l="l" t="t" b="b" r="r"/>
            <a:pathLst>
              <a:path fill="none" w="392867" h="7600">
                <a:moveTo>
                  <a:pt y="0" x="0"/>
                </a:moveTo>
                <a:lnTo>
                  <a:pt y="0" x="392867"/>
                </a:lnTo>
              </a:path>
            </a:pathLst>
          </a:custGeom>
          <a:solidFill>
            <a:srgbClr val="5FC1AA"/>
          </a:solidFill>
          <a:ln cap="flat" w="17733">
            <a:solidFill>
              <a:srgbClr val="000000"/>
            </a:solidFill>
            <a:miter/>
            <a:headEnd w="med" type="arrow" len="med"/>
          </a:ln>
        </p:spPr>
      </p:sp>
      <p:sp>
        <p:nvSpPr>
          <p:cNvPr id="136" name="Rectangle"/>
          <p:cNvSpPr/>
          <p:nvPr/>
        </p:nvSpPr>
        <p:spPr>
          <a:xfrm>
            <a:off y="2132910" x="3246600"/>
            <a:ext cx="1496668" cy="411177"/>
          </a:xfrm>
          <a:custGeom>
            <a:avLst/>
            <a:gdLst/>
            <a:ahLst/>
            <a:cxnLst/>
            <a:rect l="l" t="t" b="b" r="r"/>
            <a:pathLst/>
          </a:custGeom>
          <a:solidFill>
            <a:srgbClr val="FFFFFF"/>
          </a:solidFill>
          <a:ln cap="flat" w="17733">
            <a:solidFill>
              <a:srgbClr val="000000"/>
            </a:solidFill>
            <a:miter/>
          </a:ln>
        </p:spPr>
        <p:txBody>
          <a:bodyPr wrap="square" lIns="38100" rtlCol="0" tIns="38100" anchor="ctr" bIns="38100" rIns="38100"/>
          <a:lstStyle/>
          <a:p>
            <a:pPr algn="l"/>
            <a:r>
              <a:rPr lang="zh-CN" altLang="en-US" sz="912" dirty="0">
                <a:solidFill>
                  <a:srgbClr val="000000"/>
                </a:solidFill>
                <a:latin typeface="阿里巴巴普惠体 R"/>
                <a:ea typeface="阿里巴巴普惠体 R"/>
                <a:cs typeface="阿里巴巴普惠体 R"/>
              </a:rPr>
              <a:t>Poor operation of device</a:t>
            </a:r>
          </a:p>
        </p:txBody>
      </p:sp>
      <p:sp>
        <p:nvSpPr>
          <p:cNvPr id="137" name="直线连接线"/>
          <p:cNvSpPr/>
          <p:nvPr/>
        </p:nvSpPr>
        <p:spPr>
          <a:xfrm flipV="true">
            <a:off y="2345712" x="2750626"/>
            <a:ext cx="392867" cy="7600"/>
          </a:xfrm>
          <a:custGeom>
            <a:avLst/>
            <a:gdLst/>
            <a:ahLst/>
            <a:cxnLst/>
            <a:rect l="l" t="t" b="b" r="r"/>
            <a:pathLst>
              <a:path fill="none" w="392867" h="7600">
                <a:moveTo>
                  <a:pt y="0" x="0"/>
                </a:moveTo>
                <a:lnTo>
                  <a:pt y="0" x="392867"/>
                </a:lnTo>
              </a:path>
            </a:pathLst>
          </a:custGeom>
          <a:solidFill>
            <a:srgbClr val="5FC1AA"/>
          </a:solidFill>
          <a:ln cap="flat" w="17733">
            <a:solidFill>
              <a:srgbClr val="000000"/>
            </a:solidFill>
            <a:miter/>
            <a:headEnd w="med" type="arrow" len="med"/>
          </a:ln>
        </p:spPr>
      </p:sp>
      <p:sp>
        <p:nvSpPr>
          <p:cNvPr id="138" name="Rectangle"/>
          <p:cNvSpPr/>
          <p:nvPr/>
        </p:nvSpPr>
        <p:spPr>
          <a:xfrm>
            <a:off y="1702046" x="3061296"/>
            <a:ext cx="1496668" cy="409622"/>
          </a:xfrm>
          <a:custGeom>
            <a:avLst/>
            <a:gdLst/>
            <a:ahLst/>
            <a:cxnLst/>
            <a:rect l="l" t="t" b="b" r="r"/>
            <a:pathLst/>
          </a:custGeom>
          <a:solidFill>
            <a:srgbClr val="FFFFFF"/>
          </a:solidFill>
          <a:ln cap="flat" w="17733">
            <a:solidFill>
              <a:srgbClr val="000000"/>
            </a:solidFill>
            <a:miter/>
          </a:ln>
        </p:spPr>
        <p:txBody>
          <a:bodyPr wrap="square" lIns="38100" rtlCol="0" tIns="38100" anchor="ctr" bIns="38100" rIns="38100"/>
          <a:lstStyle/>
          <a:p>
            <a:pPr algn="l"/>
            <a:r>
              <a:rPr lang="zh-CN" altLang="en-US" sz="912" dirty="0">
                <a:solidFill>
                  <a:srgbClr val="000000"/>
                </a:solidFill>
                <a:latin typeface="阿里巴巴普惠体 R"/>
                <a:ea typeface="阿里巴巴普惠体 R"/>
                <a:cs typeface="阿里巴巴普惠体 R"/>
              </a:rPr>
              <a:t>Flammable material relese</a:t>
            </a:r>
          </a:p>
        </p:txBody>
      </p:sp>
      <p:sp>
        <p:nvSpPr>
          <p:cNvPr id="139" name="直线连接线"/>
          <p:cNvSpPr/>
          <p:nvPr/>
        </p:nvSpPr>
        <p:spPr>
          <a:xfrm flipV="true">
            <a:off y="1914070" x="2596163"/>
            <a:ext cx="392867" cy="7600"/>
          </a:xfrm>
          <a:custGeom>
            <a:avLst/>
            <a:gdLst/>
            <a:ahLst/>
            <a:cxnLst/>
            <a:rect l="l" t="t" b="b" r="r"/>
            <a:pathLst>
              <a:path fill="none" w="392867" h="7600">
                <a:moveTo>
                  <a:pt y="0" x="0"/>
                </a:moveTo>
                <a:lnTo>
                  <a:pt y="0" x="392867"/>
                </a:lnTo>
              </a:path>
            </a:pathLst>
          </a:custGeom>
          <a:solidFill>
            <a:srgbClr val="5FC1AA"/>
          </a:solidFill>
          <a:ln cap="flat" w="17733">
            <a:solidFill>
              <a:srgbClr val="000000"/>
            </a:solidFill>
            <a:miter/>
            <a:headEnd w="med" type="arrow" len="med"/>
          </a:ln>
        </p:spPr>
      </p:sp>
      <p:sp>
        <p:nvSpPr>
          <p:cNvPr id="140" name="直线连接线"/>
          <p:cNvSpPr/>
          <p:nvPr/>
        </p:nvSpPr>
        <p:spPr>
          <a:xfrm rot="10800000" flipV="true">
            <a:off y="3078244" x="2566820"/>
            <a:ext cx="415667" cy="7600"/>
          </a:xfrm>
          <a:custGeom>
            <a:avLst/>
            <a:gdLst/>
            <a:ahLst/>
            <a:cxnLst/>
            <a:rect l="l" t="t" b="b" r="r"/>
            <a:pathLst>
              <a:path fill="none" w="415667" h="7600">
                <a:moveTo>
                  <a:pt y="0" x="0"/>
                </a:moveTo>
                <a:lnTo>
                  <a:pt y="0" x="415667"/>
                </a:lnTo>
              </a:path>
            </a:pathLst>
          </a:custGeom>
          <a:solidFill>
            <a:srgbClr val="5FC1AA"/>
          </a:solidFill>
          <a:ln cap="flat" w="17733">
            <a:solidFill>
              <a:srgbClr val="000000"/>
            </a:solidFill>
            <a:miter/>
            <a:headEnd w="med" type="arrow" len="med"/>
          </a:ln>
        </p:spPr>
      </p:sp>
      <p:sp>
        <p:nvSpPr>
          <p:cNvPr id="141" name="直线连接线"/>
          <p:cNvSpPr/>
          <p:nvPr/>
        </p:nvSpPr>
        <p:spPr>
          <a:xfrm rot="10800000" flipV="true">
            <a:off y="2647378" x="2408010"/>
            <a:ext cx="415667" cy="7600"/>
          </a:xfrm>
          <a:custGeom>
            <a:avLst/>
            <a:gdLst/>
            <a:ahLst/>
            <a:cxnLst/>
            <a:rect l="l" t="t" b="b" r="r"/>
            <a:pathLst>
              <a:path fill="none" w="415667" h="7600">
                <a:moveTo>
                  <a:pt y="0" x="0"/>
                </a:moveTo>
                <a:lnTo>
                  <a:pt y="0" x="415667"/>
                </a:lnTo>
              </a:path>
            </a:pathLst>
          </a:custGeom>
          <a:solidFill>
            <a:srgbClr val="5FC1AA"/>
          </a:solidFill>
          <a:ln cap="flat" w="17733">
            <a:solidFill>
              <a:srgbClr val="000000"/>
            </a:solidFill>
            <a:miter/>
            <a:headEnd w="med" type="arrow" len="med"/>
          </a:ln>
        </p:spPr>
      </p:sp>
      <p:sp>
        <p:nvSpPr>
          <p:cNvPr id="142" name="直线连接线"/>
          <p:cNvSpPr/>
          <p:nvPr/>
        </p:nvSpPr>
        <p:spPr>
          <a:xfrm rot="10800000" flipV="true">
            <a:off y="2216511" x="2260973"/>
            <a:ext cx="415667" cy="7600"/>
          </a:xfrm>
          <a:custGeom>
            <a:avLst/>
            <a:gdLst/>
            <a:ahLst/>
            <a:cxnLst/>
            <a:rect l="l" t="t" b="b" r="r"/>
            <a:pathLst>
              <a:path fill="none" w="415667" h="7600">
                <a:moveTo>
                  <a:pt y="0" x="0"/>
                </a:moveTo>
                <a:lnTo>
                  <a:pt y="0" x="415667"/>
                </a:lnTo>
              </a:path>
            </a:pathLst>
          </a:custGeom>
          <a:solidFill>
            <a:srgbClr val="5FC1AA"/>
          </a:solidFill>
          <a:ln cap="flat" w="17733">
            <a:solidFill>
              <a:srgbClr val="000000"/>
            </a:solidFill>
            <a:miter/>
            <a:headEnd w="med" type="arrow" len="med"/>
          </a:ln>
        </p:spPr>
      </p:sp>
      <p:sp>
        <p:nvSpPr>
          <p:cNvPr id="143" name="直线连接线"/>
          <p:cNvSpPr/>
          <p:nvPr/>
        </p:nvSpPr>
        <p:spPr>
          <a:xfrm rot="10800000" flipV="true">
            <a:off y="1778044" x="2102148"/>
            <a:ext cx="415667" cy="7600"/>
          </a:xfrm>
          <a:custGeom>
            <a:avLst/>
            <a:gdLst/>
            <a:ahLst/>
            <a:cxnLst/>
            <a:rect l="l" t="t" b="b" r="r"/>
            <a:pathLst>
              <a:path fill="none" w="415667" h="7600">
                <a:moveTo>
                  <a:pt y="0" x="0"/>
                </a:moveTo>
                <a:lnTo>
                  <a:pt y="0" x="415667"/>
                </a:lnTo>
              </a:path>
            </a:pathLst>
          </a:custGeom>
          <a:solidFill>
            <a:srgbClr val="5FC1AA"/>
          </a:solidFill>
          <a:ln cap="flat" w="17733">
            <a:solidFill>
              <a:srgbClr val="000000"/>
            </a:solidFill>
            <a:miter/>
            <a:headEnd w="med" type="arrow" len="med"/>
          </a:ln>
        </p:spPr>
      </p:sp>
      <p:sp>
        <p:nvSpPr>
          <p:cNvPr id="144" name="Rectangle"/>
          <p:cNvSpPr/>
          <p:nvPr/>
        </p:nvSpPr>
        <p:spPr>
          <a:xfrm>
            <a:off y="1175252" x="1915024"/>
            <a:ext cx="1077163" cy="323150"/>
          </a:xfrm>
          <a:custGeom>
            <a:avLst/>
            <a:gdLst>
              <a:gd fmla="*/ 0 w 1077163" name="connsiteX0"/>
              <a:gd fmla="*/ 159600 h 323150" name="connsiteY0"/>
              <a:gd fmla="*/ 538582 w 1077163" name="connsiteX1"/>
              <a:gd fmla="*/ 0 h 323150" name="connsiteY1"/>
              <a:gd fmla="*/ 1079199 w 1077163" name="connsiteX2"/>
              <a:gd fmla="*/ 159600 h 323150" name="connsiteY2"/>
              <a:gd fmla="*/ 538582 w 1077163" name="connsiteX3"/>
              <a:gd fmla="*/ 326801 h 323150" name="connsiteY3"/>
            </a:gdLst>
            <a:ahLst/>
            <a:cxnLst>
              <a:cxn ang="10800000">
                <a:pos y="connsiteY0" x="connsiteX0"/>
              </a:cxn>
              <a:cxn ang="16200000">
                <a:pos y="connsiteY1" x="connsiteX1"/>
              </a:cxn>
              <a:cxn ang="0">
                <a:pos y="connsiteY2" x="connsiteX2"/>
              </a:cxn>
              <a:cxn ang="5400000">
                <a:pos y="connsiteY3" x="connsiteX3"/>
              </a:cxn>
            </a:cxnLst>
            <a:rect l="l" t="t" b="b" r="r"/>
            <a:pathLst>
              <a:path stroke="false" w="1077163" h="323150">
                <a:moveTo>
                  <a:pt y="0" x="0"/>
                </a:moveTo>
                <a:lnTo>
                  <a:pt y="0" x="1077163"/>
                </a:lnTo>
                <a:lnTo>
                  <a:pt y="323150" x="1077163"/>
                </a:lnTo>
                <a:lnTo>
                  <a:pt y="323150" x="0"/>
                </a:lnTo>
                <a:lnTo>
                  <a:pt y="0" x="0"/>
                </a:lnTo>
                <a:close/>
              </a:path>
              <a:path fill="none" w="1077163" h="323150">
                <a:moveTo>
                  <a:pt y="0" x="0"/>
                </a:moveTo>
                <a:lnTo>
                  <a:pt y="0" x="1077163"/>
                </a:lnTo>
                <a:lnTo>
                  <a:pt y="323150" x="1077163"/>
                </a:lnTo>
                <a:lnTo>
                  <a:pt y="323150" x="0"/>
                </a:lnTo>
                <a:lnTo>
                  <a:pt y="0" x="0"/>
                </a:lnTo>
                <a:close/>
              </a:path>
            </a:pathLst>
          </a:custGeom>
          <a:solidFill>
            <a:srgbClr val="B3D04B"/>
          </a:solidFill>
          <a:ln cap="flat" w="10133">
            <a:noFill/>
            <a:miter/>
          </a:ln>
        </p:spPr>
        <p:txBody>
          <a:bodyPr wrap="square" lIns="38100" rtlCol="0" tIns="38100" anchor="ctr" bIns="38100" rIns="38100"/>
          <a:lstStyle/>
          <a:p>
            <a:pPr algn="ctr"/>
            <a:r>
              <a:rPr lang="zh-CN" altLang="en-US" sz="912" dirty="0">
                <a:solidFill>
                  <a:srgbClr val="191919"/>
                </a:solidFill>
                <a:latin typeface="阿里巴巴普惠体 R"/>
                <a:ea typeface="阿里巴巴普惠体 R"/>
                <a:cs typeface="阿里巴巴普惠体 R"/>
              </a:rPr>
              <a:t>Chemical fire</a:t>
            </a:r>
          </a:p>
        </p:txBody>
      </p:sp>
      <p:sp>
        <p:nvSpPr>
          <p:cNvPr id="145" name="Rectangle"/>
          <p:cNvSpPr/>
          <p:nvPr/>
        </p:nvSpPr>
        <p:spPr>
          <a:xfrm>
            <a:off y="1558421" x="571314"/>
            <a:ext cx="1535040" cy="409622"/>
          </a:xfrm>
          <a:custGeom>
            <a:avLst/>
            <a:gdLst/>
            <a:ahLst/>
            <a:cxnLst/>
            <a:rect l="l" t="t" b="b" r="r"/>
            <a:pathLst/>
          </a:custGeom>
          <a:solidFill>
            <a:srgbClr val="FFFFFF"/>
          </a:solidFill>
          <a:ln cap="flat" w="17733">
            <a:solidFill>
              <a:srgbClr val="000000"/>
            </a:solidFill>
            <a:miter/>
          </a:ln>
        </p:spPr>
        <p:txBody>
          <a:bodyPr wrap="square" lIns="38100" rtlCol="0" tIns="38100" anchor="ctr" bIns="38100" rIns="38100"/>
          <a:lstStyle/>
          <a:p>
            <a:pPr algn="r"/>
            <a:r>
              <a:rPr lang="zh-CN" altLang="en-US" sz="912" dirty="0">
                <a:solidFill>
                  <a:srgbClr val="000000"/>
                </a:solidFill>
                <a:latin typeface="阿里巴巴普惠体 R"/>
                <a:ea typeface="阿里巴巴普惠体 R"/>
                <a:cs typeface="阿里巴巴普惠体 R"/>
              </a:rPr>
              <a:t>Runaway chemical reaction</a:t>
            </a:r>
          </a:p>
        </p:txBody>
      </p:sp>
      <p:sp>
        <p:nvSpPr>
          <p:cNvPr id="146" name="Rectangle"/>
          <p:cNvSpPr/>
          <p:nvPr/>
        </p:nvSpPr>
        <p:spPr>
          <a:xfrm>
            <a:off y="1980912" x="104545"/>
            <a:ext cx="2145434" cy="455223"/>
          </a:xfrm>
          <a:custGeom>
            <a:avLst/>
            <a:gdLst/>
            <a:ahLst/>
            <a:cxnLst/>
            <a:rect l="l" t="t" b="b" r="r"/>
            <a:pathLst/>
          </a:custGeom>
          <a:solidFill>
            <a:srgbClr val="FFFFFF"/>
          </a:solidFill>
          <a:ln cap="flat" w="17733">
            <a:solidFill>
              <a:srgbClr val="000000"/>
            </a:solidFill>
            <a:miter/>
          </a:ln>
        </p:spPr>
        <p:txBody>
          <a:bodyPr wrap="square" lIns="38100" rtlCol="0" tIns="38100" anchor="ctr" bIns="38100" rIns="38100"/>
          <a:lstStyle/>
          <a:p>
            <a:pPr algn="r"/>
            <a:r>
              <a:rPr lang="zh-CN" altLang="en-US" sz="912" dirty="0">
                <a:solidFill>
                  <a:srgbClr val="000000"/>
                </a:solidFill>
                <a:latin typeface="阿里巴巴普惠体 R"/>
                <a:ea typeface="阿里巴巴普惠体 R"/>
                <a:cs typeface="阿里巴巴普惠体 R"/>
              </a:rPr>
              <a:t>Improper storage of hazardous material</a:t>
            </a:r>
          </a:p>
        </p:txBody>
      </p:sp>
      <p:sp>
        <p:nvSpPr>
          <p:cNvPr id="147" name="Rectangle"/>
          <p:cNvSpPr/>
          <p:nvPr/>
        </p:nvSpPr>
        <p:spPr>
          <a:xfrm>
            <a:off y="2442180" x="1370549"/>
            <a:ext cx="1011644" cy="455222"/>
          </a:xfrm>
          <a:custGeom>
            <a:avLst/>
            <a:gdLst/>
            <a:ahLst/>
            <a:cxnLst/>
            <a:rect l="l" t="t" b="b" r="r"/>
            <a:pathLst/>
          </a:custGeom>
          <a:solidFill>
            <a:srgbClr val="FFFFFF"/>
          </a:solidFill>
          <a:ln cap="flat" w="17733">
            <a:solidFill>
              <a:srgbClr val="000000"/>
            </a:solidFill>
            <a:miter/>
          </a:ln>
        </p:spPr>
        <p:txBody>
          <a:bodyPr wrap="square" lIns="38100" rtlCol="0" tIns="38100" anchor="ctr" bIns="38100" rIns="38100"/>
          <a:lstStyle/>
          <a:p>
            <a:pPr algn="r"/>
            <a:r>
              <a:rPr lang="zh-CN" altLang="en-US" sz="912" dirty="0">
                <a:solidFill>
                  <a:srgbClr val="000000"/>
                </a:solidFill>
                <a:latin typeface="阿里巴巴普惠体 R"/>
                <a:ea typeface="阿里巴巴普惠体 R"/>
                <a:cs typeface="阿里巴巴普惠体 R"/>
              </a:rPr>
              <a:t>Piping restriction</a:t>
            </a:r>
          </a:p>
        </p:txBody>
      </p:sp>
      <p:sp>
        <p:nvSpPr>
          <p:cNvPr id="148" name="Rectangle"/>
          <p:cNvSpPr/>
          <p:nvPr/>
        </p:nvSpPr>
        <p:spPr>
          <a:xfrm>
            <a:off y="2949046" x="1524518"/>
            <a:ext cx="1011644" cy="234822"/>
          </a:xfrm>
          <a:custGeom>
            <a:avLst/>
            <a:gdLst/>
            <a:ahLst/>
            <a:cxnLst/>
            <a:rect l="l" t="t" b="b" r="r"/>
            <a:pathLst/>
          </a:custGeom>
          <a:solidFill>
            <a:srgbClr val="FFFFFF"/>
          </a:solidFill>
          <a:ln cap="flat" w="17733">
            <a:solidFill>
              <a:srgbClr val="000000"/>
            </a:solidFill>
            <a:miter/>
          </a:ln>
        </p:spPr>
        <p:txBody>
          <a:bodyPr wrap="square" lIns="38100" rtlCol="0" tIns="38100" anchor="ctr" bIns="38100" rIns="38100"/>
          <a:lstStyle/>
          <a:p>
            <a:pPr algn="r"/>
            <a:r>
              <a:rPr lang="zh-CN" altLang="en-US" sz="912" dirty="0">
                <a:solidFill>
                  <a:srgbClr val="000000"/>
                </a:solidFill>
                <a:latin typeface="阿里巴巴普惠体 R"/>
                <a:ea typeface="阿里巴巴普惠体 R"/>
                <a:cs typeface="阿里巴巴普惠体 R"/>
              </a:rPr>
              <a:t>Autoignition</a:t>
            </a:r>
          </a:p>
        </p:txBody>
      </p:sp>
      <p:sp>
        <p:nvSpPr>
          <p:cNvPr id="149" name="直线连接线"/>
          <p:cNvSpPr/>
          <p:nvPr/>
        </p:nvSpPr>
        <p:spPr>
          <a:xfrm rot="-6541680" flipV="true">
            <a:off y="2502062" x="5293309"/>
            <a:ext cx="2168409" cy="7600"/>
          </a:xfrm>
          <a:custGeom>
            <a:avLst/>
            <a:gdLst/>
            <a:ahLst/>
            <a:cxnLst/>
            <a:rect l="l" t="t" b="b" r="r"/>
            <a:pathLst>
              <a:path fill="none" w="2168409" h="7600">
                <a:moveTo>
                  <a:pt y="0" x="0"/>
                </a:moveTo>
                <a:lnTo>
                  <a:pt y="0" x="2168409"/>
                </a:lnTo>
              </a:path>
            </a:pathLst>
          </a:custGeom>
          <a:solidFill>
            <a:srgbClr val="5FC1AA"/>
          </a:solidFill>
          <a:ln cap="flat" w="17733">
            <a:solidFill>
              <a:srgbClr val="000000"/>
            </a:solidFill>
            <a:miter/>
            <a:headEnd w="med" type="arrow" len="med"/>
          </a:ln>
        </p:spPr>
      </p:sp>
      <p:sp>
        <p:nvSpPr>
          <p:cNvPr id="150" name="Rectangle"/>
          <p:cNvSpPr/>
          <p:nvPr/>
        </p:nvSpPr>
        <p:spPr>
          <a:xfrm>
            <a:off y="2983497" x="7082542"/>
            <a:ext cx="1011644" cy="409622"/>
          </a:xfrm>
          <a:custGeom>
            <a:avLst/>
            <a:gdLst/>
            <a:ahLst/>
            <a:cxnLst/>
            <a:rect l="l" t="t" b="b" r="r"/>
            <a:pathLst/>
          </a:custGeom>
          <a:solidFill>
            <a:srgbClr val="FFFFFF"/>
          </a:solidFill>
          <a:ln cap="flat" w="17733">
            <a:solidFill>
              <a:srgbClr val="000000"/>
            </a:solidFill>
            <a:miter/>
          </a:ln>
        </p:spPr>
        <p:txBody>
          <a:bodyPr wrap="square" lIns="38100" rtlCol="0" tIns="38100" anchor="ctr" bIns="38100" rIns="38100"/>
          <a:lstStyle/>
          <a:p>
            <a:pPr algn="l"/>
            <a:r>
              <a:rPr lang="zh-CN" altLang="en-US" sz="912" dirty="0">
                <a:solidFill>
                  <a:srgbClr val="000000"/>
                </a:solidFill>
                <a:latin typeface="阿里巴巴普惠体 R"/>
                <a:ea typeface="阿里巴巴普惠体 R"/>
                <a:cs typeface="阿里巴巴普惠体 R"/>
              </a:rPr>
              <a:t>Ground fault</a:t>
            </a:r>
          </a:p>
        </p:txBody>
      </p:sp>
      <p:sp>
        <p:nvSpPr>
          <p:cNvPr id="151" name="直线连接线"/>
          <p:cNvSpPr/>
          <p:nvPr/>
        </p:nvSpPr>
        <p:spPr>
          <a:xfrm flipV="true">
            <a:off y="3195521" x="6640112"/>
            <a:ext cx="392844" cy="7600"/>
          </a:xfrm>
          <a:custGeom>
            <a:avLst/>
            <a:gdLst/>
            <a:ahLst/>
            <a:cxnLst/>
            <a:rect l="l" t="t" b="b" r="r"/>
            <a:pathLst>
              <a:path fill="none" w="392844" h="7600">
                <a:moveTo>
                  <a:pt y="0" x="0"/>
                </a:moveTo>
                <a:lnTo>
                  <a:pt y="0" x="392844"/>
                </a:lnTo>
              </a:path>
            </a:pathLst>
          </a:custGeom>
          <a:solidFill>
            <a:srgbClr val="5FC1AA"/>
          </a:solidFill>
          <a:ln cap="flat" w="17733">
            <a:solidFill>
              <a:srgbClr val="000000"/>
            </a:solidFill>
            <a:miter/>
            <a:headEnd w="med" type="arrow" len="med"/>
          </a:ln>
        </p:spPr>
      </p:sp>
      <p:sp>
        <p:nvSpPr>
          <p:cNvPr id="152" name="Rectangle"/>
          <p:cNvSpPr/>
          <p:nvPr/>
        </p:nvSpPr>
        <p:spPr>
          <a:xfrm>
            <a:off y="2537297" x="6919997"/>
            <a:ext cx="1586477" cy="454714"/>
          </a:xfrm>
          <a:custGeom>
            <a:avLst/>
            <a:gdLst/>
            <a:ahLst/>
            <a:cxnLst/>
            <a:rect l="l" t="t" b="b" r="r"/>
            <a:pathLst/>
          </a:custGeom>
          <a:solidFill>
            <a:srgbClr val="FFFFFF"/>
          </a:solidFill>
          <a:ln cap="flat" w="17733">
            <a:solidFill>
              <a:srgbClr val="000000"/>
            </a:solidFill>
            <a:miter/>
          </a:ln>
        </p:spPr>
        <p:txBody>
          <a:bodyPr wrap="square" lIns="38100" rtlCol="0" tIns="38100" anchor="ctr" bIns="38100" rIns="38100"/>
          <a:lstStyle/>
          <a:p>
            <a:pPr algn="l"/>
            <a:r>
              <a:rPr lang="zh-CN" altLang="en-US" sz="912" dirty="0">
                <a:solidFill>
                  <a:srgbClr val="000000"/>
                </a:solidFill>
                <a:latin typeface="阿里巴巴普惠体 R"/>
                <a:ea typeface="阿里巴巴普惠体 R"/>
                <a:cs typeface="阿里巴巴普惠体 R"/>
              </a:rPr>
              <a:t>Electrical wire overloading</a:t>
            </a:r>
          </a:p>
        </p:txBody>
      </p:sp>
      <p:sp>
        <p:nvSpPr>
          <p:cNvPr id="153" name="直线连接线"/>
          <p:cNvSpPr/>
          <p:nvPr/>
        </p:nvSpPr>
        <p:spPr>
          <a:xfrm flipV="true">
            <a:off y="2771866" x="6477548"/>
            <a:ext cx="392844" cy="7600"/>
          </a:xfrm>
          <a:custGeom>
            <a:avLst/>
            <a:gdLst/>
            <a:ahLst/>
            <a:cxnLst/>
            <a:rect l="l" t="t" b="b" r="r"/>
            <a:pathLst>
              <a:path fill="none" w="392844" h="7600">
                <a:moveTo>
                  <a:pt y="0" x="0"/>
                </a:moveTo>
                <a:lnTo>
                  <a:pt y="0" x="392844"/>
                </a:lnTo>
              </a:path>
            </a:pathLst>
          </a:custGeom>
          <a:solidFill>
            <a:srgbClr val="5FC1AA"/>
          </a:solidFill>
          <a:ln cap="flat" w="17733">
            <a:solidFill>
              <a:srgbClr val="000000"/>
            </a:solidFill>
            <a:miter/>
            <a:headEnd w="med" type="arrow" len="med"/>
          </a:ln>
        </p:spPr>
      </p:sp>
      <p:sp>
        <p:nvSpPr>
          <p:cNvPr id="154" name="Rectangle"/>
          <p:cNvSpPr/>
          <p:nvPr/>
        </p:nvSpPr>
        <p:spPr>
          <a:xfrm>
            <a:off y="2114168" x="6835776"/>
            <a:ext cx="1496668" cy="411177"/>
          </a:xfrm>
          <a:custGeom>
            <a:avLst/>
            <a:gdLst/>
            <a:ahLst/>
            <a:cxnLst/>
            <a:rect l="l" t="t" b="b" r="r"/>
            <a:pathLst/>
          </a:custGeom>
          <a:solidFill>
            <a:srgbClr val="FFFFFF"/>
          </a:solidFill>
          <a:ln cap="flat" w="17733">
            <a:solidFill>
              <a:srgbClr val="000000"/>
            </a:solidFill>
            <a:miter/>
          </a:ln>
        </p:spPr>
        <p:txBody>
          <a:bodyPr wrap="square" lIns="38100" rtlCol="0" tIns="38100" anchor="ctr" bIns="38100" rIns="38100"/>
          <a:lstStyle/>
          <a:p>
            <a:pPr algn="l"/>
            <a:r>
              <a:rPr lang="zh-CN" altLang="en-US" sz="912" dirty="0">
                <a:solidFill>
                  <a:srgbClr val="000000"/>
                </a:solidFill>
                <a:latin typeface="阿里巴巴普惠体 R"/>
                <a:ea typeface="阿里巴巴普惠体 R"/>
                <a:cs typeface="阿里巴巴普惠体 R"/>
              </a:rPr>
              <a:t>Machinery overheating</a:t>
            </a:r>
          </a:p>
        </p:txBody>
      </p:sp>
      <p:sp>
        <p:nvSpPr>
          <p:cNvPr id="155" name="直线连接线"/>
          <p:cNvSpPr/>
          <p:nvPr/>
        </p:nvSpPr>
        <p:spPr>
          <a:xfrm flipV="true">
            <a:off y="2326970" x="6339836"/>
            <a:ext cx="392920" cy="7600"/>
          </a:xfrm>
          <a:custGeom>
            <a:avLst/>
            <a:gdLst/>
            <a:ahLst/>
            <a:cxnLst/>
            <a:rect l="l" t="t" b="b" r="r"/>
            <a:pathLst>
              <a:path fill="none" w="392920" h="7600">
                <a:moveTo>
                  <a:pt y="0" x="0"/>
                </a:moveTo>
                <a:lnTo>
                  <a:pt y="0" x="392920"/>
                </a:lnTo>
              </a:path>
            </a:pathLst>
          </a:custGeom>
          <a:solidFill>
            <a:srgbClr val="5FC1AA"/>
          </a:solidFill>
          <a:ln cap="flat" w="17733">
            <a:solidFill>
              <a:srgbClr val="000000"/>
            </a:solidFill>
            <a:miter/>
            <a:headEnd w="med" type="arrow" len="med"/>
          </a:ln>
        </p:spPr>
      </p:sp>
      <p:sp>
        <p:nvSpPr>
          <p:cNvPr id="156" name="Rectangle"/>
          <p:cNvSpPr/>
          <p:nvPr/>
        </p:nvSpPr>
        <p:spPr>
          <a:xfrm>
            <a:off y="1683304" x="6650564"/>
            <a:ext cx="1496668" cy="409622"/>
          </a:xfrm>
          <a:custGeom>
            <a:avLst/>
            <a:gdLst/>
            <a:ahLst/>
            <a:cxnLst/>
            <a:rect l="l" t="t" b="b" r="r"/>
            <a:pathLst/>
          </a:custGeom>
          <a:solidFill>
            <a:srgbClr val="FFFFFF"/>
          </a:solidFill>
          <a:ln cap="flat" w="17733">
            <a:solidFill>
              <a:srgbClr val="000000"/>
            </a:solidFill>
            <a:miter/>
          </a:ln>
        </p:spPr>
        <p:txBody>
          <a:bodyPr wrap="square" lIns="38100" rtlCol="0" tIns="38100" anchor="ctr" bIns="38100" rIns="38100"/>
          <a:lstStyle/>
          <a:p>
            <a:pPr algn="l"/>
            <a:r>
              <a:rPr lang="zh-CN" altLang="en-US" sz="912" dirty="0">
                <a:solidFill>
                  <a:srgbClr val="000000"/>
                </a:solidFill>
                <a:latin typeface="阿里巴巴普惠体 R"/>
                <a:ea typeface="阿里巴巴普惠体 R"/>
                <a:cs typeface="阿里巴巴普惠体 R"/>
              </a:rPr>
              <a:t>Poor operation of machine</a:t>
            </a:r>
          </a:p>
        </p:txBody>
      </p:sp>
      <p:sp>
        <p:nvSpPr>
          <p:cNvPr id="157" name="直线连接线"/>
          <p:cNvSpPr/>
          <p:nvPr/>
        </p:nvSpPr>
        <p:spPr>
          <a:xfrm flipV="true">
            <a:off y="1895328" x="6185404"/>
            <a:ext cx="392844" cy="7600"/>
          </a:xfrm>
          <a:custGeom>
            <a:avLst/>
            <a:gdLst/>
            <a:ahLst/>
            <a:cxnLst/>
            <a:rect l="l" t="t" b="b" r="r"/>
            <a:pathLst>
              <a:path fill="none" w="392844" h="7600">
                <a:moveTo>
                  <a:pt y="0" x="0"/>
                </a:moveTo>
                <a:lnTo>
                  <a:pt y="0" x="392844"/>
                </a:lnTo>
              </a:path>
            </a:pathLst>
          </a:custGeom>
          <a:solidFill>
            <a:srgbClr val="5FC1AA"/>
          </a:solidFill>
          <a:ln cap="flat" w="17733">
            <a:solidFill>
              <a:srgbClr val="000000"/>
            </a:solidFill>
            <a:miter/>
            <a:headEnd w="med" type="arrow" len="med"/>
          </a:ln>
        </p:spPr>
      </p:sp>
      <p:sp>
        <p:nvSpPr>
          <p:cNvPr id="158" name="直线连接线"/>
          <p:cNvSpPr/>
          <p:nvPr/>
        </p:nvSpPr>
        <p:spPr>
          <a:xfrm rot="10800000" flipV="true">
            <a:off y="3340695" x="6239668"/>
            <a:ext cx="415644" cy="7600"/>
          </a:xfrm>
          <a:custGeom>
            <a:avLst/>
            <a:gdLst/>
            <a:ahLst/>
            <a:cxnLst/>
            <a:rect l="l" t="t" b="b" r="r"/>
            <a:pathLst>
              <a:path fill="none" w="415644" h="7600">
                <a:moveTo>
                  <a:pt y="0" x="0"/>
                </a:moveTo>
                <a:lnTo>
                  <a:pt y="0" x="415644"/>
                </a:lnTo>
              </a:path>
            </a:pathLst>
          </a:custGeom>
          <a:solidFill>
            <a:srgbClr val="5FC1AA"/>
          </a:solidFill>
          <a:ln cap="flat" w="17733">
            <a:solidFill>
              <a:srgbClr val="000000"/>
            </a:solidFill>
            <a:miter/>
            <a:headEnd w="med" type="arrow" len="med"/>
          </a:ln>
        </p:spPr>
      </p:sp>
      <p:sp>
        <p:nvSpPr>
          <p:cNvPr id="159" name="直线连接线"/>
          <p:cNvSpPr/>
          <p:nvPr/>
        </p:nvSpPr>
        <p:spPr>
          <a:xfrm rot="10800000" flipV="true">
            <a:off y="2529836" x="5974428"/>
            <a:ext cx="415644" cy="7600"/>
          </a:xfrm>
          <a:custGeom>
            <a:avLst/>
            <a:gdLst/>
            <a:ahLst/>
            <a:cxnLst/>
            <a:rect l="l" t="t" b="b" r="r"/>
            <a:pathLst>
              <a:path fill="none" w="415644" h="7600">
                <a:moveTo>
                  <a:pt y="0" x="0"/>
                </a:moveTo>
                <a:lnTo>
                  <a:pt y="0" x="415644"/>
                </a:lnTo>
              </a:path>
            </a:pathLst>
          </a:custGeom>
          <a:solidFill>
            <a:srgbClr val="5FC1AA"/>
          </a:solidFill>
          <a:ln cap="flat" w="17733">
            <a:solidFill>
              <a:srgbClr val="000000"/>
            </a:solidFill>
            <a:miter/>
            <a:headEnd w="med" type="arrow" len="med"/>
          </a:ln>
        </p:spPr>
      </p:sp>
      <p:sp>
        <p:nvSpPr>
          <p:cNvPr id="160" name="直线连接线"/>
          <p:cNvSpPr/>
          <p:nvPr/>
        </p:nvSpPr>
        <p:spPr>
          <a:xfrm rot="10800000" flipV="true">
            <a:off y="2197769" x="5850168"/>
            <a:ext cx="415720" cy="7600"/>
          </a:xfrm>
          <a:custGeom>
            <a:avLst/>
            <a:gdLst/>
            <a:ahLst/>
            <a:cxnLst/>
            <a:rect l="l" t="t" b="b" r="r"/>
            <a:pathLst>
              <a:path fill="none" w="415720" h="7600">
                <a:moveTo>
                  <a:pt y="0" x="0"/>
                </a:moveTo>
                <a:lnTo>
                  <a:pt y="0" x="415720"/>
                </a:lnTo>
              </a:path>
            </a:pathLst>
          </a:custGeom>
          <a:solidFill>
            <a:srgbClr val="5FC1AA"/>
          </a:solidFill>
          <a:ln cap="flat" w="17733">
            <a:solidFill>
              <a:srgbClr val="000000"/>
            </a:solidFill>
            <a:miter/>
            <a:headEnd w="med" type="arrow" len="med"/>
          </a:ln>
        </p:spPr>
      </p:sp>
      <p:sp>
        <p:nvSpPr>
          <p:cNvPr id="162" name="Rectangle"/>
          <p:cNvSpPr/>
          <p:nvPr/>
        </p:nvSpPr>
        <p:spPr>
          <a:xfrm>
            <a:off y="1091910" x="5194980"/>
            <a:ext cx="1695697" cy="452350"/>
          </a:xfrm>
          <a:custGeom>
            <a:avLst/>
            <a:gdLst>
              <a:gd fmla="*/ 0 w 1695697" name="connsiteX0"/>
              <a:gd fmla="*/ 223411 h 452350" name="connsiteY0"/>
              <a:gd fmla="*/ 847848 w 1695697" name="connsiteX1"/>
              <a:gd fmla="*/ 0 h 452350" name="connsiteY1"/>
              <a:gd fmla="*/ 1698902 w 1695697" name="connsiteX2"/>
              <a:gd fmla="*/ 223411 h 452350" name="connsiteY2"/>
              <a:gd fmla="*/ 847848 w 1695697" name="connsiteX3"/>
              <a:gd fmla="*/ 457461 h 452350" name="connsiteY3"/>
            </a:gdLst>
            <a:ahLst/>
            <a:cxnLst>
              <a:cxn ang="10800000">
                <a:pos y="connsiteY0" x="connsiteX0"/>
              </a:cxn>
              <a:cxn ang="16200000">
                <a:pos y="connsiteY1" x="connsiteX1"/>
              </a:cxn>
              <a:cxn ang="0">
                <a:pos y="connsiteY2" x="connsiteX2"/>
              </a:cxn>
              <a:cxn ang="5400000">
                <a:pos y="connsiteY3" x="connsiteX3"/>
              </a:cxn>
            </a:cxnLst>
            <a:rect l="l" t="t" b="b" r="r"/>
            <a:pathLst>
              <a:path stroke="false" w="1695697" h="452350">
                <a:moveTo>
                  <a:pt y="0" x="0"/>
                </a:moveTo>
                <a:lnTo>
                  <a:pt y="0" x="1695697"/>
                </a:lnTo>
                <a:lnTo>
                  <a:pt y="452350" x="1695697"/>
                </a:lnTo>
                <a:lnTo>
                  <a:pt y="452350" x="0"/>
                </a:lnTo>
                <a:lnTo>
                  <a:pt y="0" x="0"/>
                </a:lnTo>
                <a:close/>
              </a:path>
              <a:path fill="none" w="1695697" h="452350">
                <a:moveTo>
                  <a:pt y="0" x="0"/>
                </a:moveTo>
                <a:lnTo>
                  <a:pt y="0" x="1695697"/>
                </a:lnTo>
                <a:lnTo>
                  <a:pt y="452350" x="1695697"/>
                </a:lnTo>
                <a:lnTo>
                  <a:pt y="452350" x="0"/>
                </a:lnTo>
                <a:lnTo>
                  <a:pt y="0" x="0"/>
                </a:lnTo>
                <a:close/>
              </a:path>
            </a:pathLst>
          </a:custGeom>
          <a:solidFill>
            <a:srgbClr val="B3D04B"/>
          </a:solidFill>
          <a:ln cap="flat" w="10133">
            <a:noFill/>
            <a:miter/>
          </a:ln>
        </p:spPr>
        <p:txBody>
          <a:bodyPr wrap="square" lIns="38100" rtlCol="0" tIns="38100" anchor="ctr" bIns="38100" rIns="38100"/>
          <a:lstStyle/>
          <a:p>
            <a:pPr algn="ctr"/>
            <a:r>
              <a:rPr lang="zh-CN" altLang="en-US" sz="912" dirty="0">
                <a:solidFill>
                  <a:srgbClr val="191919"/>
                </a:solidFill>
                <a:latin typeface="阿里巴巴普惠体 R"/>
                <a:ea typeface="阿里巴巴普惠体 R"/>
                <a:cs typeface="阿里巴巴普惠体 R"/>
              </a:rPr>
              <a:t>Mechanical and electrical fire</a:t>
            </a:r>
          </a:p>
        </p:txBody>
      </p:sp>
      <p:sp>
        <p:nvSpPr>
          <p:cNvPr id="164" name="Rectangle"/>
          <p:cNvSpPr/>
          <p:nvPr/>
        </p:nvSpPr>
        <p:spPr>
          <a:xfrm>
            <a:off y="2057163" x="5113745"/>
            <a:ext cx="725462" cy="265223"/>
          </a:xfrm>
          <a:custGeom>
            <a:avLst/>
            <a:gdLst/>
            <a:ahLst/>
            <a:cxnLst/>
            <a:rect l="l" t="t" b="b" r="r"/>
            <a:pathLst/>
          </a:custGeom>
          <a:solidFill>
            <a:srgbClr val="FFFFFF"/>
          </a:solidFill>
          <a:ln cap="flat" w="17733">
            <a:solidFill>
              <a:srgbClr val="000000"/>
            </a:solidFill>
            <a:miter/>
          </a:ln>
        </p:spPr>
        <p:txBody>
          <a:bodyPr wrap="square" lIns="38100" rtlCol="0" tIns="38100" anchor="ctr" bIns="38100" rIns="38100"/>
          <a:lstStyle/>
          <a:p>
            <a:pPr algn="r"/>
            <a:r>
              <a:rPr lang="zh-CN" altLang="en-US" sz="912" dirty="0">
                <a:solidFill>
                  <a:srgbClr val="000000"/>
                </a:solidFill>
                <a:latin typeface="阿里巴巴普惠体 R"/>
                <a:ea typeface="阿里巴巴普惠体 R"/>
                <a:cs typeface="阿里巴巴普惠体 R"/>
              </a:rPr>
              <a:t>Oil leakage</a:t>
            </a:r>
          </a:p>
        </p:txBody>
      </p:sp>
      <p:sp>
        <p:nvSpPr>
          <p:cNvPr id="165" name="Rectangle"/>
          <p:cNvSpPr/>
          <p:nvPr/>
        </p:nvSpPr>
        <p:spPr>
          <a:xfrm>
            <a:off y="2324630" x="5223185"/>
            <a:ext cx="725462" cy="455222"/>
          </a:xfrm>
          <a:custGeom>
            <a:avLst/>
            <a:gdLst/>
            <a:ahLst/>
            <a:cxnLst/>
            <a:rect l="l" t="t" b="b" r="r"/>
            <a:pathLst/>
          </a:custGeom>
          <a:solidFill>
            <a:srgbClr val="FFFFFF"/>
          </a:solidFill>
          <a:ln cap="flat" w="17733">
            <a:solidFill>
              <a:srgbClr val="000000"/>
            </a:solidFill>
            <a:miter/>
          </a:ln>
        </p:spPr>
        <p:txBody>
          <a:bodyPr wrap="square" lIns="38100" rtlCol="0" tIns="38100" anchor="ctr" bIns="38100" rIns="38100"/>
          <a:lstStyle/>
          <a:p>
            <a:pPr algn="r"/>
            <a:r>
              <a:rPr lang="zh-CN" altLang="en-US" sz="912" dirty="0">
                <a:solidFill>
                  <a:srgbClr val="000000"/>
                </a:solidFill>
                <a:latin typeface="阿里巴巴普惠体 R"/>
                <a:ea typeface="阿里巴巴普惠体 R"/>
                <a:cs typeface="阿里巴巴普惠体 R"/>
              </a:rPr>
              <a:t>Malfunction</a:t>
            </a:r>
          </a:p>
        </p:txBody>
      </p:sp>
      <p:sp>
        <p:nvSpPr>
          <p:cNvPr id="166" name="Rectangle"/>
          <p:cNvSpPr/>
          <p:nvPr/>
        </p:nvSpPr>
        <p:spPr>
          <a:xfrm>
            <a:off y="3211497" x="5197362"/>
            <a:ext cx="1011644" cy="234822"/>
          </a:xfrm>
          <a:custGeom>
            <a:avLst/>
            <a:gdLst/>
            <a:ahLst/>
            <a:cxnLst/>
            <a:rect l="l" t="t" b="b" r="r"/>
            <a:pathLst/>
          </a:custGeom>
          <a:solidFill>
            <a:srgbClr val="FFFFFF"/>
          </a:solidFill>
          <a:ln cap="flat" w="17733">
            <a:solidFill>
              <a:srgbClr val="000000"/>
            </a:solidFill>
            <a:miter/>
          </a:ln>
        </p:spPr>
        <p:txBody>
          <a:bodyPr wrap="square" lIns="38100" rtlCol="0" tIns="38100" anchor="ctr" bIns="38100" rIns="38100"/>
          <a:lstStyle/>
          <a:p>
            <a:pPr algn="r"/>
            <a:r>
              <a:rPr lang="zh-CN" altLang="en-US" sz="912" dirty="0">
                <a:solidFill>
                  <a:srgbClr val="000000"/>
                </a:solidFill>
                <a:latin typeface="阿里巴巴普惠体 R"/>
                <a:ea typeface="阿里巴巴普惠体 R"/>
                <a:cs typeface="阿里巴巴普惠体 R"/>
              </a:rPr>
              <a:t>Electrical failure</a:t>
            </a:r>
          </a:p>
        </p:txBody>
      </p:sp>
      <p:sp>
        <p:nvSpPr>
          <p:cNvPr id="167" name="直线连接线"/>
          <p:cNvSpPr/>
          <p:nvPr/>
        </p:nvSpPr>
        <p:spPr>
          <a:xfrm rot="10800000" flipV="true">
            <a:off y="2972620" x="6111532"/>
            <a:ext cx="415644" cy="7600"/>
          </a:xfrm>
          <a:custGeom>
            <a:avLst/>
            <a:gdLst/>
            <a:ahLst/>
            <a:cxnLst/>
            <a:rect l="l" t="t" b="b" r="r"/>
            <a:pathLst>
              <a:path fill="none" w="415644" h="7600">
                <a:moveTo>
                  <a:pt y="0" x="0"/>
                </a:moveTo>
                <a:lnTo>
                  <a:pt y="0" x="415644"/>
                </a:lnTo>
              </a:path>
            </a:pathLst>
          </a:custGeom>
          <a:solidFill>
            <a:srgbClr val="5FC1AA"/>
          </a:solidFill>
          <a:ln cap="flat" w="17733">
            <a:solidFill>
              <a:srgbClr val="000000"/>
            </a:solidFill>
            <a:miter/>
            <a:headEnd w="med" type="arrow" len="med"/>
          </a:ln>
        </p:spPr>
      </p:sp>
      <p:sp>
        <p:nvSpPr>
          <p:cNvPr id="168" name="Rectangle"/>
          <p:cNvSpPr/>
          <p:nvPr/>
        </p:nvSpPr>
        <p:spPr>
          <a:xfrm>
            <a:off y="2843422" x="5069226"/>
            <a:ext cx="1011644" cy="234822"/>
          </a:xfrm>
          <a:custGeom>
            <a:avLst/>
            <a:gdLst/>
            <a:ahLst/>
            <a:cxnLst/>
            <a:rect l="l" t="t" b="b" r="r"/>
            <a:pathLst/>
          </a:custGeom>
          <a:solidFill>
            <a:srgbClr val="FFFFFF"/>
          </a:solidFill>
          <a:ln cap="flat" w="17733">
            <a:solidFill>
              <a:srgbClr val="000000"/>
            </a:solidFill>
            <a:miter/>
          </a:ln>
        </p:spPr>
        <p:txBody>
          <a:bodyPr wrap="square" lIns="38100" rtlCol="0" tIns="38100" anchor="ctr" bIns="38100" rIns="38100"/>
          <a:lstStyle/>
          <a:p>
            <a:pPr algn="r"/>
            <a:r>
              <a:rPr lang="zh-CN" altLang="en-US" sz="912" dirty="0">
                <a:solidFill>
                  <a:srgbClr val="000000"/>
                </a:solidFill>
                <a:latin typeface="阿里巴巴普惠体 R"/>
                <a:ea typeface="阿里巴巴普惠体 R"/>
                <a:cs typeface="阿里巴巴普惠体 R"/>
              </a:rPr>
              <a:t>Short circuit</a:t>
            </a:r>
          </a:p>
        </p:txBody>
      </p:sp>
      <p:sp>
        <p:nvSpPr>
          <p:cNvPr id="169" name="直线连接线"/>
          <p:cNvSpPr/>
          <p:nvPr/>
        </p:nvSpPr>
        <p:spPr>
          <a:xfrm rot="6583380">
            <a:off y="4471817" x="1873696"/>
            <a:ext cx="1910678" cy="7600"/>
          </a:xfrm>
          <a:custGeom>
            <a:avLst/>
            <a:gdLst/>
            <a:ahLst/>
            <a:cxnLst/>
            <a:rect l="l" t="t" b="b" r="r"/>
            <a:pathLst>
              <a:path fill="none" w="1910678" h="7600">
                <a:moveTo>
                  <a:pt y="0" x="0"/>
                </a:moveTo>
                <a:lnTo>
                  <a:pt y="0" x="1910678"/>
                </a:lnTo>
              </a:path>
            </a:pathLst>
          </a:custGeom>
          <a:solidFill>
            <a:srgbClr val="5FC1AA"/>
          </a:solidFill>
          <a:ln cap="flat" w="17733">
            <a:solidFill>
              <a:srgbClr val="000000"/>
            </a:solidFill>
            <a:miter/>
            <a:headEnd w="med" type="arrow" len="med"/>
          </a:ln>
        </p:spPr>
      </p:sp>
      <p:grpSp>
        <p:nvGrpSpPr>
          <p:cNvPr id="211" name="Group 211"/>
          <p:cNvGrpSpPr/>
          <p:nvPr/>
        </p:nvGrpSpPr>
        <p:grpSpPr>
          <a:xfrm flipV="true">
            <a:off y="4897122" x="3058755"/>
            <a:ext cx="1282637" cy="458342"/>
            <a:chOff y="4897122" x="3058755"/>
            <a:chExt cx="1282637" cy="458342"/>
          </a:xfrm>
        </p:grpSpPr>
        <p:sp>
          <p:nvSpPr>
            <p:cNvPr id="172" name="Rectangle"/>
            <p:cNvSpPr/>
            <p:nvPr/>
          </p:nvSpPr>
          <p:spPr>
            <a:xfrm>
              <a:off y="4897122" x="3058755"/>
              <a:ext cx="1282637" cy="458342"/>
            </a:xfrm>
            <a:custGeom>
              <a:avLst/>
              <a:gdLst/>
              <a:ahLst/>
              <a:cxnLst/>
              <a:rect l="l" t="t" b="b" r="r"/>
              <a:pathLst/>
            </a:custGeom>
            <a:solidFill>
              <a:srgbClr val="FFFFFF"/>
            </a:solidFill>
            <a:ln cap="flat" w="17733">
              <a:solidFill>
                <a:srgbClr val="000000"/>
              </a:solidFill>
              <a:miter/>
            </a:ln>
          </p:spPr>
        </p:sp>
        <p:sp>
          <p:nvSpPr>
            <p:cNvPr id="212" name="Text 212"/>
            <p:cNvSpPr txBox="1"/>
            <p:nvPr/>
          </p:nvSpPr>
          <p:spPr>
            <a:xfrm flipV="true">
              <a:off y="4897122" x="3058755"/>
              <a:ext cx="1282637" cy="458342"/>
            </a:xfrm>
            <a:prstGeom prst="rect">
              <a:avLst/>
            </a:prstGeom>
            <a:noFill/>
          </p:spPr>
          <p:txBody>
            <a:bodyPr wrap="square" lIns="38100" rtlCol="0" tIns="38100" anchor="ctr" bIns="38100" rIns="38100"/>
            <a:lstStyle/>
            <a:p>
              <a:pPr algn="l"/>
              <a:r>
                <a:rPr lang="zh-CN" altLang="en-US" sz="912" dirty="0">
                  <a:solidFill>
                    <a:srgbClr val="000000"/>
                  </a:solidFill>
                  <a:latin typeface="阿里巴巴普惠体 R"/>
                  <a:ea typeface="阿里巴巴普惠体 R"/>
                  <a:cs typeface="阿里巴巴普惠体 R"/>
                </a:rPr>
                <a:t>Insufficient risk training</a:t>
              </a:r>
            </a:p>
          </p:txBody>
        </p:sp>
      </p:grpSp>
      <p:sp>
        <p:nvSpPr>
          <p:cNvPr id="173" name="直线连接线"/>
          <p:cNvSpPr/>
          <p:nvPr/>
        </p:nvSpPr>
        <p:spPr>
          <a:xfrm>
            <a:off y="5141105" x="2616357"/>
            <a:ext cx="392867" cy="7600"/>
          </a:xfrm>
          <a:custGeom>
            <a:avLst/>
            <a:gdLst/>
            <a:ahLst/>
            <a:cxnLst/>
            <a:rect l="l" t="t" b="b" r="r"/>
            <a:pathLst>
              <a:path fill="none" w="392867" h="7600">
                <a:moveTo>
                  <a:pt y="0" x="0"/>
                </a:moveTo>
                <a:lnTo>
                  <a:pt y="0" x="392867"/>
                </a:lnTo>
              </a:path>
            </a:pathLst>
          </a:custGeom>
          <a:solidFill>
            <a:srgbClr val="5FC1AA"/>
          </a:solidFill>
          <a:ln cap="flat" w="17733">
            <a:solidFill>
              <a:srgbClr val="000000"/>
            </a:solidFill>
            <a:miter/>
            <a:headEnd w="med" type="arrow" len="med"/>
          </a:ln>
        </p:spPr>
      </p:sp>
      <p:grpSp>
        <p:nvGrpSpPr>
          <p:cNvPr id="213" name="Group 213"/>
          <p:cNvGrpSpPr/>
          <p:nvPr/>
        </p:nvGrpSpPr>
        <p:grpSpPr>
          <a:xfrm flipV="true">
            <a:off y="4368238" x="3310516"/>
            <a:ext cx="1496668" cy="411177"/>
            <a:chOff y="4368238" x="3310516"/>
            <a:chExt cx="1496668" cy="411177"/>
          </a:xfrm>
        </p:grpSpPr>
        <p:sp>
          <p:nvSpPr>
            <p:cNvPr id="174" name="Rectangle"/>
            <p:cNvSpPr/>
            <p:nvPr/>
          </p:nvSpPr>
          <p:spPr>
            <a:xfrm>
              <a:off y="4368238" x="3310516"/>
              <a:ext cx="1496668" cy="411177"/>
            </a:xfrm>
            <a:custGeom>
              <a:avLst/>
              <a:gdLst/>
              <a:ahLst/>
              <a:cxnLst/>
              <a:rect l="l" t="t" b="b" r="r"/>
              <a:pathLst/>
            </a:custGeom>
            <a:solidFill>
              <a:srgbClr val="FFFFFF"/>
            </a:solidFill>
            <a:ln cap="flat" w="17733">
              <a:solidFill>
                <a:srgbClr val="000000"/>
              </a:solidFill>
              <a:miter/>
            </a:ln>
          </p:spPr>
        </p:sp>
        <p:sp>
          <p:nvSpPr>
            <p:cNvPr id="214" name="Text 214"/>
            <p:cNvSpPr txBox="1"/>
            <p:nvPr/>
          </p:nvSpPr>
          <p:spPr>
            <a:xfrm flipV="true">
              <a:off y="4368238" x="3310516"/>
              <a:ext cx="1496668" cy="418000"/>
            </a:xfrm>
            <a:prstGeom prst="rect">
              <a:avLst/>
            </a:prstGeom>
            <a:noFill/>
          </p:spPr>
          <p:txBody>
            <a:bodyPr wrap="square" lIns="38100" rtlCol="0" tIns="38100" anchor="ctr" bIns="38100" rIns="38100"/>
            <a:lstStyle/>
            <a:p>
              <a:pPr algn="l"/>
              <a:r>
                <a:rPr lang="zh-CN" altLang="en-US" sz="912" dirty="0">
                  <a:solidFill>
                    <a:srgbClr val="000000"/>
                  </a:solidFill>
                  <a:latin typeface="阿里巴巴普惠体 R"/>
                  <a:ea typeface="阿里巴巴普惠体 R"/>
                  <a:cs typeface="阿里巴巴普惠体 R"/>
                </a:rPr>
                <a:t>Inadequate content</a:t>
              </a:r>
            </a:p>
          </p:txBody>
        </p:sp>
      </p:grpSp>
      <p:sp>
        <p:nvSpPr>
          <p:cNvPr id="175" name="直线连接线"/>
          <p:cNvSpPr/>
          <p:nvPr/>
        </p:nvSpPr>
        <p:spPr>
          <a:xfrm>
            <a:off y="4588638" x="2814603"/>
            <a:ext cx="392867" cy="7600"/>
          </a:xfrm>
          <a:custGeom>
            <a:avLst/>
            <a:gdLst/>
            <a:ahLst/>
            <a:cxnLst/>
            <a:rect l="l" t="t" b="b" r="r"/>
            <a:pathLst>
              <a:path fill="none" w="392867" h="7600">
                <a:moveTo>
                  <a:pt y="0" x="0"/>
                </a:moveTo>
                <a:lnTo>
                  <a:pt y="0" x="392867"/>
                </a:lnTo>
              </a:path>
            </a:pathLst>
          </a:custGeom>
          <a:solidFill>
            <a:srgbClr val="5FC1AA"/>
          </a:solidFill>
          <a:ln cap="flat" w="17733">
            <a:solidFill>
              <a:srgbClr val="000000"/>
            </a:solidFill>
            <a:miter/>
            <a:headEnd w="med" type="arrow" len="med"/>
          </a:ln>
        </p:spPr>
      </p:sp>
      <p:grpSp>
        <p:nvGrpSpPr>
          <p:cNvPr id="215" name="Group 215"/>
          <p:cNvGrpSpPr/>
          <p:nvPr/>
        </p:nvGrpSpPr>
        <p:grpSpPr>
          <a:xfrm flipV="true">
            <a:off y="3876573" x="3459687"/>
            <a:ext cx="1994795" cy="409622"/>
            <a:chOff y="3876573" x="3459687"/>
            <a:chExt cx="1994795" cy="409622"/>
          </a:xfrm>
        </p:grpSpPr>
        <p:sp>
          <p:nvSpPr>
            <p:cNvPr id="176" name="Rectangle"/>
            <p:cNvSpPr/>
            <p:nvPr/>
          </p:nvSpPr>
          <p:spPr>
            <a:xfrm>
              <a:off y="3876573" x="3459687"/>
              <a:ext cx="1994795" cy="409622"/>
            </a:xfrm>
            <a:custGeom>
              <a:avLst/>
              <a:gdLst/>
              <a:ahLst/>
              <a:cxnLst/>
              <a:rect l="l" t="t" b="b" r="r"/>
              <a:pathLst/>
            </a:custGeom>
            <a:solidFill>
              <a:srgbClr val="FFFFFF"/>
            </a:solidFill>
            <a:ln cap="flat" w="17733">
              <a:solidFill>
                <a:srgbClr val="000000"/>
              </a:solidFill>
              <a:miter/>
            </a:ln>
          </p:spPr>
        </p:sp>
        <p:sp>
          <p:nvSpPr>
            <p:cNvPr id="216" name="Text 216"/>
            <p:cNvSpPr txBox="1"/>
            <p:nvPr/>
          </p:nvSpPr>
          <p:spPr>
            <a:xfrm flipV="true">
              <a:off y="3876573" x="3459687"/>
              <a:ext cx="1994795" cy="409622"/>
            </a:xfrm>
            <a:prstGeom prst="rect">
              <a:avLst/>
            </a:prstGeom>
            <a:noFill/>
          </p:spPr>
          <p:txBody>
            <a:bodyPr wrap="square" lIns="38100" rtlCol="0" tIns="38100" anchor="ctr" bIns="38100" rIns="38100"/>
            <a:lstStyle/>
            <a:p>
              <a:pPr algn="l"/>
              <a:r>
                <a:rPr lang="zh-CN" altLang="en-US" sz="912" dirty="0">
                  <a:solidFill>
                    <a:srgbClr val="000000"/>
                  </a:solidFill>
                  <a:latin typeface="阿里巴巴普惠体 R"/>
                  <a:ea typeface="阿里巴巴普惠体 R"/>
                  <a:cs typeface="阿里巴巴普惠体 R"/>
                </a:rPr>
                <a:t>Inadequate presentation or materials</a:t>
              </a:r>
            </a:p>
          </p:txBody>
        </p:sp>
      </p:grpSp>
      <p:sp>
        <p:nvSpPr>
          <p:cNvPr id="177" name="直线连接线"/>
          <p:cNvSpPr/>
          <p:nvPr/>
        </p:nvSpPr>
        <p:spPr>
          <a:xfrm>
            <a:off y="4096196" x="2994525"/>
            <a:ext cx="392867" cy="7600"/>
          </a:xfrm>
          <a:custGeom>
            <a:avLst/>
            <a:gdLst/>
            <a:ahLst/>
            <a:cxnLst/>
            <a:rect l="l" t="t" b="b" r="r"/>
            <a:pathLst>
              <a:path fill="none" w="392867" h="7600">
                <a:moveTo>
                  <a:pt y="0" x="0"/>
                </a:moveTo>
                <a:lnTo>
                  <a:pt y="0" x="392867"/>
                </a:lnTo>
              </a:path>
            </a:pathLst>
          </a:custGeom>
          <a:solidFill>
            <a:srgbClr val="5FC1AA"/>
          </a:solidFill>
          <a:ln cap="flat" w="17733">
            <a:solidFill>
              <a:srgbClr val="000000"/>
            </a:solidFill>
            <a:miter/>
            <a:headEnd w="med" type="arrow" len="med"/>
          </a:ln>
        </p:spPr>
      </p:sp>
      <p:sp>
        <p:nvSpPr>
          <p:cNvPr id="179" name="直线连接线"/>
          <p:cNvSpPr/>
          <p:nvPr/>
        </p:nvSpPr>
        <p:spPr>
          <a:xfrm rot="10800000">
            <a:off y="4821906" x="2297179"/>
            <a:ext cx="415667" cy="7600"/>
          </a:xfrm>
          <a:custGeom>
            <a:avLst/>
            <a:gdLst/>
            <a:ahLst/>
            <a:cxnLst/>
            <a:rect l="l" t="t" b="b" r="r"/>
            <a:pathLst>
              <a:path fill="none" w="415667" h="7600">
                <a:moveTo>
                  <a:pt y="0" x="0"/>
                </a:moveTo>
                <a:lnTo>
                  <a:pt y="0" x="415667"/>
                </a:lnTo>
              </a:path>
            </a:pathLst>
          </a:custGeom>
          <a:solidFill>
            <a:srgbClr val="5FC1AA"/>
          </a:solidFill>
          <a:ln cap="flat" w="17733">
            <a:solidFill>
              <a:srgbClr val="000000"/>
            </a:solidFill>
            <a:miter/>
            <a:headEnd w="med" type="arrow" len="med"/>
          </a:ln>
        </p:spPr>
      </p:sp>
      <p:sp>
        <p:nvSpPr>
          <p:cNvPr id="180" name="直线连接线"/>
          <p:cNvSpPr/>
          <p:nvPr/>
        </p:nvSpPr>
        <p:spPr>
          <a:xfrm rot="10800000">
            <a:off y="4383439" x="2446535"/>
            <a:ext cx="415667" cy="7600"/>
          </a:xfrm>
          <a:custGeom>
            <a:avLst/>
            <a:gdLst/>
            <a:ahLst/>
            <a:cxnLst/>
            <a:rect l="l" t="t" b="b" r="r"/>
            <a:pathLst>
              <a:path fill="none" w="415667" h="7600">
                <a:moveTo>
                  <a:pt y="0" x="0"/>
                </a:moveTo>
                <a:lnTo>
                  <a:pt y="0" x="415667"/>
                </a:lnTo>
              </a:path>
            </a:pathLst>
          </a:custGeom>
          <a:solidFill>
            <a:srgbClr val="5FC1AA"/>
          </a:solidFill>
          <a:ln cap="flat" w="17733">
            <a:solidFill>
              <a:srgbClr val="000000"/>
            </a:solidFill>
            <a:miter/>
            <a:headEnd w="med" type="arrow" len="med"/>
          </a:ln>
        </p:spPr>
      </p:sp>
      <p:sp>
        <p:nvSpPr>
          <p:cNvPr id="181" name="直线连接线"/>
          <p:cNvSpPr/>
          <p:nvPr/>
        </p:nvSpPr>
        <p:spPr>
          <a:xfrm rot="10800000">
            <a:off y="3944972" x="2599325"/>
            <a:ext cx="415667" cy="7600"/>
          </a:xfrm>
          <a:custGeom>
            <a:avLst/>
            <a:gdLst/>
            <a:ahLst/>
            <a:cxnLst/>
            <a:rect l="l" t="t" b="b" r="r"/>
            <a:pathLst>
              <a:path fill="none" w="415667" h="7600">
                <a:moveTo>
                  <a:pt y="0" x="0"/>
                </a:moveTo>
                <a:lnTo>
                  <a:pt y="0" x="415667"/>
                </a:lnTo>
              </a:path>
            </a:pathLst>
          </a:custGeom>
          <a:solidFill>
            <a:srgbClr val="5FC1AA"/>
          </a:solidFill>
          <a:ln cap="flat" w="17733">
            <a:solidFill>
              <a:srgbClr val="000000"/>
            </a:solidFill>
            <a:miter/>
            <a:headEnd w="med" type="arrow" len="med"/>
          </a:ln>
        </p:spPr>
      </p:sp>
      <p:grpSp>
        <p:nvGrpSpPr>
          <p:cNvPr id="217" name="Group 217"/>
          <p:cNvGrpSpPr/>
          <p:nvPr/>
        </p:nvGrpSpPr>
        <p:grpSpPr>
          <a:xfrm flipV="true">
            <a:off y="5383798" x="1698273"/>
            <a:ext cx="1601860" cy="323150"/>
            <a:chOff y="5383798" x="1698273"/>
            <a:chExt cx="1601860" cy="323150"/>
          </a:xfrm>
        </p:grpSpPr>
        <p:sp>
          <p:nvSpPr>
            <p:cNvPr id="182" name="Rectangle"/>
            <p:cNvSpPr/>
            <p:nvPr/>
          </p:nvSpPr>
          <p:spPr>
            <a:xfrm>
              <a:off y="5383798" x="1698273"/>
              <a:ext cx="1601860" cy="323150"/>
            </a:xfrm>
            <a:custGeom>
              <a:avLst/>
              <a:gdLst>
                <a:gd fmla="*/ 0 w 1601860" name="connsiteX0"/>
                <a:gd fmla="*/ 159600 h 323150" name="connsiteY0"/>
                <a:gd fmla="*/ 800930 w 1601860" name="connsiteX1"/>
                <a:gd fmla="*/ 0 h 323150" name="connsiteY1"/>
                <a:gd fmla="*/ 1604887 w 1601860" name="connsiteX2"/>
                <a:gd fmla="*/ 159600 h 323150" name="connsiteY2"/>
                <a:gd fmla="*/ 800930 w 1601860" name="connsiteX3"/>
                <a:gd fmla="*/ 326801 h 323150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1601860" h="323150">
                  <a:moveTo>
                    <a:pt y="0" x="0"/>
                  </a:moveTo>
                  <a:lnTo>
                    <a:pt y="0" x="1601860"/>
                  </a:lnTo>
                  <a:lnTo>
                    <a:pt y="323150" x="1601860"/>
                  </a:lnTo>
                  <a:lnTo>
                    <a:pt y="323150" x="0"/>
                  </a:lnTo>
                  <a:lnTo>
                    <a:pt y="0" x="0"/>
                  </a:lnTo>
                  <a:close/>
                </a:path>
                <a:path fill="none" w="1601860" h="323150">
                  <a:moveTo>
                    <a:pt y="0" x="0"/>
                  </a:moveTo>
                  <a:lnTo>
                    <a:pt y="0" x="1601860"/>
                  </a:lnTo>
                  <a:lnTo>
                    <a:pt y="323150" x="1601860"/>
                  </a:lnTo>
                  <a:lnTo>
                    <a:pt y="323150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B3D04B"/>
            </a:solidFill>
            <a:ln cap="flat" w="10133">
              <a:noFill/>
              <a:miter/>
            </a:ln>
          </p:spPr>
        </p:sp>
        <p:sp>
          <p:nvSpPr>
            <p:cNvPr id="218" name="Text 218"/>
            <p:cNvSpPr txBox="1"/>
            <p:nvPr/>
          </p:nvSpPr>
          <p:spPr>
            <a:xfrm flipV="true">
              <a:off y="5383798" x="1698273"/>
              <a:ext cx="1601860" cy="326800"/>
            </a:xfrm>
            <a:prstGeom prst="rect">
              <a:avLst/>
            </a:prstGeom>
            <a:noFill/>
          </p:spPr>
          <p:txBody>
            <a:bodyPr wrap="square" lIns="38100" rtlCol="0" tIns="38100" anchor="ctr" bIns="38100" rIns="38100"/>
            <a:lstStyle/>
            <a:p>
              <a:pPr algn="ctr"/>
              <a:r>
                <a:rPr lang="zh-CN" altLang="en-US" sz="912" dirty="0">
                  <a:solidFill>
                    <a:srgbClr val="191919"/>
                  </a:solidFill>
                  <a:latin typeface="阿里巴巴普惠体 R"/>
                  <a:ea typeface="阿里巴巴普惠体 R"/>
                  <a:cs typeface="阿里巴巴普惠体 R"/>
                </a:rPr>
                <a:t>Training deficiency</a:t>
              </a:r>
            </a:p>
          </p:txBody>
        </p:sp>
      </p:grpSp>
      <p:grpSp>
        <p:nvGrpSpPr>
          <p:cNvPr id="219" name="Group 219"/>
          <p:cNvGrpSpPr/>
          <p:nvPr/>
        </p:nvGrpSpPr>
        <p:grpSpPr>
          <a:xfrm flipV="true">
            <a:off y="3732948" x="1068484"/>
            <a:ext cx="1535040" cy="409622"/>
            <a:chOff y="3732948" x="1068484"/>
            <a:chExt cx="1535040" cy="409622"/>
          </a:xfrm>
        </p:grpSpPr>
        <p:sp>
          <p:nvSpPr>
            <p:cNvPr id="183" name="Rectangle"/>
            <p:cNvSpPr/>
            <p:nvPr/>
          </p:nvSpPr>
          <p:spPr>
            <a:xfrm>
              <a:off y="3732948" x="1068484"/>
              <a:ext cx="1535040" cy="409622"/>
            </a:xfrm>
            <a:custGeom>
              <a:avLst/>
              <a:gdLst/>
              <a:ahLst/>
              <a:cxnLst/>
              <a:rect l="l" t="t" b="b" r="r"/>
              <a:pathLst/>
            </a:custGeom>
            <a:solidFill>
              <a:srgbClr val="FFFFFF"/>
            </a:solidFill>
            <a:ln cap="flat" w="17733">
              <a:solidFill>
                <a:srgbClr val="000000"/>
              </a:solidFill>
              <a:miter/>
            </a:ln>
          </p:spPr>
        </p:sp>
        <p:sp>
          <p:nvSpPr>
            <p:cNvPr id="220" name="Text 220"/>
            <p:cNvSpPr txBox="1"/>
            <p:nvPr/>
          </p:nvSpPr>
          <p:spPr>
            <a:xfrm flipV="true">
              <a:off y="3732948" x="1068484"/>
              <a:ext cx="1535040" cy="410400"/>
            </a:xfrm>
            <a:prstGeom prst="rect">
              <a:avLst/>
            </a:prstGeom>
            <a:noFill/>
          </p:spPr>
          <p:txBody>
            <a:bodyPr wrap="square" lIns="38100" rtlCol="0" tIns="38100" anchor="ctr" bIns="38100" rIns="38100"/>
            <a:lstStyle/>
            <a:p>
              <a:pPr algn="r"/>
              <a:r>
                <a:rPr lang="zh-CN" altLang="en-US" sz="912" dirty="0">
                  <a:solidFill>
                    <a:srgbClr val="000000"/>
                  </a:solidFill>
                  <a:latin typeface="阿里巴巴普惠体 R"/>
                  <a:ea typeface="阿里巴巴普惠体 R"/>
                  <a:cs typeface="阿里巴巴普惠体 R"/>
                </a:rPr>
                <a:t>No training provided</a:t>
              </a:r>
            </a:p>
          </p:txBody>
        </p:sp>
      </p:grpSp>
      <p:grpSp>
        <p:nvGrpSpPr>
          <p:cNvPr id="221" name="Group 221"/>
          <p:cNvGrpSpPr/>
          <p:nvPr/>
        </p:nvGrpSpPr>
        <p:grpSpPr>
          <a:xfrm flipV="true">
            <a:off y="4178232" x="104545"/>
            <a:ext cx="2331004" cy="409623"/>
            <a:chOff y="4178232" x="104545"/>
            <a:chExt cx="2331004" cy="409623"/>
          </a:xfrm>
        </p:grpSpPr>
        <p:sp>
          <p:nvSpPr>
            <p:cNvPr id="184" name="Rectangle"/>
            <p:cNvSpPr/>
            <p:nvPr/>
          </p:nvSpPr>
          <p:spPr>
            <a:xfrm>
              <a:off y="4178232" x="104545"/>
              <a:ext cx="2331004" cy="409623"/>
            </a:xfrm>
            <a:custGeom>
              <a:avLst/>
              <a:gdLst/>
              <a:ahLst/>
              <a:cxnLst/>
              <a:rect l="l" t="t" b="b" r="r"/>
              <a:pathLst/>
            </a:custGeom>
            <a:solidFill>
              <a:srgbClr val="FFFFFF"/>
            </a:solidFill>
            <a:ln cap="flat" w="17733">
              <a:solidFill>
                <a:srgbClr val="000000"/>
              </a:solidFill>
              <a:miter/>
            </a:ln>
          </p:spPr>
        </p:sp>
        <p:sp>
          <p:nvSpPr>
            <p:cNvPr id="222" name="Text 222"/>
            <p:cNvSpPr txBox="1"/>
            <p:nvPr/>
          </p:nvSpPr>
          <p:spPr>
            <a:xfrm flipV="true">
              <a:off y="4178232" x="104545"/>
              <a:ext cx="2331004" cy="409623"/>
            </a:xfrm>
            <a:prstGeom prst="rect">
              <a:avLst/>
            </a:prstGeom>
            <a:noFill/>
          </p:spPr>
          <p:txBody>
            <a:bodyPr wrap="square" lIns="38100" rtlCol="0" tIns="38100" anchor="ctr" bIns="38100" rIns="38100"/>
            <a:lstStyle/>
            <a:p>
              <a:pPr algn="r"/>
              <a:r>
                <a:rPr lang="zh-CN" altLang="en-US" sz="912" dirty="0">
                  <a:solidFill>
                    <a:srgbClr val="000000"/>
                  </a:solidFill>
                  <a:latin typeface="阿里巴巴普惠体 R"/>
                  <a:ea typeface="阿里巴巴普惠体 R"/>
                  <a:cs typeface="阿里巴巴普惠体 R"/>
                </a:rPr>
                <a:t>Insufficient practice or hands-on exerience</a:t>
              </a:r>
            </a:p>
          </p:txBody>
        </p:sp>
      </p:grpSp>
      <p:grpSp>
        <p:nvGrpSpPr>
          <p:cNvPr id="223" name="Group 223"/>
          <p:cNvGrpSpPr/>
          <p:nvPr/>
        </p:nvGrpSpPr>
        <p:grpSpPr>
          <a:xfrm flipV="true">
            <a:off y="4593483" x="661899"/>
            <a:ext cx="1601860" cy="456054"/>
            <a:chOff y="4593483" x="661899"/>
            <a:chExt cx="1601860" cy="456054"/>
          </a:xfrm>
        </p:grpSpPr>
        <p:sp>
          <p:nvSpPr>
            <p:cNvPr id="185" name="Rectangle"/>
            <p:cNvSpPr/>
            <p:nvPr/>
          </p:nvSpPr>
          <p:spPr>
            <a:xfrm>
              <a:off y="4593483" x="661899"/>
              <a:ext cx="1601860" cy="456054"/>
            </a:xfrm>
            <a:custGeom>
              <a:avLst/>
              <a:gdLst/>
              <a:ahLst/>
              <a:cxnLst/>
              <a:rect l="l" t="t" b="b" r="r"/>
              <a:pathLst/>
            </a:custGeom>
            <a:solidFill>
              <a:srgbClr val="FFFFFF"/>
            </a:solidFill>
            <a:ln cap="flat" w="17733">
              <a:solidFill>
                <a:srgbClr val="000000"/>
              </a:solidFill>
              <a:miter/>
            </a:ln>
          </p:spPr>
        </p:sp>
        <p:sp>
          <p:nvSpPr>
            <p:cNvPr id="224" name="Text 224"/>
            <p:cNvSpPr txBox="1"/>
            <p:nvPr/>
          </p:nvSpPr>
          <p:spPr>
            <a:xfrm flipV="true">
              <a:off y="4593483" x="661899"/>
              <a:ext cx="1601860" cy="456054"/>
            </a:xfrm>
            <a:prstGeom prst="rect">
              <a:avLst/>
            </a:prstGeom>
            <a:noFill/>
          </p:spPr>
          <p:txBody>
            <a:bodyPr wrap="square" lIns="38100" rtlCol="0" tIns="38100" anchor="ctr" bIns="38100" rIns="38100"/>
            <a:lstStyle/>
            <a:p>
              <a:pPr algn="r"/>
              <a:r>
                <a:rPr lang="zh-CN" altLang="en-US" sz="912" dirty="0">
                  <a:solidFill>
                    <a:srgbClr val="000000"/>
                  </a:solidFill>
                  <a:latin typeface="阿里巴巴普惠体 R"/>
                  <a:ea typeface="阿里巴巴普惠体 R"/>
                  <a:cs typeface="阿里巴巴普惠体 R"/>
                </a:rPr>
                <a:t>Insufficient refresher training</a:t>
              </a:r>
            </a:p>
          </p:txBody>
        </p:sp>
      </p:grpSp>
      <p:sp>
        <p:nvSpPr>
          <p:cNvPr id="187" name="直线连接线"/>
          <p:cNvSpPr/>
          <p:nvPr/>
        </p:nvSpPr>
        <p:spPr>
          <a:xfrm rot="6583320">
            <a:off y="4473801" x="5433207"/>
            <a:ext cx="1910678" cy="7600"/>
          </a:xfrm>
          <a:custGeom>
            <a:avLst/>
            <a:gdLst/>
            <a:ahLst/>
            <a:cxnLst/>
            <a:rect l="l" t="t" b="b" r="r"/>
            <a:pathLst>
              <a:path fill="none" w="1910678" h="7600">
                <a:moveTo>
                  <a:pt y="0" x="0"/>
                </a:moveTo>
                <a:lnTo>
                  <a:pt y="0" x="1910678"/>
                </a:lnTo>
              </a:path>
            </a:pathLst>
          </a:custGeom>
          <a:solidFill>
            <a:srgbClr val="5FC1AA"/>
          </a:solidFill>
          <a:ln cap="flat" w="17733">
            <a:solidFill>
              <a:srgbClr val="000000"/>
            </a:solidFill>
            <a:miter/>
            <a:headEnd w="med" type="arrow" len="med"/>
          </a:ln>
        </p:spPr>
      </p:sp>
      <p:grpSp>
        <p:nvGrpSpPr>
          <p:cNvPr id="225" name="Group 225"/>
          <p:cNvGrpSpPr/>
          <p:nvPr/>
        </p:nvGrpSpPr>
        <p:grpSpPr>
          <a:xfrm flipV="true">
            <a:off y="5002113" x="6618247"/>
            <a:ext cx="2283146" cy="252311"/>
            <a:chOff y="5002113" x="6618247"/>
            <a:chExt cx="2283146" cy="252311"/>
          </a:xfrm>
        </p:grpSpPr>
        <p:sp>
          <p:nvSpPr>
            <p:cNvPr id="188" name="Rectangle"/>
            <p:cNvSpPr/>
            <p:nvPr/>
          </p:nvSpPr>
          <p:spPr>
            <a:xfrm>
              <a:off y="5002113" x="6618247"/>
              <a:ext cx="2283146" cy="252311"/>
            </a:xfrm>
            <a:custGeom>
              <a:avLst/>
              <a:gdLst/>
              <a:ahLst/>
              <a:cxnLst/>
              <a:rect l="l" t="t" b="b" r="r"/>
              <a:pathLst/>
            </a:custGeom>
            <a:solidFill>
              <a:srgbClr val="FFFFFF"/>
            </a:solidFill>
            <a:ln cap="flat" w="17733">
              <a:solidFill>
                <a:srgbClr val="000000"/>
              </a:solidFill>
              <a:miter/>
            </a:ln>
          </p:spPr>
        </p:sp>
        <p:sp>
          <p:nvSpPr>
            <p:cNvPr id="226" name="Text 226"/>
            <p:cNvSpPr txBox="1"/>
            <p:nvPr/>
          </p:nvSpPr>
          <p:spPr>
            <a:xfrm flipV="true">
              <a:off y="5002113" x="6618247"/>
              <a:ext cx="2283146" cy="252311"/>
            </a:xfrm>
            <a:prstGeom prst="rect">
              <a:avLst/>
            </a:prstGeom>
            <a:noFill/>
          </p:spPr>
          <p:txBody>
            <a:bodyPr wrap="square" lIns="38100" rtlCol="0" tIns="38100" anchor="ctr" bIns="38100" rIns="38100"/>
            <a:lstStyle/>
            <a:p>
              <a:pPr algn="l"/>
              <a:r>
                <a:rPr lang="zh-CN" altLang="en-US" sz="912" dirty="0">
                  <a:solidFill>
                    <a:srgbClr val="000000"/>
                  </a:solidFill>
                  <a:latin typeface="阿里巴巴普惠体 R"/>
                  <a:ea typeface="阿里巴巴普惠体 R"/>
                  <a:cs typeface="阿里巴巴普惠体 R"/>
                </a:rPr>
                <a:t>Violation of requirement or procedure</a:t>
              </a:r>
            </a:p>
          </p:txBody>
        </p:sp>
      </p:grpSp>
      <p:sp>
        <p:nvSpPr>
          <p:cNvPr id="189" name="直线连接线"/>
          <p:cNvSpPr/>
          <p:nvPr/>
        </p:nvSpPr>
        <p:spPr>
          <a:xfrm>
            <a:off y="5143081" x="6175828"/>
            <a:ext cx="392920" cy="7600"/>
          </a:xfrm>
          <a:custGeom>
            <a:avLst/>
            <a:gdLst/>
            <a:ahLst/>
            <a:cxnLst/>
            <a:rect l="l" t="t" b="b" r="r"/>
            <a:pathLst>
              <a:path fill="none" w="392920" h="7600">
                <a:moveTo>
                  <a:pt y="0" x="0"/>
                </a:moveTo>
                <a:lnTo>
                  <a:pt y="0" x="392920"/>
                </a:lnTo>
              </a:path>
            </a:pathLst>
          </a:custGeom>
          <a:solidFill>
            <a:srgbClr val="5FC1AA"/>
          </a:solidFill>
          <a:ln cap="flat" w="17733">
            <a:solidFill>
              <a:srgbClr val="000000"/>
            </a:solidFill>
            <a:miter/>
            <a:headEnd w="med" type="arrow" len="med"/>
          </a:ln>
        </p:spPr>
      </p:sp>
      <p:grpSp>
        <p:nvGrpSpPr>
          <p:cNvPr id="227" name="Group 227"/>
          <p:cNvGrpSpPr/>
          <p:nvPr/>
        </p:nvGrpSpPr>
        <p:grpSpPr>
          <a:xfrm flipV="true">
            <a:off y="4453814" x="6839652"/>
            <a:ext cx="1496668" cy="411177"/>
            <a:chOff y="4453814" x="6839652"/>
            <a:chExt cx="1496668" cy="411177"/>
          </a:xfrm>
        </p:grpSpPr>
        <p:sp>
          <p:nvSpPr>
            <p:cNvPr id="190" name="Rectangle"/>
            <p:cNvSpPr/>
            <p:nvPr/>
          </p:nvSpPr>
          <p:spPr>
            <a:xfrm>
              <a:off y="4453814" x="6839652"/>
              <a:ext cx="1496668" cy="411177"/>
            </a:xfrm>
            <a:custGeom>
              <a:avLst/>
              <a:gdLst/>
              <a:ahLst/>
              <a:cxnLst/>
              <a:rect l="l" t="t" b="b" r="r"/>
              <a:pathLst/>
            </a:custGeom>
            <a:solidFill>
              <a:srgbClr val="FFFFFF"/>
            </a:solidFill>
            <a:ln cap="flat" w="17733">
              <a:solidFill>
                <a:srgbClr val="000000"/>
              </a:solidFill>
              <a:miter/>
            </a:ln>
          </p:spPr>
        </p:sp>
        <p:sp>
          <p:nvSpPr>
            <p:cNvPr id="228" name="Text 228"/>
            <p:cNvSpPr txBox="1"/>
            <p:nvPr/>
          </p:nvSpPr>
          <p:spPr>
            <a:xfrm flipV="true">
              <a:off y="4453814" x="6839652"/>
              <a:ext cx="1496668" cy="418000"/>
            </a:xfrm>
            <a:prstGeom prst="rect">
              <a:avLst/>
            </a:prstGeom>
            <a:noFill/>
          </p:spPr>
          <p:txBody>
            <a:bodyPr wrap="square" lIns="38100" rtlCol="0" tIns="38100" anchor="ctr" bIns="38100" rIns="38100"/>
            <a:lstStyle/>
            <a:p>
              <a:pPr algn="l"/>
              <a:r>
                <a:rPr lang="zh-CN" altLang="en-US" sz="912" dirty="0">
                  <a:solidFill>
                    <a:srgbClr val="000000"/>
                  </a:solidFill>
                  <a:latin typeface="阿里巴巴普惠体 R"/>
                  <a:ea typeface="阿里巴巴普惠体 R"/>
                  <a:cs typeface="阿里巴巴普惠体 R"/>
                </a:rPr>
                <a:t>other human errors</a:t>
              </a:r>
            </a:p>
          </p:txBody>
        </p:sp>
      </p:grpSp>
      <p:sp>
        <p:nvSpPr>
          <p:cNvPr id="191" name="直线连接线"/>
          <p:cNvSpPr/>
          <p:nvPr/>
        </p:nvSpPr>
        <p:spPr>
          <a:xfrm>
            <a:off y="4674214" x="6343712"/>
            <a:ext cx="392844" cy="7600"/>
          </a:xfrm>
          <a:custGeom>
            <a:avLst/>
            <a:gdLst/>
            <a:ahLst/>
            <a:cxnLst/>
            <a:rect l="l" t="t" b="b" r="r"/>
            <a:pathLst>
              <a:path fill="none" w="392844" h="7600">
                <a:moveTo>
                  <a:pt y="0" x="0"/>
                </a:moveTo>
                <a:lnTo>
                  <a:pt y="0" x="392844"/>
                </a:lnTo>
              </a:path>
            </a:pathLst>
          </a:custGeom>
          <a:solidFill>
            <a:srgbClr val="5FC1AA"/>
          </a:solidFill>
          <a:ln cap="flat" w="17733">
            <a:solidFill>
              <a:srgbClr val="000000"/>
            </a:solidFill>
            <a:miter/>
            <a:headEnd w="med" type="arrow" len="med"/>
          </a:ln>
        </p:spPr>
      </p:sp>
      <p:grpSp>
        <p:nvGrpSpPr>
          <p:cNvPr id="229" name="Group 229"/>
          <p:cNvGrpSpPr/>
          <p:nvPr/>
        </p:nvGrpSpPr>
        <p:grpSpPr>
          <a:xfrm flipV="true">
            <a:off y="3772149" x="7049547"/>
            <a:ext cx="1994795" cy="409622"/>
            <a:chOff y="3772149" x="7049547"/>
            <a:chExt cx="1994795" cy="409622"/>
          </a:xfrm>
        </p:grpSpPr>
        <p:sp>
          <p:nvSpPr>
            <p:cNvPr id="192" name="Rectangle"/>
            <p:cNvSpPr/>
            <p:nvPr/>
          </p:nvSpPr>
          <p:spPr>
            <a:xfrm>
              <a:off y="3772149" x="7049547"/>
              <a:ext cx="1994795" cy="409622"/>
            </a:xfrm>
            <a:custGeom>
              <a:avLst/>
              <a:gdLst/>
              <a:ahLst/>
              <a:cxnLst/>
              <a:rect l="l" t="t" b="b" r="r"/>
              <a:pathLst/>
            </a:custGeom>
            <a:solidFill>
              <a:srgbClr val="FFFFFF"/>
            </a:solidFill>
            <a:ln cap="flat" w="17733">
              <a:solidFill>
                <a:srgbClr val="000000"/>
              </a:solidFill>
              <a:miter/>
            </a:ln>
          </p:spPr>
        </p:sp>
        <p:sp>
          <p:nvSpPr>
            <p:cNvPr id="230" name="Text 230"/>
            <p:cNvSpPr txBox="1"/>
            <p:nvPr/>
          </p:nvSpPr>
          <p:spPr>
            <a:xfrm flipV="true">
              <a:off y="3772149" x="7049547"/>
              <a:ext cx="1994795" cy="410400"/>
            </a:xfrm>
            <a:prstGeom prst="rect">
              <a:avLst/>
            </a:prstGeom>
            <a:noFill/>
          </p:spPr>
          <p:txBody>
            <a:bodyPr wrap="square" lIns="38100" rtlCol="0" tIns="38100" anchor="ctr" bIns="38100" rIns="38100"/>
            <a:lstStyle/>
            <a:p>
              <a:pPr algn="l"/>
              <a:r>
                <a:rPr lang="zh-CN" altLang="en-US" sz="912" dirty="0">
                  <a:solidFill>
                    <a:srgbClr val="000000"/>
                  </a:solidFill>
                  <a:latin typeface="阿里巴巴普惠体 R"/>
                  <a:ea typeface="阿里巴巴普惠体 R"/>
                  <a:cs typeface="阿里巴巴普惠体 R"/>
                </a:rPr>
                <a:t>Make mistake in SOP</a:t>
              </a:r>
            </a:p>
          </p:txBody>
        </p:sp>
      </p:grpSp>
      <p:sp>
        <p:nvSpPr>
          <p:cNvPr id="193" name="直线连接线"/>
          <p:cNvSpPr/>
          <p:nvPr/>
        </p:nvSpPr>
        <p:spPr>
          <a:xfrm>
            <a:off y="3991772" x="6584404"/>
            <a:ext cx="392920" cy="7600"/>
          </a:xfrm>
          <a:custGeom>
            <a:avLst/>
            <a:gdLst/>
            <a:ahLst/>
            <a:cxnLst/>
            <a:rect l="l" t="t" b="b" r="r"/>
            <a:pathLst>
              <a:path fill="none" w="392920" h="7600">
                <a:moveTo>
                  <a:pt y="0" x="0"/>
                </a:moveTo>
                <a:lnTo>
                  <a:pt y="0" x="392920"/>
                </a:lnTo>
              </a:path>
            </a:pathLst>
          </a:custGeom>
          <a:solidFill>
            <a:srgbClr val="5FC1AA"/>
          </a:solidFill>
          <a:ln cap="flat" w="17733">
            <a:solidFill>
              <a:srgbClr val="000000"/>
            </a:solidFill>
            <a:miter/>
            <a:headEnd w="med" type="arrow" len="med"/>
          </a:ln>
        </p:spPr>
      </p:sp>
      <p:sp>
        <p:nvSpPr>
          <p:cNvPr id="194" name="直线连接线"/>
          <p:cNvSpPr/>
          <p:nvPr/>
        </p:nvSpPr>
        <p:spPr>
          <a:xfrm rot="10800000">
            <a:off y="4839082" x="5849104"/>
            <a:ext cx="415644" cy="7600"/>
          </a:xfrm>
          <a:custGeom>
            <a:avLst/>
            <a:gdLst/>
            <a:ahLst/>
            <a:cxnLst/>
            <a:rect l="l" t="t" b="b" r="r"/>
            <a:pathLst>
              <a:path fill="none" w="415644" h="7600">
                <a:moveTo>
                  <a:pt y="0" x="0"/>
                </a:moveTo>
                <a:lnTo>
                  <a:pt y="0" x="415644"/>
                </a:lnTo>
              </a:path>
            </a:pathLst>
          </a:custGeom>
          <a:solidFill>
            <a:srgbClr val="5FC1AA"/>
          </a:solidFill>
          <a:ln cap="flat" w="17733">
            <a:solidFill>
              <a:srgbClr val="000000"/>
            </a:solidFill>
            <a:miter/>
            <a:headEnd w="med" type="arrow" len="med"/>
          </a:ln>
        </p:spPr>
      </p:sp>
      <p:sp>
        <p:nvSpPr>
          <p:cNvPr id="195" name="直线连接线"/>
          <p:cNvSpPr/>
          <p:nvPr/>
        </p:nvSpPr>
        <p:spPr>
          <a:xfrm rot="10800000">
            <a:off y="4279015" x="6044044"/>
            <a:ext cx="415644" cy="7600"/>
          </a:xfrm>
          <a:custGeom>
            <a:avLst/>
            <a:gdLst/>
            <a:ahLst/>
            <a:cxnLst/>
            <a:rect l="l" t="t" b="b" r="r"/>
            <a:pathLst>
              <a:path fill="none" w="415644" h="7600">
                <a:moveTo>
                  <a:pt y="0" x="0"/>
                </a:moveTo>
                <a:lnTo>
                  <a:pt y="0" x="415644"/>
                </a:lnTo>
              </a:path>
            </a:pathLst>
          </a:custGeom>
          <a:solidFill>
            <a:srgbClr val="5FC1AA"/>
          </a:solidFill>
          <a:ln cap="flat" w="17733">
            <a:solidFill>
              <a:srgbClr val="000000"/>
            </a:solidFill>
            <a:miter/>
            <a:headEnd w="med" type="arrow" len="med"/>
          </a:ln>
        </p:spPr>
      </p:sp>
      <p:sp>
        <p:nvSpPr>
          <p:cNvPr id="196" name="直线连接线"/>
          <p:cNvSpPr/>
          <p:nvPr/>
        </p:nvSpPr>
        <p:spPr>
          <a:xfrm rot="10800000">
            <a:off y="3802548" x="6196804"/>
            <a:ext cx="415720" cy="7600"/>
          </a:xfrm>
          <a:custGeom>
            <a:avLst/>
            <a:gdLst/>
            <a:ahLst/>
            <a:cxnLst/>
            <a:rect l="l" t="t" b="b" r="r"/>
            <a:pathLst>
              <a:path fill="none" w="415720" h="7600">
                <a:moveTo>
                  <a:pt y="0" x="0"/>
                </a:moveTo>
                <a:lnTo>
                  <a:pt y="0" x="415720"/>
                </a:lnTo>
              </a:path>
            </a:pathLst>
          </a:custGeom>
          <a:solidFill>
            <a:srgbClr val="5FC1AA"/>
          </a:solidFill>
          <a:ln cap="flat" w="17733">
            <a:solidFill>
              <a:srgbClr val="000000"/>
            </a:solidFill>
            <a:miter/>
            <a:headEnd w="med" type="arrow" len="med"/>
          </a:ln>
        </p:spPr>
      </p:sp>
      <p:grpSp>
        <p:nvGrpSpPr>
          <p:cNvPr id="231" name="Group 231"/>
          <p:cNvGrpSpPr/>
          <p:nvPr/>
        </p:nvGrpSpPr>
        <p:grpSpPr>
          <a:xfrm flipV="true">
            <a:off y="5385766" x="5257778"/>
            <a:ext cx="1601860" cy="323150"/>
            <a:chOff y="5385766" x="5257778"/>
            <a:chExt cx="1601860" cy="323150"/>
          </a:xfrm>
        </p:grpSpPr>
        <p:sp>
          <p:nvSpPr>
            <p:cNvPr id="197" name="Rectangle"/>
            <p:cNvSpPr/>
            <p:nvPr/>
          </p:nvSpPr>
          <p:spPr>
            <a:xfrm>
              <a:off y="5385766" x="5257778"/>
              <a:ext cx="1601860" cy="323150"/>
            </a:xfrm>
            <a:custGeom>
              <a:avLst/>
              <a:gdLst>
                <a:gd fmla="*/ 0 w 1601860" name="connsiteX0"/>
                <a:gd fmla="*/ 159600 h 323150" name="connsiteY0"/>
                <a:gd fmla="*/ 800930 w 1601860" name="connsiteX1"/>
                <a:gd fmla="*/ 0 h 323150" name="connsiteY1"/>
                <a:gd fmla="*/ 1604887 w 1601860" name="connsiteX2"/>
                <a:gd fmla="*/ 159600 h 323150" name="connsiteY2"/>
                <a:gd fmla="*/ 800930 w 1601860" name="connsiteX3"/>
                <a:gd fmla="*/ 326801 h 323150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1601860" h="323150">
                  <a:moveTo>
                    <a:pt y="0" x="0"/>
                  </a:moveTo>
                  <a:lnTo>
                    <a:pt y="0" x="1601860"/>
                  </a:lnTo>
                  <a:lnTo>
                    <a:pt y="323150" x="1601860"/>
                  </a:lnTo>
                  <a:lnTo>
                    <a:pt y="323150" x="0"/>
                  </a:lnTo>
                  <a:lnTo>
                    <a:pt y="0" x="0"/>
                  </a:lnTo>
                  <a:close/>
                </a:path>
                <a:path fill="none" w="1601860" h="323150">
                  <a:moveTo>
                    <a:pt y="0" x="0"/>
                  </a:moveTo>
                  <a:lnTo>
                    <a:pt y="0" x="1601860"/>
                  </a:lnTo>
                  <a:lnTo>
                    <a:pt y="323150" x="1601860"/>
                  </a:lnTo>
                  <a:lnTo>
                    <a:pt y="323150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B3D04B"/>
            </a:solidFill>
            <a:ln cap="flat" w="10133">
              <a:noFill/>
              <a:miter/>
            </a:ln>
          </p:spPr>
        </p:sp>
        <p:sp>
          <p:nvSpPr>
            <p:cNvPr id="232" name="Text 232"/>
            <p:cNvSpPr txBox="1"/>
            <p:nvPr/>
          </p:nvSpPr>
          <p:spPr>
            <a:xfrm flipV="true">
              <a:off y="5385766" x="5257778"/>
              <a:ext cx="1601860" cy="326800"/>
            </a:xfrm>
            <a:prstGeom prst="rect">
              <a:avLst/>
            </a:prstGeom>
            <a:noFill/>
          </p:spPr>
          <p:txBody>
            <a:bodyPr wrap="square" lIns="38100" rtlCol="0" tIns="38100" anchor="ctr" bIns="38100" rIns="38100"/>
            <a:lstStyle/>
            <a:p>
              <a:pPr algn="ctr"/>
              <a:r>
                <a:rPr lang="zh-CN" altLang="en-US" sz="912" dirty="0">
                  <a:solidFill>
                    <a:srgbClr val="191919"/>
                  </a:solidFill>
                  <a:latin typeface="阿里巴巴普惠体 R"/>
                  <a:ea typeface="阿里巴巴普惠体 R"/>
                  <a:cs typeface="阿里巴巴普惠体 R"/>
                </a:rPr>
                <a:t>Man-make fire</a:t>
              </a:r>
            </a:p>
          </p:txBody>
        </p:sp>
      </p:grpSp>
      <p:grpSp>
        <p:nvGrpSpPr>
          <p:cNvPr id="233" name="Group 233"/>
          <p:cNvGrpSpPr/>
          <p:nvPr/>
        </p:nvGrpSpPr>
        <p:grpSpPr>
          <a:xfrm flipV="true">
            <a:off y="3569136" x="4520905"/>
            <a:ext cx="1680102" cy="452399"/>
            <a:chOff y="3569136" x="4520905"/>
            <a:chExt cx="1680102" cy="452399"/>
          </a:xfrm>
        </p:grpSpPr>
        <p:sp>
          <p:nvSpPr>
            <p:cNvPr id="198" name="Rectangle"/>
            <p:cNvSpPr/>
            <p:nvPr/>
          </p:nvSpPr>
          <p:spPr>
            <a:xfrm>
              <a:off y="3569136" x="4520905"/>
              <a:ext cx="1680102" cy="452399"/>
            </a:xfrm>
            <a:custGeom>
              <a:avLst/>
              <a:gdLst/>
              <a:ahLst/>
              <a:cxnLst/>
              <a:rect l="l" t="t" b="b" r="r"/>
              <a:pathLst/>
            </a:custGeom>
            <a:solidFill>
              <a:srgbClr val="FFFFFF"/>
            </a:solidFill>
            <a:ln cap="flat" w="17733">
              <a:solidFill>
                <a:srgbClr val="000000"/>
              </a:solidFill>
              <a:miter/>
            </a:ln>
          </p:spPr>
        </p:sp>
        <p:sp>
          <p:nvSpPr>
            <p:cNvPr id="234" name="Text 234"/>
            <p:cNvSpPr txBox="1"/>
            <p:nvPr/>
          </p:nvSpPr>
          <p:spPr>
            <a:xfrm flipV="true">
              <a:off y="3569136" x="4520905"/>
              <a:ext cx="1680102" cy="452399"/>
            </a:xfrm>
            <a:prstGeom prst="rect">
              <a:avLst/>
            </a:prstGeom>
            <a:noFill/>
          </p:spPr>
          <p:txBody>
            <a:bodyPr wrap="square" lIns="38100" rtlCol="0" tIns="38100" anchor="ctr" bIns="38100" rIns="38100"/>
            <a:lstStyle/>
            <a:p>
              <a:pPr algn="r"/>
              <a:r>
                <a:rPr lang="zh-CN" altLang="en-US" sz="912" dirty="0">
                  <a:solidFill>
                    <a:srgbClr val="000000"/>
                  </a:solidFill>
                  <a:latin typeface="阿里巴巴普惠体 R"/>
                  <a:ea typeface="阿里巴巴普惠体 R"/>
                  <a:cs typeface="阿里巴巴普惠体 R"/>
                </a:rPr>
                <a:t>Inadequate work environment</a:t>
              </a:r>
            </a:p>
          </p:txBody>
        </p:sp>
      </p:grpSp>
      <p:grpSp>
        <p:nvGrpSpPr>
          <p:cNvPr id="235" name="Group 235"/>
          <p:cNvGrpSpPr/>
          <p:nvPr/>
        </p:nvGrpSpPr>
        <p:grpSpPr>
          <a:xfrm flipV="true">
            <a:off y="4073808" x="3702058"/>
            <a:ext cx="2331004" cy="409623"/>
            <a:chOff y="4073808" x="3702058"/>
            <a:chExt cx="2331004" cy="409623"/>
          </a:xfrm>
        </p:grpSpPr>
        <p:sp>
          <p:nvSpPr>
            <p:cNvPr id="199" name="Rectangle"/>
            <p:cNvSpPr/>
            <p:nvPr/>
          </p:nvSpPr>
          <p:spPr>
            <a:xfrm>
              <a:off y="4073808" x="3702058"/>
              <a:ext cx="2331004" cy="409623"/>
            </a:xfrm>
            <a:custGeom>
              <a:avLst/>
              <a:gdLst/>
              <a:ahLst/>
              <a:cxnLst/>
              <a:rect l="l" t="t" b="b" r="r"/>
              <a:pathLst/>
            </a:custGeom>
            <a:solidFill>
              <a:srgbClr val="FFFFFF"/>
            </a:solidFill>
            <a:ln cap="flat" w="17733">
              <a:solidFill>
                <a:srgbClr val="000000"/>
              </a:solidFill>
              <a:miter/>
            </a:ln>
          </p:spPr>
        </p:sp>
        <p:sp>
          <p:nvSpPr>
            <p:cNvPr id="236" name="Text 236"/>
            <p:cNvSpPr txBox="1"/>
            <p:nvPr/>
          </p:nvSpPr>
          <p:spPr>
            <a:xfrm flipV="true">
              <a:off y="4073808" x="3702058"/>
              <a:ext cx="2331004" cy="410400"/>
            </a:xfrm>
            <a:prstGeom prst="rect">
              <a:avLst/>
            </a:prstGeom>
            <a:noFill/>
          </p:spPr>
          <p:txBody>
            <a:bodyPr wrap="square" lIns="38100" rtlCol="0" tIns="38100" anchor="ctr" bIns="38100" rIns="38100"/>
            <a:lstStyle/>
            <a:p>
              <a:pPr algn="r"/>
              <a:r>
                <a:rPr lang="zh-CN" altLang="en-US" sz="912" dirty="0">
                  <a:solidFill>
                    <a:srgbClr val="000000"/>
                  </a:solidFill>
                  <a:latin typeface="阿里巴巴普惠体 R"/>
                  <a:ea typeface="阿里巴巴普惠体 R"/>
                  <a:cs typeface="阿里巴巴普惠体 R"/>
                </a:rPr>
                <a:t>Disobeying the safety rule</a:t>
              </a:r>
            </a:p>
          </p:txBody>
        </p:sp>
      </p:grpSp>
      <p:grpSp>
        <p:nvGrpSpPr>
          <p:cNvPr id="237" name="Group 237"/>
          <p:cNvGrpSpPr/>
          <p:nvPr/>
        </p:nvGrpSpPr>
        <p:grpSpPr>
          <a:xfrm flipV="true">
            <a:off y="4675259" x="4213766"/>
            <a:ext cx="1601860" cy="326854"/>
            <a:chOff y="4675259" x="4213766"/>
            <a:chExt cx="1601860" cy="326854"/>
          </a:xfrm>
        </p:grpSpPr>
        <p:sp>
          <p:nvSpPr>
            <p:cNvPr id="200" name="Rectangle"/>
            <p:cNvSpPr/>
            <p:nvPr/>
          </p:nvSpPr>
          <p:spPr>
            <a:xfrm>
              <a:off y="4675259" x="4213766"/>
              <a:ext cx="1601860" cy="326854"/>
            </a:xfrm>
            <a:custGeom>
              <a:avLst/>
              <a:gdLst/>
              <a:ahLst/>
              <a:cxnLst/>
              <a:rect l="l" t="t" b="b" r="r"/>
              <a:pathLst/>
            </a:custGeom>
            <a:solidFill>
              <a:srgbClr val="FFFFFF"/>
            </a:solidFill>
            <a:ln cap="flat" w="17733">
              <a:solidFill>
                <a:srgbClr val="000000"/>
              </a:solidFill>
              <a:miter/>
            </a:ln>
          </p:spPr>
        </p:sp>
        <p:sp>
          <p:nvSpPr>
            <p:cNvPr id="238" name="Text 238"/>
            <p:cNvSpPr txBox="1"/>
            <p:nvPr/>
          </p:nvSpPr>
          <p:spPr>
            <a:xfrm flipV="true">
              <a:off y="4675259" x="4213766"/>
              <a:ext cx="1601860" cy="334400"/>
            </a:xfrm>
            <a:prstGeom prst="rect">
              <a:avLst/>
            </a:prstGeom>
            <a:noFill/>
          </p:spPr>
          <p:txBody>
            <a:bodyPr wrap="square" lIns="38100" rtlCol="0" tIns="38100" anchor="ctr" bIns="38100" rIns="38100"/>
            <a:lstStyle/>
            <a:p>
              <a:pPr algn="r"/>
              <a:r>
                <a:rPr lang="zh-CN" altLang="en-US" sz="912" dirty="0">
                  <a:solidFill>
                    <a:srgbClr val="000000"/>
                  </a:solidFill>
                  <a:latin typeface="阿里巴巴普惠体 R"/>
                  <a:ea typeface="阿里巴巴普惠体 R"/>
                  <a:cs typeface="阿里巴巴普惠体 R"/>
                </a:rPr>
                <a:t>Negligence</a:t>
              </a:r>
            </a:p>
          </p:txBody>
        </p:sp>
      </p:grpSp>
      <p:sp>
        <p:nvSpPr>
          <p:cNvPr id="201" name="直线连接线"/>
          <p:cNvSpPr/>
          <p:nvPr/>
        </p:nvSpPr>
        <p:spPr>
          <a:xfrm rot="10800000">
            <a:off y="4499620" x="5977924"/>
            <a:ext cx="415644" cy="7600"/>
          </a:xfrm>
          <a:custGeom>
            <a:avLst/>
            <a:gdLst/>
            <a:ahLst/>
            <a:cxnLst/>
            <a:rect l="l" t="t" b="b" r="r"/>
            <a:pathLst>
              <a:path fill="none" w="415644" h="7600">
                <a:moveTo>
                  <a:pt y="0" x="0"/>
                </a:moveTo>
                <a:lnTo>
                  <a:pt y="0" x="415644"/>
                </a:lnTo>
              </a:path>
            </a:pathLst>
          </a:custGeom>
          <a:solidFill>
            <a:srgbClr val="5FC1AA"/>
          </a:solidFill>
          <a:ln cap="flat" w="17733">
            <a:solidFill>
              <a:srgbClr val="000000"/>
            </a:solidFill>
            <a:miter/>
            <a:headEnd w="med" type="arrow" len="med"/>
          </a:ln>
        </p:spPr>
      </p:sp>
      <p:grpSp>
        <p:nvGrpSpPr>
          <p:cNvPr id="239" name="Group 239"/>
          <p:cNvGrpSpPr/>
          <p:nvPr/>
        </p:nvGrpSpPr>
        <p:grpSpPr>
          <a:xfrm flipV="true">
            <a:off y="4370839" x="4808188"/>
            <a:ext cx="1158734" cy="256771"/>
            <a:chOff y="4370839" x="4808188"/>
            <a:chExt cx="1158734" cy="256771"/>
          </a:xfrm>
        </p:grpSpPr>
        <p:sp>
          <p:nvSpPr>
            <p:cNvPr id="202" name="Rectangle"/>
            <p:cNvSpPr/>
            <p:nvPr/>
          </p:nvSpPr>
          <p:spPr>
            <a:xfrm>
              <a:off y="4370839" x="4808188"/>
              <a:ext cx="1158734" cy="256771"/>
            </a:xfrm>
            <a:custGeom>
              <a:avLst/>
              <a:gdLst/>
              <a:ahLst/>
              <a:cxnLst/>
              <a:rect l="l" t="t" b="b" r="r"/>
              <a:pathLst/>
            </a:custGeom>
            <a:solidFill>
              <a:srgbClr val="FFFFFF"/>
            </a:solidFill>
            <a:ln cap="flat" w="17733">
              <a:solidFill>
                <a:srgbClr val="000000"/>
              </a:solidFill>
              <a:miter/>
            </a:ln>
          </p:spPr>
        </p:sp>
        <p:sp>
          <p:nvSpPr>
            <p:cNvPr id="240" name="Text 240"/>
            <p:cNvSpPr txBox="1"/>
            <p:nvPr/>
          </p:nvSpPr>
          <p:spPr>
            <a:xfrm flipV="true">
              <a:off y="4370839" x="4808188"/>
              <a:ext cx="1158734" cy="256771"/>
            </a:xfrm>
            <a:prstGeom prst="rect">
              <a:avLst/>
            </a:prstGeom>
            <a:noFill/>
          </p:spPr>
          <p:txBody>
            <a:bodyPr wrap="square" lIns="38100" rtlCol="0" tIns="38100" anchor="ctr" bIns="38100" rIns="38100"/>
            <a:lstStyle/>
            <a:p>
              <a:pPr algn="r"/>
              <a:r>
                <a:rPr lang="zh-CN" altLang="en-US" sz="912" dirty="0">
                  <a:solidFill>
                    <a:srgbClr val="000000"/>
                  </a:solidFill>
                  <a:latin typeface="阿里巴巴普惠体 R"/>
                  <a:ea typeface="阿里巴巴普惠体 R"/>
                  <a:cs typeface="阿里巴巴普惠体 R"/>
                </a:rPr>
                <a:t>Lack of procedure</a:t>
              </a:r>
            </a:p>
          </p:txBody>
        </p:sp>
      </p:grpSp>
      <p:grpSp>
        <p:nvGrpSpPr>
          <p:cNvPr id="241" name="Group 241"/>
          <p:cNvGrpSpPr/>
          <p:nvPr/>
        </p:nvGrpSpPr>
        <p:grpSpPr>
          <a:xfrm flipV="true">
            <a:off y="4170632" x="6898991"/>
            <a:ext cx="1994795" cy="409622"/>
            <a:chOff y="4170632" x="6898991"/>
            <a:chExt cx="1994795" cy="409622"/>
          </a:xfrm>
        </p:grpSpPr>
        <p:sp>
          <p:nvSpPr>
            <p:cNvPr id="203" name="Rectangle"/>
            <p:cNvSpPr/>
            <p:nvPr/>
          </p:nvSpPr>
          <p:spPr>
            <a:xfrm>
              <a:off y="4170632" x="6898991"/>
              <a:ext cx="1994795" cy="409622"/>
            </a:xfrm>
            <a:custGeom>
              <a:avLst/>
              <a:gdLst/>
              <a:ahLst/>
              <a:cxnLst/>
              <a:rect l="l" t="t" b="b" r="r"/>
              <a:pathLst/>
            </a:custGeom>
            <a:solidFill>
              <a:srgbClr val="FFFFFF"/>
            </a:solidFill>
            <a:ln cap="flat" w="17733">
              <a:solidFill>
                <a:srgbClr val="000000"/>
              </a:solidFill>
              <a:miter/>
            </a:ln>
          </p:spPr>
        </p:sp>
        <p:sp>
          <p:nvSpPr>
            <p:cNvPr id="242" name="Text 242"/>
            <p:cNvSpPr txBox="1"/>
            <p:nvPr/>
          </p:nvSpPr>
          <p:spPr>
            <a:xfrm flipV="true">
              <a:off y="4170632" x="6898991"/>
              <a:ext cx="1994795" cy="410400"/>
            </a:xfrm>
            <a:prstGeom prst="rect">
              <a:avLst/>
            </a:prstGeom>
            <a:noFill/>
          </p:spPr>
          <p:txBody>
            <a:bodyPr wrap="square" lIns="38100" rtlCol="0" tIns="38100" anchor="ctr" bIns="38100" rIns="38100"/>
            <a:lstStyle/>
            <a:p>
              <a:pPr algn="l"/>
              <a:r>
                <a:rPr lang="zh-CN" altLang="en-US" sz="912" dirty="0">
                  <a:solidFill>
                    <a:srgbClr val="000000"/>
                  </a:solidFill>
                  <a:latin typeface="阿里巴巴普惠体 R"/>
                  <a:ea typeface="阿里巴巴普惠体 R"/>
                  <a:cs typeface="阿里巴巴普惠体 R"/>
                </a:rPr>
                <a:t>Defectctive or inadequate procedute</a:t>
              </a:r>
            </a:p>
          </p:txBody>
        </p:sp>
      </p:grpSp>
      <p:sp>
        <p:nvSpPr>
          <p:cNvPr id="204" name="直线连接线"/>
          <p:cNvSpPr/>
          <p:nvPr/>
        </p:nvSpPr>
        <p:spPr>
          <a:xfrm>
            <a:off y="4390255" x="6433848"/>
            <a:ext cx="392920" cy="7600"/>
          </a:xfrm>
          <a:custGeom>
            <a:avLst/>
            <a:gdLst/>
            <a:ahLst/>
            <a:cxnLst/>
            <a:rect l="l" t="t" b="b" r="r"/>
            <a:pathLst>
              <a:path fill="none" w="392920" h="7600">
                <a:moveTo>
                  <a:pt y="0" x="0"/>
                </a:moveTo>
                <a:lnTo>
                  <a:pt y="0" x="392920"/>
                </a:lnTo>
              </a:path>
            </a:pathLst>
          </a:custGeom>
          <a:solidFill>
            <a:srgbClr val="5FC1AA"/>
          </a:solidFill>
          <a:ln cap="flat" w="17733">
            <a:solidFill>
              <a:srgbClr val="000000"/>
            </a:solidFill>
            <a:miter/>
            <a:headEnd w="med" type="arrow" len="med"/>
          </a:ln>
        </p:spPr>
      </p:sp>
      <p:grpSp>
        <p:nvGrpSpPr>
          <p:cNvPr id="207" name=""/>
          <p:cNvGrpSpPr/>
          <p:nvPr/>
        </p:nvGrpSpPr>
        <p:grpSpPr>
          <a:xfrm>
            <a:off y="3154033" x="96923"/>
            <a:ext cx="8439903" cy="805166"/>
            <a:chOff y="3154033" x="96923"/>
            <a:chExt cx="8439903" cy="805166"/>
          </a:xfrm>
        </p:grpSpPr>
        <p:sp>
          <p:nvSpPr>
            <p:cNvPr id="103" name="直线连接线"/>
            <p:cNvSpPr/>
            <p:nvPr/>
          </p:nvSpPr>
          <p:spPr>
            <a:xfrm rot="10800000" flipV="true">
              <a:off y="3548326" x="350048"/>
              <a:ext cx="7617784" cy="7600"/>
            </a:xfrm>
            <a:custGeom>
              <a:avLst/>
              <a:gdLst/>
              <a:ahLst/>
              <a:cxnLst/>
              <a:rect l="l" t="t" b="b" r="r"/>
              <a:pathLst>
                <a:path fill="none" w="7617784" h="7600">
                  <a:moveTo>
                    <a:pt y="0" x="0"/>
                  </a:moveTo>
                  <a:lnTo>
                    <a:pt y="0" x="7617784"/>
                  </a:lnTo>
                </a:path>
              </a:pathLst>
            </a:custGeom>
            <a:solidFill>
              <a:srgbClr val="B3D04B"/>
            </a:solidFill>
            <a:ln cap="flat" w="17733">
              <a:solidFill>
                <a:srgbClr val="000000"/>
              </a:solidFill>
              <a:miter/>
              <a:headEnd w="med" type="arrow" len="med"/>
            </a:ln>
          </p:spPr>
        </p:sp>
        <p:sp>
          <p:nvSpPr>
            <p:cNvPr id="205" name="Ellipse"/>
            <p:cNvSpPr/>
            <p:nvPr/>
          </p:nvSpPr>
          <p:spPr>
            <a:xfrm>
              <a:off y="3270147" x="7979083"/>
              <a:ext cx="557743" cy="557743"/>
            </a:xfrm>
            <a:custGeom>
              <a:avLst/>
              <a:gdLst>
                <a:gd fmla="*/ 0 w 557743" name="connsiteX0"/>
                <a:gd fmla="*/ 282021 h 557743" name="connsiteY0"/>
                <a:gd fmla="*/ 282021 w 557743" name="connsiteX1"/>
                <a:gd fmla="*/ 0 h 557743" name="connsiteY1"/>
                <a:gd fmla="*/ 557743 w 557743" name="connsiteX2"/>
                <a:gd fmla="*/ 282021 h 557743" name="connsiteY2"/>
                <a:gd fmla="*/ 282021 w 557743" name="connsiteX3"/>
                <a:gd fmla="*/ 557743 h 557743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557743" h="557743">
                  <a:moveTo>
                    <a:pt y="278871" x="0"/>
                  </a:moveTo>
                  <a:cubicBezTo>
                    <a:pt y="124855" x="0"/>
                    <a:pt y="0" x="124855"/>
                    <a:pt y="0" x="278871"/>
                  </a:cubicBezTo>
                  <a:cubicBezTo>
                    <a:pt y="0" x="432888"/>
                    <a:pt y="124855" x="557743"/>
                    <a:pt y="278871" x="557743"/>
                  </a:cubicBezTo>
                  <a:cubicBezTo>
                    <a:pt y="432888" x="557743"/>
                    <a:pt y="557743" x="432888"/>
                    <a:pt y="557743" x="278871"/>
                  </a:cubicBezTo>
                  <a:cubicBezTo>
                    <a:pt y="557743" x="124855"/>
                    <a:pt y="432888" x="0"/>
                    <a:pt y="278871" x="0"/>
                  </a:cubicBezTo>
                  <a:close/>
                </a:path>
                <a:path fill="none" w="557743" h="557743">
                  <a:moveTo>
                    <a:pt y="278871" x="0"/>
                  </a:moveTo>
                  <a:cubicBezTo>
                    <a:pt y="124855" x="0"/>
                    <a:pt y="0" x="124855"/>
                    <a:pt y="0" x="278871"/>
                  </a:cubicBezTo>
                  <a:cubicBezTo>
                    <a:pt y="0" x="432888"/>
                    <a:pt y="124855" x="557743"/>
                    <a:pt y="278871" x="557743"/>
                  </a:cubicBezTo>
                  <a:cubicBezTo>
                    <a:pt y="432888" x="557743"/>
                    <a:pt y="557743" x="432888"/>
                    <a:pt y="557743" x="278871"/>
                  </a:cubicBezTo>
                  <a:cubicBezTo>
                    <a:pt y="557743" x="124855"/>
                    <a:pt y="432888" x="0"/>
                    <a:pt y="278871" x="0"/>
                  </a:cubicBezTo>
                  <a:close/>
                </a:path>
              </a:pathLst>
            </a:custGeom>
            <a:solidFill>
              <a:srgbClr val="B3D04B"/>
            </a:solidFill>
            <a:ln cap="flat" w="15200">
              <a:noFill/>
              <a:miter/>
            </a:ln>
          </p:spPr>
          <p:txBody>
            <a:bodyPr wrap="square" lIns="38100" rtlCol="0" tIns="38100" anchor="ctr" bIns="38100" rIns="38100"/>
            <a:lstStyle/>
            <a:p>
              <a:pPr algn="ctr"/>
              <a:r>
                <a:rPr lang="zh-CN" altLang="en-US" sz="912" dirty="0">
                  <a:solidFill>
                    <a:srgbClr val="191919"/>
                  </a:solidFill>
                  <a:latin typeface="阿里巴巴普惠体 R"/>
                  <a:ea typeface="阿里巴巴普惠体 R"/>
                  <a:cs typeface="阿里巴巴普惠体 R"/>
                </a:rPr>
                <a:t>Lab fire</a:t>
              </a:r>
            </a:p>
          </p:txBody>
        </p:sp>
        <p:sp>
          <p:nvSpPr>
            <p:cNvPr id="206" name="Rounded Triangle"/>
            <p:cNvSpPr/>
            <p:nvPr/>
          </p:nvSpPr>
          <p:spPr>
            <a:xfrm rot="5400000">
              <a:off y="3423470" x="-172513"/>
              <a:ext cx="805165" cy="266293"/>
            </a:xfrm>
            <a:custGeom>
              <a:avLst/>
              <a:gdLst>
                <a:gd fmla="*/ 161033 w 805165" name="connsiteX0"/>
                <a:gd fmla="*/ 133146 h 266293" name="connsiteY0"/>
                <a:gd fmla="*/ 402582 w 805165" name="connsiteX1"/>
                <a:gd fmla="*/ 0 h 266293" name="connsiteY1"/>
                <a:gd fmla="*/ 644132 w 805165" name="connsiteX2"/>
                <a:gd fmla="*/ 133146 h 266293" name="connsiteY2"/>
                <a:gd fmla="*/ 402582 w 805165" name="connsiteX3"/>
                <a:gd fmla="*/ 266293 h 266293" name="connsiteY3"/>
              </a:gdLst>
              <a:ahLst/>
              <a:cxnLst>
                <a:cxn ang="16200000">
                  <a:pos y="connsiteY0" x="connsiteX0"/>
                </a:cxn>
                <a:cxn ang="16200000">
                  <a:pos y="connsiteY1" x="connsiteX1"/>
                </a:cxn>
                <a:cxn ang="1620000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805165" h="266293">
                  <a:moveTo>
                    <a:pt y="11838" x="347561"/>
                  </a:moveTo>
                  <a:lnTo>
                    <a:pt y="230908" x="8439"/>
                  </a:lnTo>
                  <a:cubicBezTo>
                    <a:pt y="246692" x="-15750"/>
                    <a:pt y="266293" x="14952"/>
                    <a:pt y="266293" x="63797"/>
                  </a:cubicBezTo>
                  <a:lnTo>
                    <a:pt y="266293" x="741574"/>
                  </a:lnTo>
                  <a:cubicBezTo>
                    <a:pt y="266293" x="790418"/>
                    <a:pt y="246692" x="821117"/>
                    <a:pt y="230908" x="796465"/>
                  </a:cubicBezTo>
                  <a:lnTo>
                    <a:pt y="11838" x="457810"/>
                  </a:lnTo>
                  <a:cubicBezTo>
                    <a:pt y="-3946" x="433155"/>
                    <a:pt y="-3946" x="372216"/>
                    <a:pt y="11838" x="347561"/>
                  </a:cubicBezTo>
                  <a:close/>
                </a:path>
                <a:path fill="none" w="805165" h="266293">
                  <a:moveTo>
                    <a:pt y="11838" x="347561"/>
                  </a:moveTo>
                  <a:lnTo>
                    <a:pt y="230908" x="8439"/>
                  </a:lnTo>
                  <a:cubicBezTo>
                    <a:pt y="246692" x="-15750"/>
                    <a:pt y="266293" x="14952"/>
                    <a:pt y="266293" x="63797"/>
                  </a:cubicBezTo>
                  <a:lnTo>
                    <a:pt y="266293" x="741574"/>
                  </a:lnTo>
                  <a:cubicBezTo>
                    <a:pt y="266293" x="790418"/>
                    <a:pt y="246692" x="821117"/>
                    <a:pt y="230908" x="796465"/>
                  </a:cubicBezTo>
                  <a:lnTo>
                    <a:pt y="11838" x="457810"/>
                  </a:lnTo>
                  <a:cubicBezTo>
                    <a:pt y="-3946" x="433155"/>
                    <a:pt y="-3946" x="372216"/>
                    <a:pt y="11838" x="347561"/>
                  </a:cubicBezTo>
                  <a:close/>
                </a:path>
              </a:pathLst>
            </a:custGeom>
            <a:solidFill>
              <a:srgbClr val="B3D04B"/>
            </a:solidFill>
            <a:ln cap="flat" w="15200">
              <a:noFill/>
              <a:miter/>
            </a:ln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xsi="http://www.w3.org/2001/XMLSchema-instance" xmlns:dc="http://purl.org/dc/elements/1.1/" xmlns:dcmitype="http://purl.org/dc/dcmitype/" xmlns:dcterms="http://purl.org/dc/terms/">
  <dc:title>PowerPoint Presentation</dc:title>
  <dc:creator>ws</dc:creator>
  <cp:lastModifiedBy>ws</cp:lastModifiedBy>
  <cp:revision>1</cp:revision>
  <dcterms:created xsi:type="dcterms:W3CDTF">2025-10-16T16:52:31Z</dcterms:created>
  <dcterms:modified xsi:type="dcterms:W3CDTF">2025-10-16T16:52:31Z</dcterms:modified>
</cp:coreProperties>
</file>