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image/bmp" Extension="bmp"/>
  <Default ContentType="image/gif" Extension="gif"/>
  <Default ContentType="image/tiff" Extension="tiff"/>
  <Default ContentType="image/wmf" Extension="wmf"/>
  <Default ContentType="image/emf" Extension="emf"/>
  <Default ContentType="image/svg+xml" Extension="svg"/>
  <Default ContentType="application/vnd.openxmlformats-package.relationships+xml" Extension="rels"/>
  <Default ContentType="application/xml" Extension="xml"/>
  <Default ContentType="application/octet-stream" Extension="jpg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package.core-properties+xml" PartName="/docProps/core.xml"/>
  <Override ContentType="application/vnd.openxmlformats-officedocument.extended-properties+xml" PartName="/docProps/app.xml"/>
</Types>
</file>

<file path=_rels/.rels><?xml version="1.0" encoding="UTF-8" standalone="yes"?>
<Relationships xmlns="http://schemas.openxmlformats.org/package/2006/relationships">
  <Relationship Type="http://schemas.openxmlformats.org/package/2006/relationships/metadata/core-properties" Target="docProps/core.xml" Id="rId3"/>
  <Relationship Type="http://schemas.openxmlformats.org/package/2006/relationships/metadata/thumbnail" Target="docProps/thumbnail.jpeg" Id="rId2"/>
  <Relationship Type="http://schemas.openxmlformats.org/officeDocument/2006/relationships/officeDocument" Target="ppt/presentation.xml" Id="rId1"/>
  <Relationship Type="http://schemas.openxmlformats.org/officeDocument/2006/relationships/extended-properties" Target="docProps/app.xml" Id="rId4"/>
</Relationships>
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>
  <p:sldMasterIdLst>
    <p:sldMasterId id="2147483648" r:id="rId1"/>
  </p:sldMasterIdLst>
  <p:sldIdLst>
    <p:sldId id="256" r:id="rId6"/>
  </p:sldIdLst>
  <p:sldSz cx="9144000" cy="6858000" type="screen4x3"/>
  <p:notesSz cx="6858000" cy="9144000"/>
  <p:defaultTextStyle>
    <a:defPPr>
      <a:defRPr lang="en-US"/>
    </a:defPPr>
    <a:lvl1pPr latinLnBrk="0" algn="l" defTabSz="914400" eaLnBrk="1" marL="0" rtl="0" hangingPunct="1">
      <a:defRPr kern="1200" sz="1800">
        <a:solidFill>
          <a:schemeClr val="tx1"/>
        </a:solidFill>
        <a:latin typeface="+mn-lt"/>
        <a:ea typeface="+mn-ea"/>
        <a:cs typeface="+mn-cs"/>
      </a:defRPr>
    </a:lvl1pPr>
    <a:lvl2pPr latinLnBrk="0" algn="l" defTabSz="914400" eaLnBrk="1" marL="457200" rtl="0" hangingPunct="1">
      <a:defRPr kern="1200" sz="1800">
        <a:solidFill>
          <a:schemeClr val="tx1"/>
        </a:solidFill>
        <a:latin typeface="+mn-lt"/>
        <a:ea typeface="+mn-ea"/>
        <a:cs typeface="+mn-cs"/>
      </a:defRPr>
    </a:lvl2pPr>
    <a:lvl3pPr latinLnBrk="0" algn="l" defTabSz="914400" eaLnBrk="1" marL="914400" rtl="0" hangingPunct="1">
      <a:defRPr kern="1200" sz="1800">
        <a:solidFill>
          <a:schemeClr val="tx1"/>
        </a:solidFill>
        <a:latin typeface="+mn-lt"/>
        <a:ea typeface="+mn-ea"/>
        <a:cs typeface="+mn-cs"/>
      </a:defRPr>
    </a:lvl3pPr>
    <a:lvl4pPr latinLnBrk="0" algn="l" defTabSz="914400" eaLnBrk="1" marL="1371600" rtl="0" hangingPunct="1">
      <a:defRPr kern="1200" sz="1800">
        <a:solidFill>
          <a:schemeClr val="tx1"/>
        </a:solidFill>
        <a:latin typeface="+mn-lt"/>
        <a:ea typeface="+mn-ea"/>
        <a:cs typeface="+mn-cs"/>
      </a:defRPr>
    </a:lvl4pPr>
    <a:lvl5pPr latinLnBrk="0" algn="l" defTabSz="914400" eaLnBrk="1" marL="1828800" rtl="0" hangingPunct="1">
      <a:defRPr kern="1200" sz="1800">
        <a:solidFill>
          <a:schemeClr val="tx1"/>
        </a:solidFill>
        <a:latin typeface="+mn-lt"/>
        <a:ea typeface="+mn-ea"/>
        <a:cs typeface="+mn-cs"/>
      </a:defRPr>
    </a:lvl5pPr>
    <a:lvl6pPr latinLnBrk="0" algn="l" defTabSz="914400" eaLnBrk="1" marL="2286000" rtl="0" hangingPunct="1">
      <a:defRPr kern="1200" sz="1800">
        <a:solidFill>
          <a:schemeClr val="tx1"/>
        </a:solidFill>
        <a:latin typeface="+mn-lt"/>
        <a:ea typeface="+mn-ea"/>
        <a:cs typeface="+mn-cs"/>
      </a:defRPr>
    </a:lvl6pPr>
    <a:lvl7pPr latinLnBrk="0" algn="l" defTabSz="914400" eaLnBrk="1" marL="2743200" rtl="0" hangingPunct="1">
      <a:defRPr kern="1200" sz="1800">
        <a:solidFill>
          <a:schemeClr val="tx1"/>
        </a:solidFill>
        <a:latin typeface="+mn-lt"/>
        <a:ea typeface="+mn-ea"/>
        <a:cs typeface="+mn-cs"/>
      </a:defRPr>
    </a:lvl7pPr>
    <a:lvl8pPr latinLnBrk="0" algn="l" defTabSz="914400" eaLnBrk="1" marL="3200400" rtl="0" hangingPunct="1">
      <a:defRPr kern="1200" sz="1800">
        <a:solidFill>
          <a:schemeClr val="tx1"/>
        </a:solidFill>
        <a:latin typeface="+mn-lt"/>
        <a:ea typeface="+mn-ea"/>
        <a:cs typeface="+mn-cs"/>
      </a:defRPr>
    </a:lvl8pPr>
    <a:lvl9pPr latinLnBrk="0" algn="l" defTabSz="914400" eaLnBrk="1" marL="3657600" rtl="0" hangingPunct="1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
  <Relationship Type="http://schemas.openxmlformats.org/officeDocument/2006/relationships/slideMaster" Target="slideMasters/slideMaster1.xml" Id="rId1"/>
  <Relationship Type="http://schemas.openxmlformats.org/officeDocument/2006/relationships/tableStyles" Target="tableStyles.xml" Id="rId2"/>
  <Relationship Type="http://schemas.openxmlformats.org/officeDocument/2006/relationships/theme" Target="theme/theme1.xml" Id="rId3"/>
  <Relationship Type="http://schemas.openxmlformats.org/officeDocument/2006/relationships/viewProps" Target="viewProps.xml" Id="rId4"/>
  <Relationship Type="http://schemas.openxmlformats.org/officeDocument/2006/relationships/presProps" Target="presProps.xml" Id="rId5"/>
  <Relationship Type="http://schemas.openxmlformats.org/officeDocument/2006/relationships/slide" Target="slides/slide1.xml" Id="rId6"/>
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2013/8/19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00" name="Page-1"/>
        <p:cNvGrpSpPr/>
        <p:nvPr/>
      </p:nvGrpSpPr>
      <p:grpSpPr>
        <a:xfrm>
          <a:off y="0" x="0"/>
          <a:ext cx="0" cy="0"/>
          <a:chOff y="0" x="0"/>
          <a:chExt cx="0" cy="0"/>
        </a:xfrm>
      </p:grpSpPr>
      <p:sp>
        <p:nvSpPr>
          <p:cNvPr id="158" name=""/>
          <p:cNvSpPr/>
          <p:nvPr/>
        </p:nvSpPr>
        <p:spPr>
          <a:xfrm>
            <a:off y="1509335" x="819546"/>
            <a:ext cx="7504903" cy="3839338"/>
          </a:xfrm>
          <a:custGeom>
            <a:avLst/>
            <a:gdLst/>
            <a:ahLst/>
            <a:cxnLst/>
            <a:rect l="l" t="t" b="b" r="r"/>
            <a:pathLst>
              <a:path stroke="false" w="7504903" h="3839338">
                <a:moveTo>
                  <a:pt y="1806277" x="7433613"/>
                </a:moveTo>
                <a:cubicBezTo>
                  <a:pt y="1806277" x="7433613"/>
                  <a:pt y="919661" x="6504141"/>
                  <a:pt y="753123" x="4456298"/>
                </a:cubicBezTo>
                <a:lnTo>
                  <a:pt y="90024" x="3722434"/>
                </a:lnTo>
                <a:cubicBezTo>
                  <a:pt y="90024" x="3722434"/>
                  <a:pt y="-159241" x="3550097"/>
                  <a:pt y="171780" x="3321154"/>
                </a:cubicBezTo>
                <a:cubicBezTo>
                  <a:pt y="502799" x="3092212"/>
                  <a:pt y="768983" x="2687983"/>
                  <a:pt y="851208" x="2520152"/>
                </a:cubicBezTo>
                <a:cubicBezTo>
                  <a:pt y="851208" x="2520152"/>
                  <a:pt y="1009797" x="2807714"/>
                  <a:pt y="1071456" x="3022733"/>
                </a:cubicBezTo>
                <a:cubicBezTo>
                  <a:pt y="1133114" x="3237752"/>
                  <a:pt y="1546121" x="2383352"/>
                  <a:pt y="1565988" x="1991230"/>
                </a:cubicBezTo>
                <a:cubicBezTo>
                  <a:pt y="1585854" x="1599101"/>
                  <a:pt y="1578718" x="1254866"/>
                  <a:pt y="1488141" x="1102722"/>
                </a:cubicBezTo>
                <a:cubicBezTo>
                  <a:pt y="1397564" x="950578"/>
                  <a:pt y="1071972" x="640739"/>
                  <a:pt y="1007669" x="91200"/>
                </a:cubicBezTo>
                <a:cubicBezTo>
                  <a:pt y="1007669" x="91200"/>
                  <a:pt y="1766187" x="521215"/>
                  <a:pt y="1904469" x="494000"/>
                </a:cubicBezTo>
                <a:cubicBezTo>
                  <a:pt y="1904469" x="494000"/>
                  <a:pt y="2555637" x="122288"/>
                  <a:pt y="2618869" x="0"/>
                </a:cubicBezTo>
                <a:cubicBezTo>
                  <a:pt y="2618869" x="0"/>
                  <a:pt y="2672563" x="79767"/>
                  <a:pt y="2436469" x="912000"/>
                </a:cubicBezTo>
                <a:cubicBezTo>
                  <a:pt y="2436469" x="912000"/>
                  <a:pt y="2200869" x="1390800"/>
                  <a:pt y="2242403" x="1509504"/>
                </a:cubicBezTo>
                <a:cubicBezTo>
                  <a:pt y="2242403" x="1509504"/>
                  <a:pt y="2428861" x="1449654"/>
                  <a:pt y="2550461" x="1153254"/>
                </a:cubicBezTo>
                <a:cubicBezTo>
                  <a:pt y="2550461" x="1153254"/>
                  <a:pt y="2716574" x="1404054"/>
                  <a:pt y="2755661" x="1556054"/>
                </a:cubicBezTo>
                <a:cubicBezTo>
                  <a:pt y="2794748" x="1708054"/>
                  <a:pt y="2805122" x="2336567"/>
                  <a:pt y="2805122" x="2336567"/>
                </a:cubicBezTo>
                <a:cubicBezTo>
                  <a:pt y="2805122" x="2336567"/>
                  <a:pt y="3003573" x="2781509"/>
                  <a:pt y="3038412" x="3444943"/>
                </a:cubicBezTo>
                <a:cubicBezTo>
                  <a:pt y="3038412" x="3444943"/>
                  <a:pt y="3547300" x="3197616"/>
                  <a:pt y="3701413" x="3308098"/>
                </a:cubicBezTo>
                <a:lnTo>
                  <a:pt y="3696959" x="3648030"/>
                </a:lnTo>
                <a:lnTo>
                  <a:pt y="3839338" x="3883402"/>
                </a:lnTo>
                <a:cubicBezTo>
                  <a:pt y="3839338" x="3883402"/>
                  <a:pt y="3380206" x="4270835"/>
                  <a:pt y="3105960" x="4279758"/>
                </a:cubicBezTo>
                <a:cubicBezTo>
                  <a:pt y="3105960" x="4279758"/>
                  <a:pt y="3203134" x="5772420"/>
                  <a:pt y="2199607" x="7341516"/>
                </a:cubicBezTo>
                <a:cubicBezTo>
                  <a:pt y="2199607" x="7341516"/>
                  <a:pt y="2021182" x="7636632"/>
                  <a:pt y="1806277" x="7433613"/>
                </a:cubicBezTo>
                <a:close/>
              </a:path>
              <a:path fill="none" w="7504903" h="3839338">
                <a:moveTo>
                  <a:pt y="1806277" x="7433613"/>
                </a:moveTo>
                <a:cubicBezTo>
                  <a:pt y="1806277" x="7433613"/>
                  <a:pt y="919661" x="6504141"/>
                  <a:pt y="753123" x="4456298"/>
                </a:cubicBezTo>
                <a:lnTo>
                  <a:pt y="90024" x="3722434"/>
                </a:lnTo>
                <a:cubicBezTo>
                  <a:pt y="90024" x="3722434"/>
                  <a:pt y="-159241" x="3550097"/>
                  <a:pt y="171780" x="3321154"/>
                </a:cubicBezTo>
                <a:cubicBezTo>
                  <a:pt y="502799" x="3092212"/>
                  <a:pt y="768983" x="2687983"/>
                  <a:pt y="851208" x="2520152"/>
                </a:cubicBezTo>
                <a:cubicBezTo>
                  <a:pt y="851208" x="2520152"/>
                  <a:pt y="1009797" x="2807714"/>
                  <a:pt y="1071456" x="3022733"/>
                </a:cubicBezTo>
                <a:cubicBezTo>
                  <a:pt y="1133114" x="3237752"/>
                  <a:pt y="1546121" x="2383352"/>
                  <a:pt y="1565988" x="1991230"/>
                </a:cubicBezTo>
                <a:cubicBezTo>
                  <a:pt y="1585854" x="1599101"/>
                  <a:pt y="1578718" x="1254866"/>
                  <a:pt y="1488141" x="1102722"/>
                </a:cubicBezTo>
                <a:cubicBezTo>
                  <a:pt y="1397564" x="950578"/>
                  <a:pt y="1071972" x="640739"/>
                  <a:pt y="1007669" x="91200"/>
                </a:cubicBezTo>
                <a:cubicBezTo>
                  <a:pt y="1007669" x="91200"/>
                  <a:pt y="1766187" x="521215"/>
                  <a:pt y="1904469" x="494000"/>
                </a:cubicBezTo>
                <a:cubicBezTo>
                  <a:pt y="1904469" x="494000"/>
                  <a:pt y="2555637" x="122288"/>
                  <a:pt y="2618869" x="0"/>
                </a:cubicBezTo>
                <a:cubicBezTo>
                  <a:pt y="2618869" x="0"/>
                  <a:pt y="2672563" x="79767"/>
                  <a:pt y="2436469" x="912000"/>
                </a:cubicBezTo>
                <a:cubicBezTo>
                  <a:pt y="2436469" x="912000"/>
                  <a:pt y="2200869" x="1390800"/>
                  <a:pt y="2242403" x="1509504"/>
                </a:cubicBezTo>
                <a:cubicBezTo>
                  <a:pt y="2242403" x="1509504"/>
                  <a:pt y="2428861" x="1449654"/>
                  <a:pt y="2550461" x="1153254"/>
                </a:cubicBezTo>
                <a:cubicBezTo>
                  <a:pt y="2550461" x="1153254"/>
                  <a:pt y="2716574" x="1404054"/>
                  <a:pt y="2755661" x="1556054"/>
                </a:cubicBezTo>
                <a:cubicBezTo>
                  <a:pt y="2794748" x="1708054"/>
                  <a:pt y="2805122" x="2336567"/>
                  <a:pt y="2805122" x="2336567"/>
                </a:cubicBezTo>
                <a:cubicBezTo>
                  <a:pt y="2805122" x="2336567"/>
                  <a:pt y="3003573" x="2781509"/>
                  <a:pt y="3038412" x="3444943"/>
                </a:cubicBezTo>
                <a:cubicBezTo>
                  <a:pt y="3038412" x="3444943"/>
                  <a:pt y="3547300" x="3197616"/>
                  <a:pt y="3701413" x="3308098"/>
                </a:cubicBezTo>
                <a:lnTo>
                  <a:pt y="3696959" x="3648030"/>
                </a:lnTo>
                <a:lnTo>
                  <a:pt y="3839338" x="3883402"/>
                </a:lnTo>
                <a:cubicBezTo>
                  <a:pt y="3839338" x="3883402"/>
                  <a:pt y="3380206" x="4270835"/>
                  <a:pt y="3105960" x="4279758"/>
                </a:cubicBezTo>
                <a:cubicBezTo>
                  <a:pt y="3105960" x="4279758"/>
                  <a:pt y="3203134" x="5772420"/>
                  <a:pt y="2199607" x="7341516"/>
                </a:cubicBezTo>
                <a:cubicBezTo>
                  <a:pt y="2199607" x="7341516"/>
                  <a:pt y="2021182" x="7636632"/>
                  <a:pt y="1806277" x="7433613"/>
                </a:cubicBezTo>
                <a:close/>
              </a:path>
            </a:pathLst>
          </a:custGeom>
          <a:solidFill>
            <a:srgbClr val="E9ECF1"/>
          </a:solidFill>
          <a:ln cap="flat" w="7600">
            <a:solidFill>
              <a:srgbClr val="E9ECF1"/>
            </a:solidFill>
            <a:miter/>
          </a:ln>
        </p:spPr>
      </p:sp>
      <p:sp>
        <p:nvSpPr>
          <p:cNvPr id="157" name="Rectangle"/>
          <p:cNvSpPr/>
          <p:nvPr/>
        </p:nvSpPr>
        <p:spPr>
          <a:xfrm>
            <a:off y="2601736" x="6477624"/>
            <a:ext cx="1406000" cy="1702400"/>
          </a:xfrm>
          <a:custGeom>
            <a:avLst/>
            <a:gdLst>
              <a:gd fmla="*/ 0 w 1406000" name="connsiteX0"/>
              <a:gd fmla="*/ 851200 h 1702400" name="connsiteY0"/>
              <a:gd fmla="*/ 703000 w 1406000" name="connsiteX1"/>
              <a:gd fmla="*/ 0 h 1702400" name="connsiteY1"/>
              <a:gd fmla="*/ 1406000 w 1406000" name="connsiteX2"/>
              <a:gd fmla="*/ 851200 h 1702400" name="connsiteY2"/>
              <a:gd fmla="*/ 703000 w 1406000" name="connsiteX3"/>
              <a:gd fmla="*/ 1702400 h 1702400" name="connsiteY3"/>
            </a:gdLst>
            <a:ahLst/>
            <a:cxnLst>
              <a:cxn ang="10800000">
                <a:pos y="connsiteY0" x="connsiteX0"/>
              </a:cxn>
              <a:cxn ang="16200000">
                <a:pos y="connsiteY1" x="connsiteX1"/>
              </a:cxn>
              <a:cxn ang="0">
                <a:pos y="connsiteY2" x="connsiteX2"/>
              </a:cxn>
              <a:cxn ang="5400000">
                <a:pos y="connsiteY3" x="connsiteX3"/>
              </a:cxn>
            </a:cxnLst>
            <a:rect l="l" t="t" b="b" r="r"/>
            <a:pathLst>
              <a:path stroke="false" w="1406000" h="1702400">
                <a:moveTo>
                  <a:pt y="1702400" x="1406000"/>
                </a:moveTo>
                <a:lnTo>
                  <a:pt y="0" x="1406000"/>
                </a:lnTo>
                <a:lnTo>
                  <a:pt y="0" x="0"/>
                </a:lnTo>
                <a:lnTo>
                  <a:pt y="1702400" x="0"/>
                </a:lnTo>
                <a:lnTo>
                  <a:pt y="1702400" x="1406000"/>
                </a:lnTo>
                <a:close/>
              </a:path>
              <a:path fill="none" w="1406000" h="1702400">
                <a:moveTo>
                  <a:pt y="1702400" x="1406000"/>
                </a:moveTo>
                <a:lnTo>
                  <a:pt y="0" x="1406000"/>
                </a:lnTo>
                <a:lnTo>
                  <a:pt y="0" x="0"/>
                </a:lnTo>
                <a:lnTo>
                  <a:pt y="1702400" x="0"/>
                </a:lnTo>
                <a:lnTo>
                  <a:pt y="1702400" x="1406000"/>
                </a:lnTo>
                <a:close/>
              </a:path>
            </a:pathLst>
          </a:custGeom>
          <a:solidFill>
            <a:srgbClr val="6EBEEC"/>
          </a:solidFill>
          <a:ln cap="flat" w="7600">
            <a:solidFill>
              <a:srgbClr val="6EBEEC"/>
            </a:solidFill>
            <a:miter/>
          </a:ln>
        </p:spPr>
        <p:txBody>
          <a:bodyPr wrap="square" lIns="38100" rtlCol="0" tIns="38100" anchor="ctr" bIns="38100" rIns="38100"/>
          <a:lstStyle/>
          <a:p>
            <a:pPr algn="ctr"/>
            <a:r>
              <a:rPr lang="zh-CN" altLang="en-US" b="1" sz="1064" dirty="0">
                <a:solidFill>
                  <a:srgbClr val="000000"/>
                </a:solidFill>
                <a:latin typeface="阿里巴巴普惠体 R"/>
                <a:ea typeface="阿里巴巴普惠体 R"/>
                <a:cs typeface="阿里巴巴普惠体 R"/>
              </a:rPr>
              <a:t>Inexistência de equidade no acesso a Cuidados de Enfermagem de Reabilitação a todos os utentes internados no SMI</a:t>
            </a:r>
          </a:p>
        </p:txBody>
      </p:sp>
      <p:sp>
        <p:nvSpPr>
          <p:cNvPr id="161" name=""/>
          <p:cNvSpPr/>
          <p:nvPr/>
        </p:nvSpPr>
        <p:spPr>
          <a:xfrm>
            <a:off y="3452936" x="1636424"/>
            <a:ext cx="4841200" cy="15200"/>
          </a:xfrm>
          <a:custGeom>
            <a:avLst/>
            <a:gdLst/>
            <a:ahLst/>
            <a:cxnLst/>
            <a:rect l="l" t="t" b="b" r="r"/>
            <a:pathLst>
              <a:path fill="none" w="4841200" h="15200">
                <a:moveTo>
                  <a:pt y="15200" x="0"/>
                </a:moveTo>
                <a:lnTo>
                  <a:pt y="0" x="4841200"/>
                </a:lnTo>
              </a:path>
            </a:pathLst>
          </a:custGeom>
          <a:noFill/>
          <a:ln cap="flat" w="7600">
            <a:solidFill>
              <a:srgbClr val="6EBEEC"/>
            </a:solidFill>
            <a:miter/>
          </a:ln>
        </p:spPr>
      </p:sp>
      <p:sp>
        <p:nvSpPr>
          <p:cNvPr id="187" name="Rectangle"/>
          <p:cNvSpPr/>
          <p:nvPr/>
        </p:nvSpPr>
        <p:spPr>
          <a:xfrm>
            <a:off y="507936" x="3475624"/>
            <a:ext cx="2219200" cy="1687200"/>
          </a:xfrm>
          <a:custGeom>
            <a:avLst/>
            <a:gdLst/>
            <a:ahLst/>
            <a:cxnLst/>
            <a:rect l="l" t="t" b="b" r="r"/>
            <a:pathLst>
              <a:path stroke="false" w="2219200" h="1687200">
                <a:moveTo>
                  <a:pt y="0" x="0"/>
                </a:moveTo>
                <a:lnTo>
                  <a:pt y="0" x="2219200"/>
                </a:lnTo>
                <a:lnTo>
                  <a:pt y="1687200" x="2219200"/>
                </a:lnTo>
                <a:lnTo>
                  <a:pt y="1687200" x="0"/>
                </a:lnTo>
                <a:lnTo>
                  <a:pt y="0" x="0"/>
                </a:lnTo>
                <a:close/>
              </a:path>
              <a:path fill="none" w="2219200" h="1687200">
                <a:moveTo>
                  <a:pt y="0" x="0"/>
                </a:moveTo>
                <a:lnTo>
                  <a:pt y="0" x="2219200"/>
                </a:lnTo>
                <a:lnTo>
                  <a:pt y="1687200" x="2219200"/>
                </a:lnTo>
                <a:lnTo>
                  <a:pt y="1687200" x="0"/>
                </a:lnTo>
                <a:lnTo>
                  <a:pt y="0" x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wrap="square" lIns="38100" rtlCol="0" tIns="38100" anchor="t" bIns="38100" rIns="38100"/>
          <a:lstStyle/>
          <a:p>
            <a:pPr algn="l" marL="150000" indent="-150000">
              <a:lnSpc>
                <a:spcPct val="120000"/>
              </a:lnSpc>
              <a:buClr>
                <a:srgbClr val="000000"/>
              </a:buClr>
              <a:buFont pitchFamily="2" charset="2" typeface="Wingdings"/>
              <a:buChar char="¡"/>
            </a:pPr>
            <a:r>
              <a:rPr lang="zh-CN" altLang="en-US" sz="912" dirty="0">
                <a:solidFill>
                  <a:srgbClr val="000000"/>
                </a:solidFill>
                <a:latin typeface="阿里巴巴普惠体 R"/>
                <a:ea typeface="阿里巴巴普惠体 R"/>
                <a:cs typeface="阿里巴巴普惠体 R"/>
              </a:rPr>
              <a:t>Gestão ineficaz de EEER;</a:t>
            </a:r>
          </a:p>
          <a:p>
            <a:pPr algn="l" marL="150000" indent="-150000">
              <a:lnSpc>
                <a:spcPct val="120000"/>
              </a:lnSpc>
              <a:buClr>
                <a:srgbClr val="000000"/>
              </a:buClr>
              <a:buFont pitchFamily="2" charset="2" typeface="Wingdings"/>
              <a:buChar char="¡"/>
            </a:pPr>
            <a:r>
              <a:rPr lang="zh-CN" altLang="en-US" sz="912" dirty="0">
                <a:solidFill>
                  <a:srgbClr val="000000"/>
                </a:solidFill>
                <a:latin typeface="阿里巴巴普惠体 R"/>
                <a:ea typeface="阿里巴巴普惠体 R"/>
                <a:cs typeface="阿里巴巴普惠体 R"/>
              </a:rPr>
              <a:t>RH desajustados;</a:t>
            </a:r>
          </a:p>
          <a:p>
            <a:pPr algn="l" marL="150000" indent="-150000">
              <a:lnSpc>
                <a:spcPct val="120000"/>
              </a:lnSpc>
              <a:buClr>
                <a:srgbClr val="000000"/>
              </a:buClr>
              <a:buFont pitchFamily="2" charset="2" typeface="Wingdings"/>
              <a:buChar char="¡"/>
            </a:pPr>
            <a:r>
              <a:rPr lang="zh-CN" altLang="en-US" sz="912" dirty="0">
                <a:solidFill>
                  <a:srgbClr val="000000"/>
                </a:solidFill>
                <a:latin typeface="阿里巴巴普惠体 R"/>
                <a:ea typeface="阿里巴巴普惠体 R"/>
                <a:cs typeface="阿里巴巴普惠体 R"/>
              </a:rPr>
              <a:t>Carga excessiva de trabalho extraordinário;</a:t>
            </a:r>
          </a:p>
          <a:p>
            <a:pPr algn="l" marL="150000" indent="-150000">
              <a:lnSpc>
                <a:spcPct val="120000"/>
              </a:lnSpc>
              <a:buClr>
                <a:srgbClr val="000000"/>
              </a:buClr>
              <a:buFont pitchFamily="2" charset="2" typeface="Wingdings"/>
              <a:buChar char="¡"/>
            </a:pPr>
            <a:r>
              <a:rPr lang="zh-CN" altLang="en-US" sz="912" dirty="0">
                <a:solidFill>
                  <a:srgbClr val="000000"/>
                </a:solidFill>
                <a:latin typeface="阿里巴巴普惠体 R"/>
                <a:ea typeface="阿里巴巴普惠体 R"/>
                <a:cs typeface="阿里巴巴普惠体 R"/>
              </a:rPr>
              <a:t>Exaustão dos profissionais;</a:t>
            </a:r>
          </a:p>
          <a:p>
            <a:pPr algn="l" marL="150000" indent="-150000">
              <a:lnSpc>
                <a:spcPct val="120000"/>
              </a:lnSpc>
              <a:buClr>
                <a:srgbClr val="000000"/>
              </a:buClr>
              <a:buFont pitchFamily="2" charset="2" typeface="Wingdings"/>
              <a:buChar char="¡"/>
            </a:pPr>
            <a:r>
              <a:rPr lang="zh-CN" altLang="en-US" sz="912" dirty="0">
                <a:solidFill>
                  <a:srgbClr val="000000"/>
                </a:solidFill>
                <a:latin typeface="阿里巴巴普惠体 R"/>
                <a:ea typeface="阿里巴巴普惠体 R"/>
                <a:cs typeface="阿里巴巴普惠体 R"/>
              </a:rPr>
              <a:t>EEER não dedicados apenas à Reabilitação dos doentes;</a:t>
            </a:r>
          </a:p>
          <a:p>
            <a:pPr algn="l">
              <a:lnSpc>
                <a:spcPct val="120000"/>
              </a:lnSpc>
            </a:pPr>
            <a:endParaRPr sz="760"/>
          </a:p>
        </p:txBody>
      </p:sp>
      <p:sp>
        <p:nvSpPr>
          <p:cNvPr id="162" name="Circle"/>
          <p:cNvSpPr/>
          <p:nvPr/>
        </p:nvSpPr>
        <p:spPr>
          <a:xfrm>
            <a:off y="3345328" x="3034824"/>
            <a:ext cx="121600" cy="228000"/>
          </a:xfrm>
          <a:custGeom>
            <a:avLst/>
            <a:gdLst/>
            <a:ahLst/>
            <a:cxnLst/>
            <a:rect l="l" t="t" b="b" r="r"/>
            <a:pathLst>
              <a:path stroke="false" w="121600" h="228000">
                <a:moveTo>
                  <a:pt y="114000" x="0"/>
                </a:moveTo>
                <a:cubicBezTo>
                  <a:pt y="51040" x="0"/>
                  <a:pt y="0" x="27221"/>
                  <a:pt y="0" x="60800"/>
                </a:cubicBezTo>
                <a:cubicBezTo>
                  <a:pt y="0" x="94379"/>
                  <a:pt y="51040" x="121600"/>
                  <a:pt y="114000" x="121600"/>
                </a:cubicBezTo>
                <a:cubicBezTo>
                  <a:pt y="176960" x="121600"/>
                  <a:pt y="228000" x="94379"/>
                  <a:pt y="228000" x="60800"/>
                </a:cubicBezTo>
                <a:cubicBezTo>
                  <a:pt y="228000" x="27221"/>
                  <a:pt y="176960" x="0"/>
                  <a:pt y="114000" x="0"/>
                </a:cubicBezTo>
                <a:close/>
              </a:path>
              <a:path fill="none" w="121600" h="228000">
                <a:moveTo>
                  <a:pt y="114000" x="0"/>
                </a:moveTo>
                <a:cubicBezTo>
                  <a:pt y="51040" x="0"/>
                  <a:pt y="0" x="27221"/>
                  <a:pt y="0" x="60800"/>
                </a:cubicBezTo>
                <a:cubicBezTo>
                  <a:pt y="0" x="94379"/>
                  <a:pt y="51040" x="121600"/>
                  <a:pt y="114000" x="121600"/>
                </a:cubicBezTo>
                <a:cubicBezTo>
                  <a:pt y="176960" x="121600"/>
                  <a:pt y="228000" x="94379"/>
                  <a:pt y="228000" x="60800"/>
                </a:cubicBezTo>
                <a:cubicBezTo>
                  <a:pt y="228000" x="27221"/>
                  <a:pt y="176960" x="0"/>
                  <a:pt y="114000" x="0"/>
                </a:cubicBezTo>
                <a:close/>
              </a:path>
            </a:pathLst>
          </a:custGeom>
          <a:solidFill>
            <a:srgbClr val="EC5A41"/>
          </a:solidFill>
          <a:ln cap="flat" w="7600">
            <a:solidFill>
              <a:srgbClr val="EC5A41"/>
            </a:solidFill>
            <a:miter/>
          </a:ln>
        </p:spPr>
      </p:sp>
      <p:sp>
        <p:nvSpPr>
          <p:cNvPr id="163" name="Circle"/>
          <p:cNvSpPr/>
          <p:nvPr/>
        </p:nvSpPr>
        <p:spPr>
          <a:xfrm>
            <a:off y="3337728" x="4641789"/>
            <a:ext cx="121600" cy="228000"/>
          </a:xfrm>
          <a:custGeom>
            <a:avLst/>
            <a:gdLst/>
            <a:ahLst/>
            <a:cxnLst/>
            <a:rect l="l" t="t" b="b" r="r"/>
            <a:pathLst>
              <a:path stroke="false" w="121600" h="228000">
                <a:moveTo>
                  <a:pt y="114000" x="0"/>
                </a:moveTo>
                <a:cubicBezTo>
                  <a:pt y="51040" x="0"/>
                  <a:pt y="0" x="27221"/>
                  <a:pt y="0" x="60800"/>
                </a:cubicBezTo>
                <a:cubicBezTo>
                  <a:pt y="0" x="94379"/>
                  <a:pt y="51040" x="121600"/>
                  <a:pt y="114000" x="121600"/>
                </a:cubicBezTo>
                <a:cubicBezTo>
                  <a:pt y="176960" x="121600"/>
                  <a:pt y="228000" x="94379"/>
                  <a:pt y="228000" x="60800"/>
                </a:cubicBezTo>
                <a:cubicBezTo>
                  <a:pt y="228000" x="27221"/>
                  <a:pt y="176960" x="0"/>
                  <a:pt y="114000" x="0"/>
                </a:cubicBezTo>
                <a:close/>
              </a:path>
              <a:path fill="none" w="121600" h="228000">
                <a:moveTo>
                  <a:pt y="114000" x="0"/>
                </a:moveTo>
                <a:cubicBezTo>
                  <a:pt y="51040" x="0"/>
                  <a:pt y="0" x="27221"/>
                  <a:pt y="0" x="60800"/>
                </a:cubicBezTo>
                <a:cubicBezTo>
                  <a:pt y="0" x="94379"/>
                  <a:pt y="51040" x="121600"/>
                  <a:pt y="114000" x="121600"/>
                </a:cubicBezTo>
                <a:cubicBezTo>
                  <a:pt y="176960" x="121600"/>
                  <a:pt y="228000" x="94379"/>
                  <a:pt y="228000" x="60800"/>
                </a:cubicBezTo>
                <a:cubicBezTo>
                  <a:pt y="228000" x="27221"/>
                  <a:pt y="176960" x="0"/>
                  <a:pt y="114000" x="0"/>
                </a:cubicBezTo>
                <a:close/>
              </a:path>
            </a:pathLst>
          </a:custGeom>
          <a:solidFill>
            <a:srgbClr val="26AEDF"/>
          </a:solidFill>
          <a:ln cap="flat" w="7600">
            <a:solidFill>
              <a:srgbClr val="26AEDF"/>
            </a:solidFill>
            <a:miter/>
          </a:ln>
        </p:spPr>
      </p:sp>
      <p:sp>
        <p:nvSpPr>
          <p:cNvPr id="164" name="Circle"/>
          <p:cNvSpPr/>
          <p:nvPr/>
        </p:nvSpPr>
        <p:spPr>
          <a:xfrm>
            <a:off y="3345328" x="6072256"/>
            <a:ext cx="121600" cy="228000"/>
          </a:xfrm>
          <a:custGeom>
            <a:avLst/>
            <a:gdLst/>
            <a:ahLst/>
            <a:cxnLst/>
            <a:rect l="l" t="t" b="b" r="r"/>
            <a:pathLst>
              <a:path stroke="false" w="121600" h="228000">
                <a:moveTo>
                  <a:pt y="114000" x="0"/>
                </a:moveTo>
                <a:cubicBezTo>
                  <a:pt y="51040" x="0"/>
                  <a:pt y="0" x="27221"/>
                  <a:pt y="0" x="60800"/>
                </a:cubicBezTo>
                <a:cubicBezTo>
                  <a:pt y="0" x="94379"/>
                  <a:pt y="51040" x="121600"/>
                  <a:pt y="114000" x="121600"/>
                </a:cubicBezTo>
                <a:cubicBezTo>
                  <a:pt y="176960" x="121600"/>
                  <a:pt y="228000" x="94379"/>
                  <a:pt y="228000" x="60800"/>
                </a:cubicBezTo>
                <a:cubicBezTo>
                  <a:pt y="228000" x="27221"/>
                  <a:pt y="176960" x="0"/>
                  <a:pt y="114000" x="0"/>
                </a:cubicBezTo>
                <a:close/>
              </a:path>
              <a:path fill="none" w="121600" h="228000">
                <a:moveTo>
                  <a:pt y="114000" x="0"/>
                </a:moveTo>
                <a:cubicBezTo>
                  <a:pt y="51040" x="0"/>
                  <a:pt y="0" x="27221"/>
                  <a:pt y="0" x="60800"/>
                </a:cubicBezTo>
                <a:cubicBezTo>
                  <a:pt y="0" x="94379"/>
                  <a:pt y="51040" x="121600"/>
                  <a:pt y="114000" x="121600"/>
                </a:cubicBezTo>
                <a:cubicBezTo>
                  <a:pt y="176960" x="121600"/>
                  <a:pt y="228000" x="94379"/>
                  <a:pt y="228000" x="60800"/>
                </a:cubicBezTo>
                <a:cubicBezTo>
                  <a:pt y="228000" x="27221"/>
                  <a:pt y="176960" x="0"/>
                  <a:pt y="114000" x="0"/>
                </a:cubicBezTo>
                <a:close/>
              </a:path>
            </a:pathLst>
          </a:custGeom>
          <a:solidFill>
            <a:srgbClr val="23A185"/>
          </a:solidFill>
          <a:ln cap="flat" w="7600">
            <a:solidFill>
              <a:srgbClr val="23A185"/>
            </a:solidFill>
            <a:miter/>
          </a:ln>
        </p:spPr>
      </p:sp>
      <p:sp>
        <p:nvSpPr>
          <p:cNvPr id="167" name="Ellipse"/>
          <p:cNvSpPr/>
          <p:nvPr/>
        </p:nvSpPr>
        <p:spPr>
          <a:xfrm>
            <a:off y="2350936" x="1469224"/>
            <a:ext cx="775200" cy="395200"/>
          </a:xfrm>
          <a:custGeom>
            <a:avLst/>
            <a:gdLst>
              <a:gd fmla="*/ 0 w 775200" name="connsiteX0"/>
              <a:gd fmla="*/ 197600 h 395200" name="connsiteY0"/>
              <a:gd fmla="*/ 387600 w 775200" name="connsiteX1"/>
              <a:gd fmla="*/ 0 h 395200" name="connsiteY1"/>
              <a:gd fmla="*/ 775200 w 775200" name="connsiteX2"/>
              <a:gd fmla="*/ 197600 h 395200" name="connsiteY2"/>
              <a:gd fmla="*/ 387600 w 775200" name="connsiteX3"/>
              <a:gd fmla="*/ 395200 h 395200" name="connsiteY3"/>
            </a:gdLst>
            <a:ahLst/>
            <a:cxnLst>
              <a:cxn ang="10800000">
                <a:pos y="connsiteY0" x="connsiteX0"/>
              </a:cxn>
              <a:cxn ang="16200000">
                <a:pos y="connsiteY1" x="connsiteX1"/>
              </a:cxn>
              <a:cxn ang="0">
                <a:pos y="connsiteY2" x="connsiteX2"/>
              </a:cxn>
              <a:cxn ang="5400000">
                <a:pos y="connsiteY3" x="connsiteX3"/>
              </a:cxn>
            </a:cxnLst>
            <a:rect l="l" t="t" b="b" r="r"/>
            <a:pathLst>
              <a:path stroke="false" w="775200" h="395200">
                <a:moveTo>
                  <a:pt y="197600" x="0"/>
                </a:moveTo>
                <a:cubicBezTo>
                  <a:pt y="88469" x="0"/>
                  <a:pt y="0" x="173535"/>
                  <a:pt y="0" x="387600"/>
                </a:cubicBezTo>
                <a:cubicBezTo>
                  <a:pt y="0" x="601665"/>
                  <a:pt y="88469" x="775200"/>
                  <a:pt y="197600" x="775200"/>
                </a:cubicBezTo>
                <a:cubicBezTo>
                  <a:pt y="306731" x="775200"/>
                  <a:pt y="395200" x="601665"/>
                  <a:pt y="395200" x="387600"/>
                </a:cubicBezTo>
                <a:cubicBezTo>
                  <a:pt y="395200" x="173535"/>
                  <a:pt y="306731" x="0"/>
                  <a:pt y="197600" x="0"/>
                </a:cubicBezTo>
                <a:close/>
              </a:path>
              <a:path fill="none" w="775200" h="395200">
                <a:moveTo>
                  <a:pt y="197600" x="0"/>
                </a:moveTo>
                <a:cubicBezTo>
                  <a:pt y="88469" x="0"/>
                  <a:pt y="0" x="173535"/>
                  <a:pt y="0" x="387600"/>
                </a:cubicBezTo>
                <a:cubicBezTo>
                  <a:pt y="0" x="601665"/>
                  <a:pt y="88469" x="775200"/>
                  <a:pt y="197600" x="775200"/>
                </a:cubicBezTo>
                <a:cubicBezTo>
                  <a:pt y="306731" x="775200"/>
                  <a:pt y="395200" x="601665"/>
                  <a:pt y="395200" x="387600"/>
                </a:cubicBezTo>
                <a:cubicBezTo>
                  <a:pt y="395200" x="173535"/>
                  <a:pt y="306731" x="0"/>
                  <a:pt y="197600" x="0"/>
                </a:cubicBezTo>
                <a:close/>
              </a:path>
            </a:pathLst>
          </a:custGeom>
          <a:solidFill>
            <a:srgbClr val="EC5A41"/>
          </a:solidFill>
          <a:ln cap="flat" w="7600">
            <a:solidFill>
              <a:srgbClr val="EC5A41"/>
            </a:solidFill>
            <a:miter/>
          </a:ln>
        </p:spPr>
        <p:txBody>
          <a:bodyPr wrap="square" lIns="38100" rtlCol="0" tIns="38100" anchor="ctr" bIns="38100" rIns="38100"/>
          <a:lstStyle/>
          <a:p>
            <a:pPr algn="ctr"/>
            <a:r>
              <a:rPr lang="zh-CN" altLang="en-US" b="1" sz="760" dirty="0">
                <a:solidFill>
                  <a:srgbClr val="FFFFFF"/>
                </a:solidFill>
                <a:latin typeface="阿里巴巴普惠体 R"/>
                <a:ea typeface="阿里巴巴普惠体 R"/>
                <a:cs typeface="阿里巴巴普惠体 R"/>
              </a:rPr>
              <a:t>Contexto Institucional</a:t>
            </a:r>
          </a:p>
        </p:txBody>
      </p:sp>
      <p:sp>
        <p:nvSpPr>
          <p:cNvPr id="168" name=""/>
          <p:cNvSpPr/>
          <p:nvPr/>
        </p:nvSpPr>
        <p:spPr>
          <a:xfrm>
            <a:off y="2746136" x="1856824"/>
            <a:ext cx="1241642" cy="717410"/>
          </a:xfrm>
          <a:custGeom>
            <a:avLst/>
            <a:gdLst/>
            <a:ahLst/>
            <a:cxnLst/>
            <a:rect l="l" t="t" b="b" r="r"/>
            <a:pathLst>
              <a:path fill="none" w="1241642" h="717410">
                <a:moveTo>
                  <a:pt y="0" x="0"/>
                </a:moveTo>
                <a:lnTo>
                  <a:pt y="717410" x="1241642"/>
                </a:lnTo>
              </a:path>
            </a:pathLst>
          </a:custGeom>
          <a:noFill/>
          <a:ln cap="flat" w="7600">
            <a:solidFill>
              <a:srgbClr val="EC5A41"/>
            </a:solidFill>
            <a:miter/>
          </a:ln>
        </p:spPr>
      </p:sp>
      <p:sp>
        <p:nvSpPr>
          <p:cNvPr id="169" name="Ellipse"/>
          <p:cNvSpPr/>
          <p:nvPr/>
        </p:nvSpPr>
        <p:spPr>
          <a:xfrm>
            <a:off y="1970936" x="3430024"/>
            <a:ext cx="775200" cy="395200"/>
          </a:xfrm>
          <a:custGeom>
            <a:avLst/>
            <a:gdLst>
              <a:gd fmla="*/ 0 w 775200" name="connsiteX0"/>
              <a:gd fmla="*/ 197600 h 395200" name="connsiteY0"/>
              <a:gd fmla="*/ 387600 w 775200" name="connsiteX1"/>
              <a:gd fmla="*/ 0 h 395200" name="connsiteY1"/>
              <a:gd fmla="*/ 775200 w 775200" name="connsiteX2"/>
              <a:gd fmla="*/ 197600 h 395200" name="connsiteY2"/>
              <a:gd fmla="*/ 387600 w 775200" name="connsiteX3"/>
              <a:gd fmla="*/ 395200 h 395200" name="connsiteY3"/>
            </a:gdLst>
            <a:ahLst/>
            <a:cxnLst>
              <a:cxn ang="10800000">
                <a:pos y="connsiteY0" x="connsiteX0"/>
              </a:cxn>
              <a:cxn ang="16200000">
                <a:pos y="connsiteY1" x="connsiteX1"/>
              </a:cxn>
              <a:cxn ang="0">
                <a:pos y="connsiteY2" x="connsiteX2"/>
              </a:cxn>
              <a:cxn ang="5400000">
                <a:pos y="connsiteY3" x="connsiteX3"/>
              </a:cxn>
            </a:cxnLst>
            <a:rect l="l" t="t" b="b" r="r"/>
            <a:pathLst>
              <a:path stroke="false" w="775200" h="395200">
                <a:moveTo>
                  <a:pt y="197600" x="0"/>
                </a:moveTo>
                <a:cubicBezTo>
                  <a:pt y="88469" x="0"/>
                  <a:pt y="0" x="173535"/>
                  <a:pt y="0" x="387600"/>
                </a:cubicBezTo>
                <a:cubicBezTo>
                  <a:pt y="0" x="601665"/>
                  <a:pt y="88469" x="775200"/>
                  <a:pt y="197600" x="775200"/>
                </a:cubicBezTo>
                <a:cubicBezTo>
                  <a:pt y="306731" x="775200"/>
                  <a:pt y="395200" x="601665"/>
                  <a:pt y="395200" x="387600"/>
                </a:cubicBezTo>
                <a:cubicBezTo>
                  <a:pt y="395200" x="173535"/>
                  <a:pt y="306731" x="0"/>
                  <a:pt y="197600" x="0"/>
                </a:cubicBezTo>
                <a:close/>
              </a:path>
              <a:path fill="none" w="775200" h="395200">
                <a:moveTo>
                  <a:pt y="197600" x="0"/>
                </a:moveTo>
                <a:cubicBezTo>
                  <a:pt y="88469" x="0"/>
                  <a:pt y="0" x="173535"/>
                  <a:pt y="0" x="387600"/>
                </a:cubicBezTo>
                <a:cubicBezTo>
                  <a:pt y="0" x="601665"/>
                  <a:pt y="88469" x="775200"/>
                  <a:pt y="197600" x="775200"/>
                </a:cubicBezTo>
                <a:cubicBezTo>
                  <a:pt y="306731" x="775200"/>
                  <a:pt y="395200" x="601665"/>
                  <a:pt y="395200" x="387600"/>
                </a:cubicBezTo>
                <a:cubicBezTo>
                  <a:pt y="395200" x="173535"/>
                  <a:pt y="306731" x="0"/>
                  <a:pt y="197600" x="0"/>
                </a:cubicBezTo>
                <a:close/>
              </a:path>
            </a:pathLst>
          </a:custGeom>
          <a:solidFill>
            <a:srgbClr val="26AEDF"/>
          </a:solidFill>
          <a:ln cap="flat" w="7600">
            <a:solidFill>
              <a:srgbClr val="26AEDF"/>
            </a:solidFill>
            <a:miter/>
          </a:ln>
        </p:spPr>
        <p:txBody>
          <a:bodyPr wrap="square" lIns="38100" rtlCol="0" tIns="38100" anchor="ctr" bIns="38100" rIns="38100"/>
          <a:lstStyle/>
          <a:p>
            <a:pPr algn="ctr"/>
            <a:r>
              <a:rPr lang="zh-CN" altLang="en-US" b="1" sz="760" dirty="0">
                <a:solidFill>
                  <a:srgbClr val="FFFFFF"/>
                </a:solidFill>
                <a:latin typeface="阿里巴巴普惠体 R"/>
                <a:ea typeface="阿里巴巴普惠体 R"/>
                <a:cs typeface="阿里巴巴普惠体 R"/>
              </a:rPr>
              <a:t>Recursos Humanos</a:t>
            </a:r>
          </a:p>
        </p:txBody>
      </p:sp>
      <p:sp>
        <p:nvSpPr>
          <p:cNvPr id="170" name=""/>
          <p:cNvSpPr/>
          <p:nvPr/>
        </p:nvSpPr>
        <p:spPr>
          <a:xfrm>
            <a:off y="2364446" x="3868549"/>
            <a:ext cx="792460" cy="1004107"/>
          </a:xfrm>
          <a:custGeom>
            <a:avLst/>
            <a:gdLst/>
            <a:ahLst/>
            <a:cxnLst/>
            <a:rect l="l" t="t" b="b" r="r"/>
            <a:pathLst>
              <a:path fill="none" w="792460" h="1004107">
                <a:moveTo>
                  <a:pt y="0" x="0"/>
                </a:moveTo>
                <a:lnTo>
                  <a:pt y="1004107" x="792460"/>
                </a:lnTo>
              </a:path>
            </a:pathLst>
          </a:custGeom>
          <a:noFill/>
          <a:ln cap="flat" w="7600">
            <a:solidFill>
              <a:srgbClr val="26AEDF"/>
            </a:solidFill>
            <a:miter/>
          </a:ln>
        </p:spPr>
      </p:sp>
      <p:sp>
        <p:nvSpPr>
          <p:cNvPr id="171" name="Ellipse"/>
          <p:cNvSpPr/>
          <p:nvPr/>
        </p:nvSpPr>
        <p:spPr>
          <a:xfrm>
            <a:off y="1917736" x="5200824"/>
            <a:ext cx="775200" cy="395200"/>
          </a:xfrm>
          <a:custGeom>
            <a:avLst/>
            <a:gdLst>
              <a:gd fmla="*/ 0 w 775200" name="connsiteX0"/>
              <a:gd fmla="*/ 197600 h 395200" name="connsiteY0"/>
              <a:gd fmla="*/ 387600 w 775200" name="connsiteX1"/>
              <a:gd fmla="*/ 0 h 395200" name="connsiteY1"/>
              <a:gd fmla="*/ 775200 w 775200" name="connsiteX2"/>
              <a:gd fmla="*/ 197600 h 395200" name="connsiteY2"/>
              <a:gd fmla="*/ 387600 w 775200" name="connsiteX3"/>
              <a:gd fmla="*/ 395200 h 395200" name="connsiteY3"/>
            </a:gdLst>
            <a:ahLst/>
            <a:cxnLst>
              <a:cxn ang="10800000">
                <a:pos y="connsiteY0" x="connsiteX0"/>
              </a:cxn>
              <a:cxn ang="16200000">
                <a:pos y="connsiteY1" x="connsiteX1"/>
              </a:cxn>
              <a:cxn ang="0">
                <a:pos y="connsiteY2" x="connsiteX2"/>
              </a:cxn>
              <a:cxn ang="5400000">
                <a:pos y="connsiteY3" x="connsiteX3"/>
              </a:cxn>
            </a:cxnLst>
            <a:rect l="l" t="t" b="b" r="r"/>
            <a:pathLst>
              <a:path stroke="false" w="775200" h="395200">
                <a:moveTo>
                  <a:pt y="197600" x="0"/>
                </a:moveTo>
                <a:cubicBezTo>
                  <a:pt y="88469" x="0"/>
                  <a:pt y="0" x="173535"/>
                  <a:pt y="0" x="387600"/>
                </a:cubicBezTo>
                <a:cubicBezTo>
                  <a:pt y="0" x="601665"/>
                  <a:pt y="88469" x="775200"/>
                  <a:pt y="197600" x="775200"/>
                </a:cubicBezTo>
                <a:cubicBezTo>
                  <a:pt y="306731" x="775200"/>
                  <a:pt y="395200" x="601665"/>
                  <a:pt y="395200" x="387600"/>
                </a:cubicBezTo>
                <a:cubicBezTo>
                  <a:pt y="395200" x="173535"/>
                  <a:pt y="306731" x="0"/>
                  <a:pt y="197600" x="0"/>
                </a:cubicBezTo>
                <a:close/>
              </a:path>
              <a:path fill="none" w="775200" h="395200">
                <a:moveTo>
                  <a:pt y="197600" x="0"/>
                </a:moveTo>
                <a:cubicBezTo>
                  <a:pt y="88469" x="0"/>
                  <a:pt y="0" x="173535"/>
                  <a:pt y="0" x="387600"/>
                </a:cubicBezTo>
                <a:cubicBezTo>
                  <a:pt y="0" x="601665"/>
                  <a:pt y="88469" x="775200"/>
                  <a:pt y="197600" x="775200"/>
                </a:cubicBezTo>
                <a:cubicBezTo>
                  <a:pt y="306731" x="775200"/>
                  <a:pt y="395200" x="601665"/>
                  <a:pt y="395200" x="387600"/>
                </a:cubicBezTo>
                <a:cubicBezTo>
                  <a:pt y="395200" x="173535"/>
                  <a:pt y="306731" x="0"/>
                  <a:pt y="197600" x="0"/>
                </a:cubicBezTo>
                <a:close/>
              </a:path>
            </a:pathLst>
          </a:custGeom>
          <a:solidFill>
            <a:srgbClr val="23A185"/>
          </a:solidFill>
          <a:ln cap="flat" w="7600">
            <a:solidFill>
              <a:srgbClr val="23A185"/>
            </a:solidFill>
            <a:miter/>
          </a:ln>
        </p:spPr>
        <p:txBody>
          <a:bodyPr wrap="square" lIns="38100" rtlCol="0" tIns="38100" anchor="ctr" bIns="38100" rIns="38100"/>
          <a:lstStyle/>
          <a:p>
            <a:pPr algn="ctr"/>
            <a:r>
              <a:rPr lang="zh-CN" altLang="en-US" b="1" sz="760" dirty="0">
                <a:solidFill>
                  <a:srgbClr val="FFFFFF"/>
                </a:solidFill>
                <a:latin typeface="阿里巴巴普惠体 R"/>
                <a:ea typeface="阿里巴巴普惠体 R"/>
                <a:cs typeface="阿里巴巴普惠体 R"/>
              </a:rPr>
              <a:t>Comunicação</a:t>
            </a:r>
          </a:p>
        </p:txBody>
      </p:sp>
      <p:sp>
        <p:nvSpPr>
          <p:cNvPr id="172" name=""/>
          <p:cNvSpPr/>
          <p:nvPr/>
        </p:nvSpPr>
        <p:spPr>
          <a:xfrm>
            <a:off y="2311712" x="5631814"/>
            <a:ext cx="485176" cy="1037638"/>
          </a:xfrm>
          <a:custGeom>
            <a:avLst/>
            <a:gdLst/>
            <a:ahLst/>
            <a:cxnLst/>
            <a:rect l="l" t="t" b="b" r="r"/>
            <a:pathLst>
              <a:path fill="none" w="485176" h="1037638">
                <a:moveTo>
                  <a:pt y="0" x="0"/>
                </a:moveTo>
                <a:lnTo>
                  <a:pt y="1037638" x="485176"/>
                </a:lnTo>
              </a:path>
            </a:pathLst>
          </a:custGeom>
          <a:noFill/>
          <a:ln cap="flat" w="7600">
            <a:solidFill>
              <a:srgbClr val="23A185"/>
            </a:solidFill>
            <a:miter/>
          </a:ln>
        </p:spPr>
      </p:sp>
      <p:sp>
        <p:nvSpPr>
          <p:cNvPr id="175" name="Ellipse"/>
          <p:cNvSpPr/>
          <p:nvPr/>
        </p:nvSpPr>
        <p:spPr>
          <a:xfrm>
            <a:off y="4463736" x="1469224"/>
            <a:ext cx="775200" cy="395200"/>
          </a:xfrm>
          <a:custGeom>
            <a:avLst/>
            <a:gdLst>
              <a:gd fmla="*/ 0 w 775200" name="connsiteX0"/>
              <a:gd fmla="*/ 197600 h 395200" name="connsiteY0"/>
              <a:gd fmla="*/ 387600 w 775200" name="connsiteX1"/>
              <a:gd fmla="*/ 0 h 395200" name="connsiteY1"/>
              <a:gd fmla="*/ 775200 w 775200" name="connsiteX2"/>
              <a:gd fmla="*/ 197600 h 395200" name="connsiteY2"/>
              <a:gd fmla="*/ 387600 w 775200" name="connsiteX3"/>
              <a:gd fmla="*/ 395200 h 395200" name="connsiteY3"/>
            </a:gdLst>
            <a:ahLst/>
            <a:cxnLst>
              <a:cxn ang="10800000">
                <a:pos y="connsiteY0" x="connsiteX0"/>
              </a:cxn>
              <a:cxn ang="16200000">
                <a:pos y="connsiteY1" x="connsiteX1"/>
              </a:cxn>
              <a:cxn ang="0">
                <a:pos y="connsiteY2" x="connsiteX2"/>
              </a:cxn>
              <a:cxn ang="5400000">
                <a:pos y="connsiteY3" x="connsiteX3"/>
              </a:cxn>
            </a:cxnLst>
            <a:rect l="l" t="t" b="b" r="r"/>
            <a:pathLst>
              <a:path stroke="false" w="775200" h="395200">
                <a:moveTo>
                  <a:pt y="197600" x="0"/>
                </a:moveTo>
                <a:cubicBezTo>
                  <a:pt y="88469" x="0"/>
                  <a:pt y="0" x="173535"/>
                  <a:pt y="0" x="387600"/>
                </a:cubicBezTo>
                <a:cubicBezTo>
                  <a:pt y="0" x="601665"/>
                  <a:pt y="88469" x="775200"/>
                  <a:pt y="197600" x="775200"/>
                </a:cubicBezTo>
                <a:cubicBezTo>
                  <a:pt y="306731" x="775200"/>
                  <a:pt y="395200" x="601665"/>
                  <a:pt y="395200" x="387600"/>
                </a:cubicBezTo>
                <a:cubicBezTo>
                  <a:pt y="395200" x="173535"/>
                  <a:pt y="306731" x="0"/>
                  <a:pt y="197600" x="0"/>
                </a:cubicBezTo>
                <a:close/>
              </a:path>
              <a:path fill="none" w="775200" h="395200">
                <a:moveTo>
                  <a:pt y="197600" x="0"/>
                </a:moveTo>
                <a:cubicBezTo>
                  <a:pt y="88469" x="0"/>
                  <a:pt y="0" x="173535"/>
                  <a:pt y="0" x="387600"/>
                </a:cubicBezTo>
                <a:cubicBezTo>
                  <a:pt y="0" x="601665"/>
                  <a:pt y="88469" x="775200"/>
                  <a:pt y="197600" x="775200"/>
                </a:cubicBezTo>
                <a:cubicBezTo>
                  <a:pt y="306731" x="775200"/>
                  <a:pt y="395200" x="601665"/>
                  <a:pt y="395200" x="387600"/>
                </a:cubicBezTo>
                <a:cubicBezTo>
                  <a:pt y="395200" x="173535"/>
                  <a:pt y="306731" x="0"/>
                  <a:pt y="197600" x="0"/>
                </a:cubicBezTo>
                <a:close/>
              </a:path>
            </a:pathLst>
          </a:custGeom>
          <a:solidFill>
            <a:srgbClr val="EC5A41"/>
          </a:solidFill>
          <a:ln cap="flat" w="7600">
            <a:solidFill>
              <a:srgbClr val="EC5A41"/>
            </a:solidFill>
            <a:miter/>
          </a:ln>
        </p:spPr>
        <p:txBody>
          <a:bodyPr wrap="square" lIns="38100" rtlCol="0" tIns="38100" anchor="ctr" bIns="38100" rIns="38100"/>
          <a:lstStyle/>
          <a:p>
            <a:pPr algn="ctr"/>
            <a:r>
              <a:rPr lang="zh-CN" altLang="en-US" b="1" sz="760" dirty="0">
                <a:solidFill>
                  <a:srgbClr val="FFFFFF"/>
                </a:solidFill>
                <a:latin typeface="阿里巴巴普惠体 R"/>
                <a:ea typeface="阿里巴巴普惠体 R"/>
                <a:cs typeface="阿里巴巴普惠体 R"/>
              </a:rPr>
              <a:t>Formação</a:t>
            </a:r>
          </a:p>
        </p:txBody>
      </p:sp>
      <p:sp>
        <p:nvSpPr>
          <p:cNvPr id="176" name="Ellipse"/>
          <p:cNvSpPr/>
          <p:nvPr/>
        </p:nvSpPr>
        <p:spPr>
          <a:xfrm>
            <a:off y="4380136" x="3430024"/>
            <a:ext cx="775200" cy="395200"/>
          </a:xfrm>
          <a:custGeom>
            <a:avLst/>
            <a:gdLst>
              <a:gd fmla="*/ 0 w 775200" name="connsiteX0"/>
              <a:gd fmla="*/ 197600 h 395200" name="connsiteY0"/>
              <a:gd fmla="*/ 387600 w 775200" name="connsiteX1"/>
              <a:gd fmla="*/ 0 h 395200" name="connsiteY1"/>
              <a:gd fmla="*/ 775200 w 775200" name="connsiteX2"/>
              <a:gd fmla="*/ 197600 h 395200" name="connsiteY2"/>
              <a:gd fmla="*/ 387600 w 775200" name="connsiteX3"/>
              <a:gd fmla="*/ 395200 h 395200" name="connsiteY3"/>
            </a:gdLst>
            <a:ahLst/>
            <a:cxnLst>
              <a:cxn ang="10800000">
                <a:pos y="connsiteY0" x="connsiteX0"/>
              </a:cxn>
              <a:cxn ang="16200000">
                <a:pos y="connsiteY1" x="connsiteX1"/>
              </a:cxn>
              <a:cxn ang="0">
                <a:pos y="connsiteY2" x="connsiteX2"/>
              </a:cxn>
              <a:cxn ang="5400000">
                <a:pos y="connsiteY3" x="connsiteX3"/>
              </a:cxn>
            </a:cxnLst>
            <a:rect l="l" t="t" b="b" r="r"/>
            <a:pathLst>
              <a:path stroke="false" w="775200" h="395200">
                <a:moveTo>
                  <a:pt y="197600" x="0"/>
                </a:moveTo>
                <a:cubicBezTo>
                  <a:pt y="88469" x="0"/>
                  <a:pt y="0" x="173535"/>
                  <a:pt y="0" x="387600"/>
                </a:cubicBezTo>
                <a:cubicBezTo>
                  <a:pt y="0" x="601665"/>
                  <a:pt y="88469" x="775200"/>
                  <a:pt y="197600" x="775200"/>
                </a:cubicBezTo>
                <a:cubicBezTo>
                  <a:pt y="306731" x="775200"/>
                  <a:pt y="395200" x="601665"/>
                  <a:pt y="395200" x="387600"/>
                </a:cubicBezTo>
                <a:cubicBezTo>
                  <a:pt y="395200" x="173535"/>
                  <a:pt y="306731" x="0"/>
                  <a:pt y="197600" x="0"/>
                </a:cubicBezTo>
                <a:close/>
              </a:path>
              <a:path fill="none" w="775200" h="395200">
                <a:moveTo>
                  <a:pt y="197600" x="0"/>
                </a:moveTo>
                <a:cubicBezTo>
                  <a:pt y="88469" x="0"/>
                  <a:pt y="0" x="173535"/>
                  <a:pt y="0" x="387600"/>
                </a:cubicBezTo>
                <a:cubicBezTo>
                  <a:pt y="0" x="601665"/>
                  <a:pt y="88469" x="775200"/>
                  <a:pt y="197600" x="775200"/>
                </a:cubicBezTo>
                <a:cubicBezTo>
                  <a:pt y="306731" x="775200"/>
                  <a:pt y="395200" x="601665"/>
                  <a:pt y="395200" x="387600"/>
                </a:cubicBezTo>
                <a:cubicBezTo>
                  <a:pt y="395200" x="173535"/>
                  <a:pt y="306731" x="0"/>
                  <a:pt y="197600" x="0"/>
                </a:cubicBezTo>
                <a:close/>
              </a:path>
            </a:pathLst>
          </a:custGeom>
          <a:solidFill>
            <a:srgbClr val="26AEDF"/>
          </a:solidFill>
          <a:ln cap="flat" w="7600">
            <a:solidFill>
              <a:srgbClr val="26AEDF"/>
            </a:solidFill>
            <a:miter/>
          </a:ln>
        </p:spPr>
        <p:txBody>
          <a:bodyPr wrap="square" lIns="38100" rtlCol="0" tIns="38100" anchor="ctr" bIns="38100" rIns="38100"/>
          <a:lstStyle/>
          <a:p>
            <a:pPr algn="ctr"/>
            <a:r>
              <a:rPr lang="zh-CN" altLang="en-US" b="1" sz="760" dirty="0">
                <a:solidFill>
                  <a:srgbClr val="FFFFFF"/>
                </a:solidFill>
                <a:latin typeface="阿里巴巴普惠体 R"/>
                <a:ea typeface="阿里巴巴普惠体 R"/>
                <a:cs typeface="阿里巴巴普惠体 R"/>
              </a:rPr>
              <a:t>Equipamentos</a:t>
            </a:r>
          </a:p>
        </p:txBody>
      </p:sp>
      <p:sp>
        <p:nvSpPr>
          <p:cNvPr id="177" name="Ellipse"/>
          <p:cNvSpPr/>
          <p:nvPr/>
        </p:nvSpPr>
        <p:spPr>
          <a:xfrm>
            <a:off y="4463736" x="5200824"/>
            <a:ext cx="775200" cy="395200"/>
          </a:xfrm>
          <a:custGeom>
            <a:avLst/>
            <a:gdLst>
              <a:gd fmla="*/ 0 w 775200" name="connsiteX0"/>
              <a:gd fmla="*/ 197600 h 395200" name="connsiteY0"/>
              <a:gd fmla="*/ 387600 w 775200" name="connsiteX1"/>
              <a:gd fmla="*/ 0 h 395200" name="connsiteY1"/>
              <a:gd fmla="*/ 775200 w 775200" name="connsiteX2"/>
              <a:gd fmla="*/ 197600 h 395200" name="connsiteY2"/>
              <a:gd fmla="*/ 387600 w 775200" name="connsiteX3"/>
              <a:gd fmla="*/ 395200 h 395200" name="connsiteY3"/>
            </a:gdLst>
            <a:ahLst/>
            <a:cxnLst>
              <a:cxn ang="10800000">
                <a:pos y="connsiteY0" x="connsiteX0"/>
              </a:cxn>
              <a:cxn ang="16200000">
                <a:pos y="connsiteY1" x="connsiteX1"/>
              </a:cxn>
              <a:cxn ang="0">
                <a:pos y="connsiteY2" x="connsiteX2"/>
              </a:cxn>
              <a:cxn ang="5400000">
                <a:pos y="connsiteY3" x="connsiteX3"/>
              </a:cxn>
            </a:cxnLst>
            <a:rect l="l" t="t" b="b" r="r"/>
            <a:pathLst>
              <a:path stroke="false" w="775200" h="395200">
                <a:moveTo>
                  <a:pt y="197600" x="0"/>
                </a:moveTo>
                <a:cubicBezTo>
                  <a:pt y="88469" x="0"/>
                  <a:pt y="0" x="173535"/>
                  <a:pt y="0" x="387600"/>
                </a:cubicBezTo>
                <a:cubicBezTo>
                  <a:pt y="0" x="601665"/>
                  <a:pt y="88469" x="775200"/>
                  <a:pt y="197600" x="775200"/>
                </a:cubicBezTo>
                <a:cubicBezTo>
                  <a:pt y="306731" x="775200"/>
                  <a:pt y="395200" x="601665"/>
                  <a:pt y="395200" x="387600"/>
                </a:cubicBezTo>
                <a:cubicBezTo>
                  <a:pt y="395200" x="173535"/>
                  <a:pt y="306731" x="0"/>
                  <a:pt y="197600" x="0"/>
                </a:cubicBezTo>
                <a:close/>
              </a:path>
              <a:path fill="none" w="775200" h="395200">
                <a:moveTo>
                  <a:pt y="197600" x="0"/>
                </a:moveTo>
                <a:cubicBezTo>
                  <a:pt y="88469" x="0"/>
                  <a:pt y="0" x="173535"/>
                  <a:pt y="0" x="387600"/>
                </a:cubicBezTo>
                <a:cubicBezTo>
                  <a:pt y="0" x="601665"/>
                  <a:pt y="88469" x="775200"/>
                  <a:pt y="197600" x="775200"/>
                </a:cubicBezTo>
                <a:cubicBezTo>
                  <a:pt y="306731" x="775200"/>
                  <a:pt y="395200" x="601665"/>
                  <a:pt y="395200" x="387600"/>
                </a:cubicBezTo>
                <a:cubicBezTo>
                  <a:pt y="395200" x="173535"/>
                  <a:pt y="306731" x="0"/>
                  <a:pt y="197600" x="0"/>
                </a:cubicBezTo>
                <a:close/>
              </a:path>
            </a:pathLst>
          </a:custGeom>
          <a:solidFill>
            <a:srgbClr val="23A185"/>
          </a:solidFill>
          <a:ln cap="flat" w="7600">
            <a:solidFill>
              <a:srgbClr val="23A185"/>
            </a:solidFill>
            <a:miter/>
          </a:ln>
        </p:spPr>
        <p:txBody>
          <a:bodyPr wrap="square" lIns="38100" rtlCol="0" tIns="38100" anchor="ctr" bIns="38100" rIns="38100"/>
          <a:lstStyle/>
          <a:p>
            <a:pPr algn="ctr"/>
            <a:r>
              <a:rPr lang="zh-CN" altLang="en-US" b="1" sz="760" dirty="0">
                <a:solidFill>
                  <a:srgbClr val="FFFFFF"/>
                </a:solidFill>
                <a:latin typeface="阿里巴巴普惠体 R"/>
                <a:ea typeface="阿里巴巴普惠体 R"/>
                <a:cs typeface="阿里巴巴普惠体 R"/>
              </a:rPr>
              <a:t>Utente </a:t>
            </a:r>
          </a:p>
        </p:txBody>
      </p:sp>
      <p:sp>
        <p:nvSpPr>
          <p:cNvPr id="179" name=""/>
          <p:cNvSpPr/>
          <p:nvPr/>
        </p:nvSpPr>
        <p:spPr>
          <a:xfrm>
            <a:off y="3463546" x="1856824"/>
            <a:ext cx="1241642" cy="1000190"/>
          </a:xfrm>
          <a:custGeom>
            <a:avLst/>
            <a:gdLst/>
            <a:ahLst/>
            <a:cxnLst/>
            <a:rect l="l" t="t" b="b" r="r"/>
            <a:pathLst>
              <a:path fill="none" w="1241642" h="1000190">
                <a:moveTo>
                  <a:pt y="0" x="1241642"/>
                </a:moveTo>
                <a:lnTo>
                  <a:pt y="1000190" x="0"/>
                </a:lnTo>
              </a:path>
            </a:pathLst>
          </a:custGeom>
          <a:noFill/>
          <a:ln cap="flat" w="7600">
            <a:solidFill>
              <a:srgbClr val="EC5A41"/>
            </a:solidFill>
            <a:miter/>
          </a:ln>
        </p:spPr>
      </p:sp>
      <p:sp>
        <p:nvSpPr>
          <p:cNvPr id="180" name=""/>
          <p:cNvSpPr/>
          <p:nvPr/>
        </p:nvSpPr>
        <p:spPr>
          <a:xfrm>
            <a:off y="3556734" x="3905197"/>
            <a:ext cx="773682" cy="828466"/>
          </a:xfrm>
          <a:custGeom>
            <a:avLst/>
            <a:gdLst/>
            <a:ahLst/>
            <a:cxnLst/>
            <a:rect l="l" t="t" b="b" r="r"/>
            <a:pathLst>
              <a:path fill="none" w="773682" h="828466">
                <a:moveTo>
                  <a:pt y="0" x="773682"/>
                </a:moveTo>
                <a:lnTo>
                  <a:pt y="828466" x="0"/>
                </a:lnTo>
              </a:path>
            </a:pathLst>
          </a:custGeom>
          <a:noFill/>
          <a:ln cap="flat" w="7600">
            <a:solidFill>
              <a:srgbClr val="26AEDF"/>
            </a:solidFill>
            <a:miter/>
          </a:ln>
        </p:spPr>
      </p:sp>
      <p:sp>
        <p:nvSpPr>
          <p:cNvPr id="181" name=""/>
          <p:cNvSpPr/>
          <p:nvPr/>
        </p:nvSpPr>
        <p:spPr>
          <a:xfrm>
            <a:off y="3570661" x="5733748"/>
            <a:ext cx="386174" cy="907433"/>
          </a:xfrm>
          <a:custGeom>
            <a:avLst/>
            <a:gdLst/>
            <a:ahLst/>
            <a:cxnLst/>
            <a:rect l="l" t="t" b="b" r="r"/>
            <a:pathLst>
              <a:path fill="none" w="386174" h="907433">
                <a:moveTo>
                  <a:pt y="0" x="386174"/>
                </a:moveTo>
                <a:lnTo>
                  <a:pt y="907433" x="0"/>
                </a:lnTo>
              </a:path>
            </a:pathLst>
          </a:custGeom>
          <a:noFill/>
          <a:ln cap="flat" w="7600">
            <a:solidFill>
              <a:srgbClr val="23A185"/>
            </a:solidFill>
            <a:miter/>
          </a:ln>
        </p:spPr>
      </p:sp>
      <p:sp>
        <p:nvSpPr>
          <p:cNvPr id="142" name="Rectangle"/>
          <p:cNvSpPr/>
          <p:nvPr/>
        </p:nvSpPr>
        <p:spPr>
          <a:xfrm>
            <a:off y="671336" x="1492024"/>
            <a:ext cx="1922800" cy="1725200"/>
          </a:xfrm>
          <a:custGeom>
            <a:avLst/>
            <a:gdLst/>
            <a:ahLst/>
            <a:cxnLst/>
            <a:rect l="l" t="t" b="b" r="r"/>
            <a:pathLst>
              <a:path stroke="false" w="1922800" h="1725200">
                <a:moveTo>
                  <a:pt y="0" x="0"/>
                </a:moveTo>
                <a:lnTo>
                  <a:pt y="0" x="1922800"/>
                </a:lnTo>
                <a:lnTo>
                  <a:pt y="1725200" x="1922800"/>
                </a:lnTo>
                <a:lnTo>
                  <a:pt y="1725200" x="0"/>
                </a:lnTo>
                <a:lnTo>
                  <a:pt y="0" x="0"/>
                </a:lnTo>
                <a:close/>
              </a:path>
              <a:path fill="none" w="1922800" h="1725200">
                <a:moveTo>
                  <a:pt y="0" x="0"/>
                </a:moveTo>
                <a:lnTo>
                  <a:pt y="0" x="1922800"/>
                </a:lnTo>
                <a:lnTo>
                  <a:pt y="1725200" x="1922800"/>
                </a:lnTo>
                <a:lnTo>
                  <a:pt y="1725200" x="0"/>
                </a:lnTo>
                <a:lnTo>
                  <a:pt y="0" x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wrap="square" lIns="38100" rtlCol="0" tIns="38100" anchor="t" bIns="38100" rIns="38100"/>
          <a:lstStyle/>
          <a:p>
            <a:pPr algn="l" marL="150000" indent="-150000">
              <a:lnSpc>
                <a:spcPct val="120000"/>
              </a:lnSpc>
              <a:buClr>
                <a:srgbClr val="000000"/>
              </a:buClr>
              <a:buFont pitchFamily="2" charset="2" typeface="Wingdings"/>
              <a:buChar char="¡"/>
            </a:pPr>
            <a:r>
              <a:rPr lang="zh-CN" altLang="en-US" sz="912" dirty="0">
                <a:solidFill>
                  <a:srgbClr val="000000"/>
                </a:solidFill>
                <a:latin typeface="阿里巴巴普惠体 R"/>
                <a:ea typeface="阿里巴巴普惠体 R"/>
                <a:cs typeface="阿里巴巴普惠体 R"/>
              </a:rPr>
              <a:t>Políticas e procedimentos internos;</a:t>
            </a:r>
          </a:p>
          <a:p>
            <a:pPr algn="l" marL="150000" indent="-150000">
              <a:lnSpc>
                <a:spcPct val="120000"/>
              </a:lnSpc>
              <a:buClr>
                <a:srgbClr val="000000"/>
              </a:buClr>
              <a:buFont pitchFamily="2" charset="2" typeface="Wingdings"/>
              <a:buChar char="¡"/>
            </a:pPr>
            <a:r>
              <a:rPr lang="zh-CN" altLang="en-US" sz="912" dirty="0">
                <a:solidFill>
                  <a:srgbClr val="000000"/>
                </a:solidFill>
                <a:latin typeface="阿里巴巴普惠体 R"/>
                <a:ea typeface="阿里巴巴普惠体 R"/>
                <a:cs typeface="阿里巴巴普惠体 R"/>
              </a:rPr>
              <a:t>Organização do SMI: dois enfermeiros gestores</a:t>
            </a:r>
          </a:p>
          <a:p>
            <a:pPr algn="l" marL="150000" indent="-150000">
              <a:lnSpc>
                <a:spcPct val="120000"/>
              </a:lnSpc>
              <a:buClr>
                <a:srgbClr val="000000"/>
              </a:buClr>
              <a:buFont pitchFamily="2" charset="2" typeface="Wingdings"/>
              <a:buChar char="¡"/>
            </a:pPr>
            <a:r>
              <a:rPr lang="zh-CN" altLang="en-US" sz="912" dirty="0">
                <a:solidFill>
                  <a:srgbClr val="000000"/>
                </a:solidFill>
                <a:latin typeface="阿里巴巴普惠体 R"/>
                <a:ea typeface="阿里巴巴普惠体 R"/>
                <a:cs typeface="阿里巴巴普惠体 R"/>
              </a:rPr>
              <a:t>Concursos de especialistas (progressão);</a:t>
            </a:r>
          </a:p>
          <a:p>
            <a:pPr algn="l" marL="150000" indent="-150000">
              <a:lnSpc>
                <a:spcPct val="120000"/>
              </a:lnSpc>
              <a:buClr>
                <a:srgbClr val="000000"/>
              </a:buClr>
              <a:buFont pitchFamily="2" charset="2" typeface="Wingdings"/>
              <a:buChar char="¡"/>
            </a:pPr>
            <a:r>
              <a:rPr lang="zh-CN" altLang="en-US" sz="912" dirty="0">
                <a:solidFill>
                  <a:srgbClr val="000000"/>
                </a:solidFill>
                <a:latin typeface="阿里巴巴普惠体 R"/>
                <a:ea typeface="阿里巴巴普惠体 R"/>
                <a:cs typeface="阿里巴巴普惠体 R"/>
              </a:rPr>
              <a:t>Distribuição inadequada dos EEER por serviço;</a:t>
            </a:r>
          </a:p>
        </p:txBody>
      </p:sp>
      <p:sp>
        <p:nvSpPr>
          <p:cNvPr id="151" name="Rectangle"/>
          <p:cNvSpPr/>
          <p:nvPr/>
        </p:nvSpPr>
        <p:spPr>
          <a:xfrm>
            <a:off y="4634272" x="1530024"/>
            <a:ext cx="1542800" cy="1527600"/>
          </a:xfrm>
          <a:custGeom>
            <a:avLst/>
            <a:gdLst/>
            <a:ahLst/>
            <a:cxnLst/>
            <a:rect l="l" t="t" b="b" r="r"/>
            <a:pathLst>
              <a:path stroke="false" w="1542800" h="1527600">
                <a:moveTo>
                  <a:pt y="0" x="0"/>
                </a:moveTo>
                <a:lnTo>
                  <a:pt y="0" x="1542800"/>
                </a:lnTo>
                <a:lnTo>
                  <a:pt y="1527600" x="1542800"/>
                </a:lnTo>
                <a:lnTo>
                  <a:pt y="1527600" x="0"/>
                </a:lnTo>
                <a:lnTo>
                  <a:pt y="0" x="0"/>
                </a:lnTo>
                <a:close/>
              </a:path>
              <a:path fill="none" w="1542800" h="1527600">
                <a:moveTo>
                  <a:pt y="0" x="0"/>
                </a:moveTo>
                <a:lnTo>
                  <a:pt y="0" x="1542800"/>
                </a:lnTo>
                <a:lnTo>
                  <a:pt y="1527600" x="1542800"/>
                </a:lnTo>
                <a:lnTo>
                  <a:pt y="1527600" x="0"/>
                </a:lnTo>
                <a:lnTo>
                  <a:pt y="0" x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wrap="square" lIns="38100" rtlCol="0" tIns="38100" anchor="t" bIns="38100" rIns="38100"/>
          <a:lstStyle/>
          <a:p>
            <a:pPr algn="l" marL="150000" indent="-150000">
              <a:lnSpc>
                <a:spcPct val="120000"/>
              </a:lnSpc>
              <a:buClr>
                <a:srgbClr val="000000"/>
              </a:buClr>
              <a:buFont pitchFamily="2" charset="2" typeface="Wingdings"/>
              <a:buChar char="¡"/>
            </a:pPr>
            <a:r>
              <a:rPr lang="zh-CN" altLang="en-US" sz="912" dirty="0">
                <a:solidFill>
                  <a:srgbClr val="000000"/>
                </a:solidFill>
                <a:latin typeface="阿里巴巴普惠体 R"/>
                <a:ea typeface="阿里巴巴普惠体 R"/>
                <a:cs typeface="阿里巴巴普惠体 R"/>
              </a:rPr>
              <a:t>Falta de investimento pessoal/profissional;</a:t>
            </a:r>
          </a:p>
          <a:p>
            <a:pPr algn="l" marL="150000" indent="-150000">
              <a:lnSpc>
                <a:spcPct val="120000"/>
              </a:lnSpc>
              <a:buClr>
                <a:srgbClr val="000000"/>
              </a:buClr>
              <a:buFont pitchFamily="2" charset="2" typeface="Wingdings"/>
              <a:buChar char="¡"/>
            </a:pPr>
            <a:r>
              <a:rPr lang="zh-CN" altLang="en-US" sz="912" dirty="0">
                <a:solidFill>
                  <a:srgbClr val="000000"/>
                </a:solidFill>
                <a:latin typeface="阿里巴巴普惠体 R"/>
                <a:ea typeface="阿里巴巴普惠体 R"/>
                <a:cs typeface="阿里巴巴普惠体 R"/>
              </a:rPr>
              <a:t>Desmotivação associado à falta de valorização profissional da classe de Enfermagem;</a:t>
            </a:r>
          </a:p>
        </p:txBody>
      </p:sp>
      <p:sp>
        <p:nvSpPr>
          <p:cNvPr id="153" name="Rectangle"/>
          <p:cNvSpPr/>
          <p:nvPr/>
        </p:nvSpPr>
        <p:spPr>
          <a:xfrm>
            <a:off y="4741136" x="3475624"/>
            <a:ext cx="1352800" cy="927200"/>
          </a:xfrm>
          <a:custGeom>
            <a:avLst/>
            <a:gdLst/>
            <a:ahLst/>
            <a:cxnLst/>
            <a:rect l="l" t="t" b="b" r="r"/>
            <a:pathLst>
              <a:path stroke="false" w="1352800" h="927200">
                <a:moveTo>
                  <a:pt y="0" x="0"/>
                </a:moveTo>
                <a:lnTo>
                  <a:pt y="0" x="1352800"/>
                </a:lnTo>
                <a:lnTo>
                  <a:pt y="927200" x="1352800"/>
                </a:lnTo>
                <a:lnTo>
                  <a:pt y="927200" x="0"/>
                </a:lnTo>
                <a:lnTo>
                  <a:pt y="0" x="0"/>
                </a:lnTo>
                <a:close/>
              </a:path>
              <a:path fill="none" w="1352800" h="927200">
                <a:moveTo>
                  <a:pt y="0" x="0"/>
                </a:moveTo>
                <a:lnTo>
                  <a:pt y="0" x="1352800"/>
                </a:lnTo>
                <a:lnTo>
                  <a:pt y="927200" x="1352800"/>
                </a:lnTo>
                <a:lnTo>
                  <a:pt y="927200" x="0"/>
                </a:lnTo>
                <a:lnTo>
                  <a:pt y="0" x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wrap="square" lIns="38100" rtlCol="0" tIns="38100" anchor="t" bIns="38100" rIns="38100"/>
          <a:lstStyle/>
          <a:p>
            <a:pPr algn="l" marL="150000" indent="-150000">
              <a:lnSpc>
                <a:spcPct val="120000"/>
              </a:lnSpc>
              <a:buClr>
                <a:srgbClr val="000000"/>
              </a:buClr>
              <a:buFont pitchFamily="2" charset="2" typeface="Wingdings"/>
              <a:buChar char="¡"/>
            </a:pPr>
            <a:r>
              <a:rPr lang="zh-CN" altLang="en-US" sz="912" dirty="0">
                <a:solidFill>
                  <a:srgbClr val="000000"/>
                </a:solidFill>
                <a:latin typeface="阿里巴巴普惠体 R"/>
                <a:ea typeface="阿里巴巴普惠体 R"/>
                <a:cs typeface="阿里巴巴普惠体 R"/>
              </a:rPr>
              <a:t>Falta de material específico para reabilitação;</a:t>
            </a:r>
          </a:p>
          <a:p>
            <a:pPr algn="l" marL="150000" indent="-150000">
              <a:lnSpc>
                <a:spcPct val="120000"/>
              </a:lnSpc>
              <a:buClr>
                <a:srgbClr val="000000"/>
              </a:buClr>
              <a:buFont pitchFamily="2" charset="2" typeface="Wingdings"/>
              <a:buChar char="¡"/>
            </a:pPr>
            <a:r>
              <a:rPr lang="zh-CN" altLang="en-US" sz="912" dirty="0">
                <a:solidFill>
                  <a:srgbClr val="000000"/>
                </a:solidFill>
                <a:latin typeface="阿里巴巴普惠体 R"/>
                <a:ea typeface="阿里巴巴普惠体 R"/>
                <a:cs typeface="阿里巴巴普惠体 R"/>
              </a:rPr>
              <a:t>Produtos de apoio;</a:t>
            </a:r>
          </a:p>
        </p:txBody>
      </p:sp>
      <p:sp>
        <p:nvSpPr>
          <p:cNvPr id="155" name="Rectangle"/>
          <p:cNvSpPr/>
          <p:nvPr/>
        </p:nvSpPr>
        <p:spPr>
          <a:xfrm>
            <a:off y="4684136" x="6010224"/>
            <a:ext cx="2014000" cy="1124800"/>
          </a:xfrm>
          <a:custGeom>
            <a:avLst/>
            <a:gdLst/>
            <a:ahLst/>
            <a:cxnLst/>
            <a:rect l="l" t="t" b="b" r="r"/>
            <a:pathLst>
              <a:path stroke="false" w="2014000" h="1124800">
                <a:moveTo>
                  <a:pt y="0" x="0"/>
                </a:moveTo>
                <a:lnTo>
                  <a:pt y="0" x="2014000"/>
                </a:lnTo>
                <a:lnTo>
                  <a:pt y="1124800" x="2014000"/>
                </a:lnTo>
                <a:lnTo>
                  <a:pt y="1124800" x="0"/>
                </a:lnTo>
                <a:lnTo>
                  <a:pt y="0" x="0"/>
                </a:lnTo>
                <a:close/>
              </a:path>
              <a:path fill="none" w="2014000" h="1124800">
                <a:moveTo>
                  <a:pt y="0" x="0"/>
                </a:moveTo>
                <a:lnTo>
                  <a:pt y="0" x="2014000"/>
                </a:lnTo>
                <a:lnTo>
                  <a:pt y="1124800" x="2014000"/>
                </a:lnTo>
                <a:lnTo>
                  <a:pt y="1124800" x="0"/>
                </a:lnTo>
                <a:lnTo>
                  <a:pt y="0" x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wrap="square" lIns="38100" rtlCol="0" tIns="38100" anchor="t" bIns="38100" rIns="38100"/>
          <a:lstStyle/>
          <a:p>
            <a:pPr algn="l" marL="150000" indent="-150000">
              <a:lnSpc>
                <a:spcPct val="120000"/>
              </a:lnSpc>
              <a:buClr>
                <a:srgbClr val="000000"/>
              </a:buClr>
              <a:buFont pitchFamily="2" charset="2" typeface="Wingdings"/>
              <a:buChar char="¡"/>
            </a:pPr>
            <a:r>
              <a:rPr lang="zh-CN" altLang="en-US" sz="912" dirty="0">
                <a:solidFill>
                  <a:srgbClr val="000000"/>
                </a:solidFill>
                <a:latin typeface="阿里巴巴普惠体 R"/>
                <a:ea typeface="阿里巴巴普惠体 R"/>
                <a:cs typeface="阿里巴巴普惠体 R"/>
              </a:rPr>
              <a:t>Complexidade do doente crítico;</a:t>
            </a:r>
          </a:p>
          <a:p>
            <a:pPr algn="l" marL="150000" indent="-150000">
              <a:lnSpc>
                <a:spcPct val="120000"/>
              </a:lnSpc>
              <a:buClr>
                <a:srgbClr val="000000"/>
              </a:buClr>
              <a:buFont pitchFamily="2" charset="2" typeface="Wingdings"/>
              <a:buChar char="¡"/>
            </a:pPr>
            <a:r>
              <a:rPr lang="zh-CN" altLang="en-US" sz="912" dirty="0">
                <a:solidFill>
                  <a:srgbClr val="000000"/>
                </a:solidFill>
                <a:latin typeface="阿里巴巴普惠体 R"/>
                <a:ea typeface="阿里巴巴普惠体 R"/>
                <a:cs typeface="阿里巴巴普惠体 R"/>
              </a:rPr>
              <a:t>Tempo de internamento mais prolongado associado a comorbilidades futuras;</a:t>
            </a:r>
          </a:p>
        </p:txBody>
      </p:sp>
      <p:sp>
        <p:nvSpPr>
          <p:cNvPr id="135" name="Rectangle"/>
          <p:cNvSpPr/>
          <p:nvPr/>
        </p:nvSpPr>
        <p:spPr>
          <a:xfrm>
            <a:off y="507936" x="5869624"/>
            <a:ext cx="1520000" cy="1527600"/>
          </a:xfrm>
          <a:custGeom>
            <a:avLst/>
            <a:gdLst/>
            <a:ahLst/>
            <a:cxnLst/>
            <a:rect l="l" t="t" b="b" r="r"/>
            <a:pathLst>
              <a:path stroke="false" w="1520000" h="1527600">
                <a:moveTo>
                  <a:pt y="0" x="0"/>
                </a:moveTo>
                <a:lnTo>
                  <a:pt y="0" x="1520000"/>
                </a:lnTo>
                <a:lnTo>
                  <a:pt y="1527600" x="1520000"/>
                </a:lnTo>
                <a:lnTo>
                  <a:pt y="1527600" x="0"/>
                </a:lnTo>
                <a:lnTo>
                  <a:pt y="0" x="0"/>
                </a:lnTo>
                <a:close/>
              </a:path>
              <a:path fill="none" w="1520000" h="1527600">
                <a:moveTo>
                  <a:pt y="0" x="0"/>
                </a:moveTo>
                <a:lnTo>
                  <a:pt y="0" x="1520000"/>
                </a:lnTo>
                <a:lnTo>
                  <a:pt y="1527600" x="1520000"/>
                </a:lnTo>
                <a:lnTo>
                  <a:pt y="1527600" x="0"/>
                </a:lnTo>
                <a:lnTo>
                  <a:pt y="0" x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wrap="square" lIns="38100" rtlCol="0" tIns="38100" anchor="t" bIns="38100" rIns="38100"/>
          <a:lstStyle/>
          <a:p>
            <a:pPr algn="l" marL="150000" indent="-150000">
              <a:lnSpc>
                <a:spcPct val="120000"/>
              </a:lnSpc>
              <a:buClr>
                <a:srgbClr val="000000"/>
              </a:buClr>
              <a:buFont pitchFamily="2" charset="2" typeface="Wingdings"/>
              <a:buChar char="¡"/>
            </a:pPr>
            <a:r>
              <a:rPr lang="zh-CN" altLang="en-US" sz="912" dirty="0">
                <a:solidFill>
                  <a:srgbClr val="000000"/>
                </a:solidFill>
                <a:latin typeface="阿里巴巴普惠体 R"/>
                <a:ea typeface="阿里巴巴普惠体 R"/>
                <a:cs typeface="阿里巴巴普惠体 R"/>
              </a:rPr>
              <a:t>Comunicação ineficaz na equipa multidisciplinar;</a:t>
            </a:r>
          </a:p>
          <a:p>
            <a:pPr algn="l" marL="150000" indent="-150000">
              <a:lnSpc>
                <a:spcPct val="120000"/>
              </a:lnSpc>
              <a:buClr>
                <a:srgbClr val="000000"/>
              </a:buClr>
              <a:buFont pitchFamily="2" charset="2" typeface="Wingdings"/>
              <a:buChar char="¡"/>
            </a:pPr>
            <a:r>
              <a:rPr lang="zh-CN" altLang="en-US" sz="912" dirty="0">
                <a:solidFill>
                  <a:srgbClr val="000000"/>
                </a:solidFill>
                <a:latin typeface="阿里巴巴普惠体 R"/>
                <a:ea typeface="阿里巴巴普惠体 R"/>
                <a:cs typeface="阿里巴巴普惠体 R"/>
              </a:rPr>
              <a:t>Ausência de continuidade de cuidados diferenciados;</a:t>
            </a:r>
          </a:p>
        </p:txBody>
      </p:sp>
      <p:sp>
        <p:nvSpPr>
          <p:cNvPr id="136" name=""/>
          <p:cNvSpPr/>
          <p:nvPr/>
        </p:nvSpPr>
        <p:spPr>
          <a:xfrm>
            <a:off y="4661336" x="1469224"/>
            <a:ext cx="7600" cy="1208400"/>
          </a:xfrm>
          <a:custGeom>
            <a:avLst/>
            <a:gdLst/>
            <a:ahLst/>
            <a:cxnLst/>
            <a:rect l="l" t="t" b="b" r="r"/>
            <a:pathLst>
              <a:path stroke="false" w="7600" h="1208400">
                <a:moveTo>
                  <a:pt y="0" x="0"/>
                </a:moveTo>
                <a:lnTo>
                  <a:pt y="1208400" x="0"/>
                </a:lnTo>
              </a:path>
              <a:path fill="none" w="7600" h="1208400">
                <a:moveTo>
                  <a:pt y="0" x="0"/>
                </a:moveTo>
                <a:lnTo>
                  <a:pt y="1208400" x="0"/>
                </a:lnTo>
              </a:path>
            </a:pathLst>
          </a:custGeom>
          <a:noFill/>
          <a:ln cap="flat" w="7600">
            <a:solidFill>
              <a:srgbClr val="EC5A41"/>
            </a:solidFill>
            <a:miter/>
          </a:ln>
        </p:spPr>
      </p:sp>
      <p:sp>
        <p:nvSpPr>
          <p:cNvPr id="137" name=""/>
          <p:cNvSpPr/>
          <p:nvPr/>
        </p:nvSpPr>
        <p:spPr>
          <a:xfrm>
            <a:off y="4577736" x="3430024"/>
            <a:ext cx="7600" cy="1147600"/>
          </a:xfrm>
          <a:custGeom>
            <a:avLst/>
            <a:gdLst/>
            <a:ahLst/>
            <a:cxnLst/>
            <a:rect l="l" t="t" b="b" r="r"/>
            <a:pathLst>
              <a:path stroke="false" w="7600" h="1147600">
                <a:moveTo>
                  <a:pt y="0" x="0"/>
                </a:moveTo>
                <a:lnTo>
                  <a:pt y="1147600" x="0"/>
                </a:lnTo>
              </a:path>
              <a:path fill="none" w="7600" h="1147600">
                <a:moveTo>
                  <a:pt y="0" x="0"/>
                </a:moveTo>
                <a:lnTo>
                  <a:pt y="1147600" x="0"/>
                </a:lnTo>
              </a:path>
            </a:pathLst>
          </a:custGeom>
          <a:noFill/>
          <a:ln cap="flat" w="7600">
            <a:solidFill>
              <a:srgbClr val="26AEDF"/>
            </a:solidFill>
            <a:miter/>
          </a:ln>
        </p:spPr>
      </p:sp>
      <p:sp>
        <p:nvSpPr>
          <p:cNvPr id="138" name=""/>
          <p:cNvSpPr/>
          <p:nvPr/>
        </p:nvSpPr>
        <p:spPr>
          <a:xfrm>
            <a:off y="4661336" x="5959154"/>
            <a:ext cx="16870" cy="1083687"/>
          </a:xfrm>
          <a:custGeom>
            <a:avLst/>
            <a:gdLst/>
            <a:ahLst/>
            <a:cxnLst/>
            <a:rect l="l" t="t" b="b" r="r"/>
            <a:pathLst>
              <a:path stroke="false" w="16870" h="1083687">
                <a:moveTo>
                  <a:pt y="0" x="16870"/>
                </a:moveTo>
                <a:lnTo>
                  <a:pt y="1083687" x="0"/>
                </a:lnTo>
              </a:path>
              <a:path fill="none" w="16870" h="1083687">
                <a:moveTo>
                  <a:pt y="0" x="16870"/>
                </a:moveTo>
                <a:lnTo>
                  <a:pt y="1083687" x="0"/>
                </a:lnTo>
              </a:path>
            </a:pathLst>
          </a:custGeom>
          <a:noFill/>
          <a:ln cap="flat" w="7600">
            <a:solidFill>
              <a:srgbClr val="23A185"/>
            </a:solidFill>
            <a:miter/>
          </a:ln>
        </p:spPr>
      </p:sp>
      <p:sp>
        <p:nvSpPr>
          <p:cNvPr id="139" name=""/>
          <p:cNvSpPr/>
          <p:nvPr/>
        </p:nvSpPr>
        <p:spPr>
          <a:xfrm>
            <a:off y="846136" x="5852823"/>
            <a:ext cx="7600" cy="1124710"/>
          </a:xfrm>
          <a:custGeom>
            <a:avLst/>
            <a:gdLst/>
            <a:ahLst/>
            <a:cxnLst/>
            <a:rect l="l" t="t" b="b" r="r"/>
            <a:pathLst>
              <a:path stroke="false" w="7600" h="1124710">
                <a:moveTo>
                  <a:pt y="0" x="0"/>
                </a:moveTo>
                <a:lnTo>
                  <a:pt y="1124710" x="0"/>
                </a:lnTo>
              </a:path>
              <a:path fill="none" w="7600" h="1124710">
                <a:moveTo>
                  <a:pt y="0" x="0"/>
                </a:moveTo>
                <a:lnTo>
                  <a:pt y="1124710" x="0"/>
                </a:lnTo>
              </a:path>
            </a:pathLst>
          </a:custGeom>
          <a:noFill/>
          <a:ln cap="flat" w="7600">
            <a:solidFill>
              <a:srgbClr val="23A185"/>
            </a:solidFill>
            <a:miter/>
          </a:ln>
        </p:spPr>
      </p:sp>
      <p:sp>
        <p:nvSpPr>
          <p:cNvPr id="140" name=""/>
          <p:cNvSpPr/>
          <p:nvPr/>
        </p:nvSpPr>
        <p:spPr>
          <a:xfrm>
            <a:off y="625736" x="3430024"/>
            <a:ext cx="7600" cy="1542800"/>
          </a:xfrm>
          <a:custGeom>
            <a:avLst/>
            <a:gdLst/>
            <a:ahLst/>
            <a:cxnLst/>
            <a:rect l="l" t="t" b="b" r="r"/>
            <a:pathLst>
              <a:path stroke="false" w="7600" h="1542800">
                <a:moveTo>
                  <a:pt y="0" x="0"/>
                </a:moveTo>
                <a:lnTo>
                  <a:pt y="1542800" x="0"/>
                </a:lnTo>
              </a:path>
              <a:path fill="none" w="7600" h="1542800">
                <a:moveTo>
                  <a:pt y="0" x="0"/>
                </a:moveTo>
                <a:lnTo>
                  <a:pt y="1542800" x="0"/>
                </a:lnTo>
              </a:path>
            </a:pathLst>
          </a:custGeom>
          <a:noFill/>
          <a:ln cap="flat" w="7600">
            <a:solidFill>
              <a:srgbClr val="26AEDF"/>
            </a:solidFill>
            <a:miter/>
          </a:ln>
        </p:spPr>
      </p:sp>
      <p:sp>
        <p:nvSpPr>
          <p:cNvPr id="141" name=""/>
          <p:cNvSpPr/>
          <p:nvPr/>
        </p:nvSpPr>
        <p:spPr>
          <a:xfrm>
            <a:off y="770136" x="1469224"/>
            <a:ext cx="7600" cy="1801200"/>
          </a:xfrm>
          <a:custGeom>
            <a:avLst/>
            <a:gdLst/>
            <a:ahLst/>
            <a:cxnLst/>
            <a:rect l="l" t="t" b="b" r="r"/>
            <a:pathLst>
              <a:path stroke="false" w="7600" h="1801200">
                <a:moveTo>
                  <a:pt y="0" x="0"/>
                </a:moveTo>
                <a:lnTo>
                  <a:pt y="1801200" x="0"/>
                </a:lnTo>
              </a:path>
              <a:path fill="none" w="7600" h="1801200">
                <a:moveTo>
                  <a:pt y="0" x="0"/>
                </a:moveTo>
                <a:lnTo>
                  <a:pt y="1801200" x="0"/>
                </a:lnTo>
              </a:path>
            </a:pathLst>
          </a:custGeom>
          <a:noFill/>
          <a:ln cap="flat" w="7600">
            <a:solidFill>
              <a:srgbClr val="EC5A41"/>
            </a:solidFill>
            <a:miter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0</PresentationFormat>
  <Paragraphs>0</Paragraphs>
  <Slides>1</Slides>
  <Notes>0</Notes>
  <HiddenSlides>0</HiddenSlides>
  <MMClips>0</MMClips>
  <ScaleCrop>false</ScaleCrop>
  <HeadingPairs>
    <vt:vector size="4" baseType="variant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xsi="http://www.w3.org/2001/XMLSchema-instance" xmlns:dc="http://purl.org/dc/elements/1.1/" xmlns:dcmitype="http://purl.org/dc/dcmitype/" xmlns:dcterms="http://purl.org/dc/terms/">
  <dc:title>PowerPoint Presentation</dc:title>
  <dc:creator>ws</dc:creator>
  <cp:lastModifiedBy>ws</cp:lastModifiedBy>
  <cp:revision>1</cp:revision>
  <dcterms:created xsi:type="dcterms:W3CDTF">2025-10-16T16:56:26Z</dcterms:created>
  <dcterms:modified xsi:type="dcterms:W3CDTF">2025-10-16T16:56:26Z</dcterms:modified>
</cp:coreProperties>
</file>