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latinLnBrk="0" algn="l" defTabSz="914400" eaLnBrk="1" marL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latinLnBrk="0" algn="l" defTabSz="914400" eaLnBrk="1" marL="457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latinLnBrk="0" algn="l" defTabSz="914400" eaLnBrk="1" marL="914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latinLnBrk="0" algn="l" defTabSz="914400" eaLnBrk="1" marL="1371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latinLnBrk="0" algn="l" defTabSz="914400" eaLnBrk="1" marL="18288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latinLnBrk="0" algn="l" defTabSz="914400" eaLnBrk="1" marL="22860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latinLnBrk="0" algn="l" defTabSz="914400" eaLnBrk="1" marL="2743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latinLnBrk="0" algn="l" defTabSz="914400" eaLnBrk="1" marL="3200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latinLnBrk="0" algn="l" defTabSz="914400" eaLnBrk="1" marL="3657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grpSp>
        <p:nvGrpSpPr>
          <p:cNvPr id="172" name=""/>
          <p:cNvGrpSpPr/>
          <p:nvPr/>
        </p:nvGrpSpPr>
        <p:grpSpPr>
          <a:xfrm>
            <a:off y="654673" x="625221"/>
            <a:ext cx="7890312" cy="5543812"/>
            <a:chOff y="654673" x="625221"/>
            <a:chExt cx="7890312" cy="5543812"/>
          </a:xfrm>
        </p:grpSpPr>
        <p:sp>
          <p:nvSpPr>
            <p:cNvPr id="171" name="Rectangle"/>
            <p:cNvSpPr/>
            <p:nvPr/>
          </p:nvSpPr>
          <p:spPr>
            <a:xfrm>
              <a:off y="654673" x="632266"/>
              <a:ext cx="7878388" cy="5543812"/>
            </a:xfrm>
            <a:custGeom>
              <a:avLst/>
              <a:gdLst>
                <a:gd fmla="*/ 0 w 7878388" name="connsiteX0"/>
                <a:gd fmla="*/ 2771906 h 5543812" name="connsiteY0"/>
                <a:gd fmla="*/ 3939194 w 7878388" name="connsiteX1"/>
                <a:gd fmla="*/ 0 h 5543812" name="connsiteY1"/>
                <a:gd fmla="*/ 7878388 w 7878388" name="connsiteX2"/>
                <a:gd fmla="*/ 2771906 h 5543812" name="connsiteY2"/>
                <a:gd fmla="*/ 3939194 w 7878388" name="connsiteX3"/>
                <a:gd fmla="*/ 5543812 h 554381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878388" h="5543812">
                  <a:moveTo>
                    <a:pt y="0" x="0"/>
                  </a:moveTo>
                  <a:lnTo>
                    <a:pt y="0" x="7878388"/>
                  </a:lnTo>
                  <a:lnTo>
                    <a:pt y="5543812" x="7878388"/>
                  </a:lnTo>
                  <a:lnTo>
                    <a:pt y="5543812" x="0"/>
                  </a:lnTo>
                  <a:lnTo>
                    <a:pt y="0" x="0"/>
                  </a:lnTo>
                  <a:close/>
                </a:path>
                <a:path fill="none" w="7878388" h="5543812">
                  <a:moveTo>
                    <a:pt y="0" x="0"/>
                  </a:moveTo>
                  <a:lnTo>
                    <a:pt y="0" x="7878388"/>
                  </a:lnTo>
                  <a:lnTo>
                    <a:pt y="5543812" x="7878388"/>
                  </a:lnTo>
                  <a:lnTo>
                    <a:pt y="554381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02" name="长方形"/>
            <p:cNvSpPr/>
            <p:nvPr/>
          </p:nvSpPr>
          <p:spPr>
            <a:xfrm>
              <a:off y="3595936" x="629439"/>
              <a:ext cx="6159694" cy="48939"/>
            </a:xfrm>
            <a:custGeom>
              <a:avLst/>
              <a:gdLst>
                <a:gd fmla="*/ 3079847 w 6159694" name="connsiteX0"/>
                <a:gd fmla="*/ 48939 h 48939" name="connsiteY0"/>
                <a:gd fmla="*/ 3079847 w 6159694" name="connsiteX1"/>
                <a:gd fmla="*/ 0 h 48939" name="connsiteY1"/>
                <a:gd fmla="*/ 6159694 w 6159694" name="connsiteX2"/>
                <a:gd fmla="*/ 24470 h 48939" name="connsiteY2"/>
                <a:gd fmla="*/ 0 w 6159694" name="connsiteX3"/>
                <a:gd fmla="*/ 24470 h 48939" name="connsiteY3"/>
                <a:gd fmla="*/ 3079847 w 6159694" name="connsiteX4"/>
                <a:gd fmla="*/ 24470 h 48939" name="connsiteY4"/>
              </a:gdLst>
              <a:ahLst/>
              <a:cxnLst>
                <a:cxn ang="54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10800000">
                  <a:pos y="connsiteY3" x="connsiteX3"/>
                </a:cxn>
                <a:cxn ang="0">
                  <a:pos y="connsiteY4" x="connsiteX4"/>
                </a:cxn>
              </a:cxnLst>
              <a:rect l="l" t="t" b="b" r="r"/>
              <a:pathLst>
                <a:path stroke="false" w="6159694" h="48939">
                  <a:moveTo>
                    <a:pt y="48939" x="6159694"/>
                  </a:moveTo>
                  <a:lnTo>
                    <a:pt y="0" x="6159694"/>
                  </a:lnTo>
                  <a:lnTo>
                    <a:pt y="0" x="0"/>
                  </a:lnTo>
                  <a:lnTo>
                    <a:pt y="48939" x="0"/>
                  </a:lnTo>
                  <a:lnTo>
                    <a:pt y="48939" x="6159694"/>
                  </a:lnTo>
                  <a:close/>
                </a:path>
                <a:path fill="none" w="6159694" h="48939">
                  <a:moveTo>
                    <a:pt y="48939" x="6159694"/>
                  </a:moveTo>
                  <a:lnTo>
                    <a:pt y="0" x="6159694"/>
                  </a:lnTo>
                  <a:lnTo>
                    <a:pt y="0" x="0"/>
                  </a:lnTo>
                  <a:lnTo>
                    <a:pt y="48939" x="0"/>
                  </a:lnTo>
                  <a:lnTo>
                    <a:pt y="48939" x="6159694"/>
                  </a:lnTo>
                  <a:close/>
                </a:path>
              </a:pathLst>
            </a:custGeom>
            <a:solidFill>
              <a:srgbClr val="999999"/>
            </a:solidFill>
            <a:ln cap="flat" w="7600">
              <a:solidFill>
                <a:srgbClr val="999999"/>
              </a:solidFill>
              <a:miter/>
            </a:ln>
          </p:spPr>
        </p:sp>
        <p:sp>
          <p:nvSpPr>
            <p:cNvPr id="108" name="直线连接线"/>
            <p:cNvSpPr/>
            <p:nvPr/>
          </p:nvSpPr>
          <p:spPr>
            <a:xfrm rot="-7527041" flipV="true">
              <a:off y="2906865" x="2079077"/>
              <a:ext cx="1763063" cy="7600"/>
            </a:xfrm>
            <a:custGeom>
              <a:avLst/>
              <a:gdLst/>
              <a:ahLst/>
              <a:cxnLst/>
              <a:rect l="l" t="t" b="b" r="r"/>
              <a:pathLst>
                <a:path fill="none" w="1763063" h="7600">
                  <a:moveTo>
                    <a:pt y="0" x="0"/>
                  </a:moveTo>
                  <a:lnTo>
                    <a:pt y="0" x="1763063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5FC1AA"/>
              </a:solidFill>
              <a:miter/>
              <a:tailEnd w="med" type="oval" len="med"/>
            </a:ln>
          </p:spPr>
        </p:sp>
        <p:sp>
          <p:nvSpPr>
            <p:cNvPr id="120" name="Rectangle"/>
            <p:cNvSpPr/>
            <p:nvPr/>
          </p:nvSpPr>
          <p:spPr>
            <a:xfrm>
              <a:off y="3231010" x="2005802"/>
              <a:ext cx="651131" cy="186873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7600">
              <a:solidFill>
                <a:srgbClr val="236EA1"/>
              </a:solidFill>
              <a:miter/>
            </a:ln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760" dirty="0">
                  <a:solidFill>
                    <a:srgbClr val="595959"/>
                  </a:solidFill>
                  <a:latin typeface="阿里巴巴普惠体 R"/>
                  <a:ea typeface="阿里巴巴普惠体 R"/>
                  <a:cs typeface="阿里巴巴普惠体 R"/>
                </a:rPr>
                <a:t>Advertising</a:t>
              </a:r>
            </a:p>
          </p:txBody>
        </p:sp>
        <p:sp>
          <p:nvSpPr>
            <p:cNvPr id="121" name="直线连接线"/>
            <p:cNvSpPr/>
            <p:nvPr/>
          </p:nvSpPr>
          <p:spPr>
            <a:xfrm rot="10800000" flipV="true">
              <a:off y="3333399" x="2656928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5FC1AA"/>
              </a:solidFill>
              <a:custDash>
                <a:ds d="380000" sp="120000"/>
              </a:custDash>
              <a:miter/>
            </a:ln>
          </p:spPr>
        </p:sp>
        <p:sp>
          <p:nvSpPr>
            <p:cNvPr id="122" name="Rectangle"/>
            <p:cNvSpPr/>
            <p:nvPr/>
          </p:nvSpPr>
          <p:spPr>
            <a:xfrm>
              <a:off y="5911238" x="625221"/>
              <a:ext cx="1974913" cy="287244"/>
            </a:xfrm>
            <a:custGeom>
              <a:avLst/>
              <a:gdLst>
                <a:gd fmla="*/ 0 w 1974913" name="connsiteX0"/>
                <a:gd fmla="*/ 143622 h 287244" name="connsiteY0"/>
                <a:gd fmla="*/ 982355 w 1974913" name="connsiteX1"/>
                <a:gd fmla="*/ 0 h 287244" name="connsiteY1"/>
                <a:gd fmla="*/ 1974913 w 1974913" name="connsiteX2"/>
                <a:gd fmla="*/ 143622 h 287244" name="connsiteY2"/>
                <a:gd fmla="*/ 982355 w 1974913" name="connsiteX3"/>
                <a:gd fmla="*/ 287244 h 287244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FC1AA"/>
            </a:solidFill>
            <a:ln cap="flat" w="7600">
              <a:noFill/>
              <a:miter/>
            </a:ln>
          </p:spPr>
        </p:sp>
        <p:sp>
          <p:nvSpPr>
            <p:cNvPr id="124" name="直线连接线"/>
            <p:cNvSpPr/>
            <p:nvPr/>
          </p:nvSpPr>
          <p:spPr>
            <a:xfrm rot="10800000" flipV="true">
              <a:off y="3052093" x="2452412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5FC1AA"/>
              </a:solidFill>
              <a:custDash>
                <a:ds d="380000" sp="120000"/>
              </a:custDash>
              <a:miter/>
            </a:ln>
          </p:spPr>
        </p:sp>
        <p:sp>
          <p:nvSpPr>
            <p:cNvPr id="125" name="Rectangle"/>
            <p:cNvSpPr/>
            <p:nvPr/>
          </p:nvSpPr>
          <p:spPr>
            <a:xfrm>
              <a:off y="2957304" x="1801286"/>
              <a:ext cx="651132" cy="186873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7600">
              <a:solidFill>
                <a:srgbClr val="236EA1"/>
              </a:solidFill>
              <a:miter/>
            </a:ln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760" dirty="0">
                  <a:solidFill>
                    <a:srgbClr val="595959"/>
                  </a:solidFill>
                  <a:latin typeface="阿里巴巴普惠体 R"/>
                  <a:ea typeface="阿里巴巴普惠体 R"/>
                  <a:cs typeface="阿里巴巴普惠体 R"/>
                </a:rPr>
                <a:t>Positioning</a:t>
              </a:r>
            </a:p>
          </p:txBody>
        </p:sp>
        <p:sp>
          <p:nvSpPr>
            <p:cNvPr id="126" name="直线连接线"/>
            <p:cNvSpPr/>
            <p:nvPr/>
          </p:nvSpPr>
          <p:spPr>
            <a:xfrm rot="10800000" flipV="true">
              <a:off y="2764372" x="2239627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5FC1AA"/>
              </a:solidFill>
              <a:custDash>
                <a:ds d="380000" sp="120000"/>
              </a:custDash>
              <a:miter/>
            </a:ln>
          </p:spPr>
        </p:sp>
        <p:sp>
          <p:nvSpPr>
            <p:cNvPr id="127" name="Rectangle"/>
            <p:cNvSpPr/>
            <p:nvPr/>
          </p:nvSpPr>
          <p:spPr>
            <a:xfrm>
              <a:off y="2669598" x="1588501"/>
              <a:ext cx="651132" cy="186873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7600">
              <a:solidFill>
                <a:srgbClr val="236EA1"/>
              </a:solidFill>
              <a:miter/>
            </a:ln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760" dirty="0">
                  <a:solidFill>
                    <a:srgbClr val="595959"/>
                  </a:solidFill>
                  <a:latin typeface="阿里巴巴普惠体 R"/>
                  <a:ea typeface="阿里巴巴普惠体 R"/>
                  <a:cs typeface="阿里巴巴普惠体 R"/>
                </a:rPr>
                <a:t>Messaging</a:t>
              </a:r>
            </a:p>
          </p:txBody>
        </p:sp>
        <p:sp>
          <p:nvSpPr>
            <p:cNvPr id="128" name="直线连接线"/>
            <p:cNvSpPr/>
            <p:nvPr/>
          </p:nvSpPr>
          <p:spPr>
            <a:xfrm rot="-7527041" flipV="true">
              <a:off y="2925166" x="4834852"/>
              <a:ext cx="1763063" cy="7600"/>
            </a:xfrm>
            <a:custGeom>
              <a:avLst/>
              <a:gdLst/>
              <a:ahLst/>
              <a:cxnLst/>
              <a:rect l="l" t="t" b="b" r="r"/>
              <a:pathLst>
                <a:path fill="none" w="1763063" h="7600">
                  <a:moveTo>
                    <a:pt y="0" x="0"/>
                  </a:moveTo>
                  <a:lnTo>
                    <a:pt y="0" x="1763063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A1D16E"/>
              </a:solidFill>
              <a:miter/>
              <a:tailEnd w="med" type="oval" len="med"/>
            </a:ln>
          </p:spPr>
        </p:sp>
        <p:sp>
          <p:nvSpPr>
            <p:cNvPr id="129" name="Rectangle"/>
            <p:cNvSpPr/>
            <p:nvPr/>
          </p:nvSpPr>
          <p:spPr>
            <a:xfrm>
              <a:off y="3161919" x="4437211"/>
              <a:ext cx="975498" cy="361673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7600">
              <a:solidFill>
                <a:srgbClr val="A1D16E"/>
              </a:solidFill>
              <a:miter/>
            </a:ln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760" dirty="0">
                  <a:solidFill>
                    <a:srgbClr val="595959"/>
                  </a:solidFill>
                  <a:latin typeface="阿里巴巴普惠体 R"/>
                  <a:ea typeface="阿里巴巴普惠体 R"/>
                  <a:cs typeface="阿里巴巴普惠体 R"/>
                </a:rPr>
                <a:t>Personal Service</a:t>
              </a:r>
            </a:p>
          </p:txBody>
        </p:sp>
        <p:sp>
          <p:nvSpPr>
            <p:cNvPr id="130" name="直线连接线"/>
            <p:cNvSpPr/>
            <p:nvPr/>
          </p:nvSpPr>
          <p:spPr>
            <a:xfrm rot="10800000" flipV="true">
              <a:off y="3351708" x="5412703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A1D16E"/>
              </a:solidFill>
              <a:custDash>
                <a:ds d="380000" sp="120000"/>
              </a:custDash>
              <a:miter/>
            </a:ln>
          </p:spPr>
        </p:sp>
        <p:sp>
          <p:nvSpPr>
            <p:cNvPr id="131" name="Send Signal"/>
            <p:cNvSpPr/>
            <p:nvPr/>
          </p:nvSpPr>
          <p:spPr>
            <a:xfrm>
              <a:off y="2046729" x="3550978"/>
              <a:ext cx="1565820" cy="287244"/>
            </a:xfrm>
            <a:custGeom>
              <a:avLst/>
              <a:gdLst>
                <a:gd fmla="*/ 0 w 1565820" name="connsiteX0"/>
                <a:gd fmla="*/ 143622 h 287244" name="connsiteY0"/>
                <a:gd fmla="*/ 782910 w 1565820" name="connsiteX1"/>
                <a:gd fmla="*/ 0 h 287244" name="connsiteY1"/>
                <a:gd fmla="*/ 1565820 w 1565820" name="connsiteX2"/>
                <a:gd fmla="*/ 143622 h 287244" name="connsiteY2"/>
                <a:gd fmla="*/ 782910 w 1565820" name="connsiteX3"/>
                <a:gd fmla="*/ 287244 h 287244" name="connsiteY3"/>
                <a:gd fmla="*/ 1422196 w 1565820" name="rtr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tr"/>
              <a:pathLst>
                <a:path stroke="false" w="1565820" h="287244">
                  <a:moveTo>
                    <a:pt y="0" x="0"/>
                  </a:moveTo>
                  <a:lnTo>
                    <a:pt y="0" x="1422196"/>
                  </a:lnTo>
                  <a:lnTo>
                    <a:pt y="143622" x="1565820"/>
                  </a:lnTo>
                  <a:lnTo>
                    <a:pt y="287244" x="1422196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1565820" h="287244">
                  <a:moveTo>
                    <a:pt y="0" x="0"/>
                  </a:moveTo>
                  <a:lnTo>
                    <a:pt y="0" x="1422196"/>
                  </a:lnTo>
                  <a:lnTo>
                    <a:pt y="143622" x="1565820"/>
                  </a:lnTo>
                  <a:lnTo>
                    <a:pt y="287244" x="1422196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A1D16E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阿里巴巴普惠体 R"/>
                  <a:ea typeface="阿里巴巴普惠体 R"/>
                  <a:cs typeface="阿里巴巴普惠体 R"/>
                </a:rPr>
                <a:t>Customer Service</a:t>
              </a:r>
            </a:p>
          </p:txBody>
        </p:sp>
        <p:sp>
          <p:nvSpPr>
            <p:cNvPr id="132" name="直线连接线"/>
            <p:cNvSpPr/>
            <p:nvPr/>
          </p:nvSpPr>
          <p:spPr>
            <a:xfrm rot="10800000" flipV="true">
              <a:off y="3070378" x="5208187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A1D16E"/>
              </a:solidFill>
              <a:custDash>
                <a:ds d="380000" sp="120000"/>
              </a:custDash>
              <a:miter/>
            </a:ln>
          </p:spPr>
        </p:sp>
        <p:sp>
          <p:nvSpPr>
            <p:cNvPr id="133" name="Rectangle"/>
            <p:cNvSpPr/>
            <p:nvPr/>
          </p:nvSpPr>
          <p:spPr>
            <a:xfrm>
              <a:off y="2888212" x="4096352"/>
              <a:ext cx="1111834" cy="361673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7600">
              <a:solidFill>
                <a:srgbClr val="A1D16E"/>
              </a:solidFill>
              <a:miter/>
            </a:ln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760" dirty="0">
                  <a:solidFill>
                    <a:srgbClr val="595959"/>
                  </a:solidFill>
                  <a:latin typeface="阿里巴巴普惠体 R"/>
                  <a:ea typeface="阿里巴巴普惠体 R"/>
                  <a:cs typeface="阿里巴巴普惠体 R"/>
                </a:rPr>
                <a:t>Automated service</a:t>
              </a:r>
            </a:p>
          </p:txBody>
        </p:sp>
        <p:sp>
          <p:nvSpPr>
            <p:cNvPr id="134" name="直线连接线"/>
            <p:cNvSpPr/>
            <p:nvPr/>
          </p:nvSpPr>
          <p:spPr>
            <a:xfrm rot="10800000" flipV="true">
              <a:off y="2782673" x="4995402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A1D16E"/>
              </a:solidFill>
              <a:custDash>
                <a:ds d="380000" sp="120000"/>
              </a:custDash>
              <a:miter/>
            </a:ln>
          </p:spPr>
        </p:sp>
        <p:sp>
          <p:nvSpPr>
            <p:cNvPr id="135" name="Rectangle"/>
            <p:cNvSpPr/>
            <p:nvPr/>
          </p:nvSpPr>
          <p:spPr>
            <a:xfrm>
              <a:off y="2706211" x="4300868"/>
              <a:ext cx="694537" cy="150264"/>
            </a:xfrm>
            <a:custGeom>
              <a:avLst/>
              <a:gdLst/>
              <a:ahLst/>
              <a:cxnLst/>
              <a:rect l="l" t="t" b="b" r="r"/>
              <a:pathLst/>
            </a:custGeom>
            <a:solidFill>
              <a:srgbClr val="FFFFFF"/>
            </a:solidFill>
            <a:ln cap="flat" w="7600">
              <a:solidFill>
                <a:srgbClr val="A1D16E"/>
              </a:solidFill>
              <a:miter/>
            </a:ln>
          </p:spPr>
          <p:txBody>
            <a:bodyPr wrap="square" lIns="38100" rtlCol="0" tIns="38100" anchor="ctr" bIns="38100" rIns="38100"/>
            <a:lstStyle/>
            <a:p>
              <a:pPr algn="r"/>
              <a:r>
                <a:rPr lang="zh-CN" altLang="en-US" sz="760" dirty="0">
                  <a:solidFill>
                    <a:srgbClr val="595959"/>
                  </a:solidFill>
                  <a:latin typeface="阿里巴巴普惠体 R"/>
                  <a:ea typeface="阿里巴巴普惠体 R"/>
                  <a:cs typeface="阿里巴巴普惠体 R"/>
                </a:rPr>
                <a:t>Self-service</a:t>
              </a:r>
            </a:p>
          </p:txBody>
        </p:sp>
        <p:sp>
          <p:nvSpPr>
            <p:cNvPr id="136" name="直线连接线"/>
            <p:cNvSpPr/>
            <p:nvPr/>
          </p:nvSpPr>
          <p:spPr>
            <a:xfrm rot="7527041">
              <a:off y="4338682" x="2079077"/>
              <a:ext cx="1763063" cy="7600"/>
            </a:xfrm>
            <a:custGeom>
              <a:avLst/>
              <a:gdLst/>
              <a:ahLst/>
              <a:cxnLst/>
              <a:rect l="l" t="t" b="b" r="r"/>
              <a:pathLst>
                <a:path fill="none" w="1763063" h="7600">
                  <a:moveTo>
                    <a:pt y="0" x="0"/>
                  </a:moveTo>
                  <a:lnTo>
                    <a:pt y="0" x="1763063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F2A850"/>
              </a:solidFill>
              <a:miter/>
              <a:tailEnd w="med" type="oval" len="med"/>
            </a:ln>
          </p:spPr>
        </p:sp>
        <p:grpSp>
          <p:nvGrpSpPr>
            <p:cNvPr id="171" name="Group 171"/>
            <p:cNvGrpSpPr/>
            <p:nvPr/>
          </p:nvGrpSpPr>
          <p:grpSpPr>
            <a:xfrm flipV="true">
              <a:off y="4296941" x="1485936"/>
              <a:ext cx="757674" cy="361673"/>
              <a:chOff y="4296941" x="1485936"/>
              <a:chExt cx="757674" cy="361673"/>
            </a:xfrm>
          </p:grpSpPr>
          <p:sp>
            <p:nvSpPr>
              <p:cNvPr id="137" name="Rectangle"/>
              <p:cNvSpPr/>
              <p:nvPr/>
            </p:nvSpPr>
            <p:spPr>
              <a:xfrm>
                <a:off y="4296941" x="1485936"/>
                <a:ext cx="757674" cy="361673"/>
              </a:xfrm>
              <a:custGeom>
                <a:avLst/>
                <a:gdLst/>
                <a:ahLst/>
                <a:cxnLst/>
                <a:rect l="l" t="t" b="b" r="r"/>
                <a:pathLst/>
              </a:custGeom>
              <a:solidFill>
                <a:srgbClr val="FFFFFF"/>
              </a:solidFill>
              <a:ln cap="flat" w="7600">
                <a:solidFill>
                  <a:srgbClr val="F2A850"/>
                </a:solidFill>
                <a:miter/>
              </a:ln>
            </p:spPr>
          </p:sp>
          <p:sp>
            <p:nvSpPr>
              <p:cNvPr id="172" name="Text 172"/>
              <p:cNvSpPr txBox="1"/>
              <p:nvPr/>
            </p:nvSpPr>
            <p:spPr>
              <a:xfrm flipV="true">
                <a:off y="4296941" x="1485936"/>
                <a:ext cx="757674" cy="361673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r"/>
                <a:r>
                  <a:rPr lang="zh-CN" altLang="en-US" sz="760" dirty="0">
                    <a:solidFill>
                      <a:srgbClr val="595959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Functionality</a:t>
                </a:r>
              </a:p>
            </p:txBody>
          </p:sp>
        </p:grpSp>
        <p:sp>
          <p:nvSpPr>
            <p:cNvPr id="138" name="直线连接线"/>
            <p:cNvSpPr/>
            <p:nvPr/>
          </p:nvSpPr>
          <p:spPr>
            <a:xfrm rot="10800000">
              <a:off y="4479130" x="2243609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F2A850"/>
              </a:solidFill>
              <a:custDash>
                <a:ds d="380000" sp="120000"/>
              </a:custDash>
              <a:miter/>
            </a:ln>
          </p:spPr>
        </p:sp>
        <p:sp>
          <p:nvSpPr>
            <p:cNvPr id="140" name="直线连接线"/>
            <p:cNvSpPr/>
            <p:nvPr/>
          </p:nvSpPr>
          <p:spPr>
            <a:xfrm rot="10800000">
              <a:off y="4197809" x="2452412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F2A850"/>
              </a:solidFill>
              <a:custDash>
                <a:ds d="380000" sp="120000"/>
              </a:custDash>
              <a:miter/>
            </a:ln>
          </p:spPr>
        </p:sp>
        <p:grpSp>
          <p:nvGrpSpPr>
            <p:cNvPr id="173" name="Group 173"/>
            <p:cNvGrpSpPr/>
            <p:nvPr/>
          </p:nvGrpSpPr>
          <p:grpSpPr>
            <a:xfrm flipV="true">
              <a:off y="4023234" x="1592483"/>
              <a:ext cx="859932" cy="361673"/>
              <a:chOff y="4023234" x="1592483"/>
              <a:chExt cx="859932" cy="361673"/>
            </a:xfrm>
          </p:grpSpPr>
          <p:sp>
            <p:nvSpPr>
              <p:cNvPr id="141" name="Rectangle"/>
              <p:cNvSpPr/>
              <p:nvPr/>
            </p:nvSpPr>
            <p:spPr>
              <a:xfrm>
                <a:off y="4023234" x="1592483"/>
                <a:ext cx="859932" cy="361673"/>
              </a:xfrm>
              <a:custGeom>
                <a:avLst/>
                <a:gdLst/>
                <a:ahLst/>
                <a:cxnLst/>
                <a:rect l="l" t="t" b="b" r="r"/>
                <a:pathLst/>
              </a:custGeom>
              <a:solidFill>
                <a:srgbClr val="FFFFFF"/>
              </a:solidFill>
              <a:ln cap="flat" w="7600">
                <a:solidFill>
                  <a:srgbClr val="F2A850"/>
                </a:solidFill>
                <a:miter/>
              </a:ln>
            </p:spPr>
          </p:sp>
          <p:sp>
            <p:nvSpPr>
              <p:cNvPr id="174" name="Text 174"/>
              <p:cNvSpPr txBox="1"/>
              <p:nvPr/>
            </p:nvSpPr>
            <p:spPr>
              <a:xfrm flipV="true">
                <a:off y="4023234" x="1592483"/>
                <a:ext cx="859932" cy="361673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r"/>
                <a:r>
                  <a:rPr lang="zh-CN" altLang="en-US" sz="760" dirty="0">
                    <a:solidFill>
                      <a:srgbClr val="595959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Visual design</a:t>
                </a:r>
              </a:p>
            </p:txBody>
          </p:sp>
        </p:grpSp>
        <p:sp>
          <p:nvSpPr>
            <p:cNvPr id="142" name="直线连接线"/>
            <p:cNvSpPr/>
            <p:nvPr/>
          </p:nvSpPr>
          <p:spPr>
            <a:xfrm rot="10800000">
              <a:off y="3910103" x="2656935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F2A850"/>
              </a:solidFill>
              <a:custDash>
                <a:ds d="380000" sp="120000"/>
              </a:custDash>
              <a:miter/>
            </a:ln>
          </p:spPr>
        </p:sp>
        <p:grpSp>
          <p:nvGrpSpPr>
            <p:cNvPr id="175" name="Group 175"/>
            <p:cNvGrpSpPr/>
            <p:nvPr/>
          </p:nvGrpSpPr>
          <p:grpSpPr>
            <a:xfrm flipV="true">
              <a:off y="3822929" x="2005810"/>
              <a:ext cx="651132" cy="186873"/>
              <a:chOff y="3822929" x="2005810"/>
              <a:chExt cx="651132" cy="186873"/>
            </a:xfrm>
          </p:grpSpPr>
          <p:sp>
            <p:nvSpPr>
              <p:cNvPr id="143" name="Rectangle"/>
              <p:cNvSpPr/>
              <p:nvPr/>
            </p:nvSpPr>
            <p:spPr>
              <a:xfrm>
                <a:off y="3822929" x="2005810"/>
                <a:ext cx="651132" cy="186873"/>
              </a:xfrm>
              <a:custGeom>
                <a:avLst/>
                <a:gdLst/>
                <a:ahLst/>
                <a:cxnLst/>
                <a:rect l="l" t="t" b="b" r="r"/>
                <a:pathLst/>
              </a:custGeom>
              <a:solidFill>
                <a:srgbClr val="FFFFFF"/>
              </a:solidFill>
              <a:ln cap="flat" w="7600">
                <a:solidFill>
                  <a:srgbClr val="F2A850"/>
                </a:solidFill>
                <a:miter/>
              </a:ln>
            </p:spPr>
          </p:sp>
          <p:sp>
            <p:nvSpPr>
              <p:cNvPr id="176" name="Text 176"/>
              <p:cNvSpPr txBox="1"/>
              <p:nvPr/>
            </p:nvSpPr>
            <p:spPr>
              <a:xfrm flipV="true">
                <a:off y="3822929" x="2005810"/>
                <a:ext cx="651132" cy="186873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r"/>
                <a:r>
                  <a:rPr lang="zh-CN" altLang="en-US" sz="760" dirty="0">
                    <a:solidFill>
                      <a:srgbClr val="595959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Research</a:t>
                </a:r>
              </a:p>
            </p:txBody>
          </p:sp>
        </p:grpSp>
        <p:sp>
          <p:nvSpPr>
            <p:cNvPr id="152" name="直线连接线"/>
            <p:cNvSpPr/>
            <p:nvPr/>
          </p:nvSpPr>
          <p:spPr>
            <a:xfrm rot="7527041">
              <a:off y="4353646" x="4825823"/>
              <a:ext cx="1763063" cy="7600"/>
            </a:xfrm>
            <a:custGeom>
              <a:avLst/>
              <a:gdLst/>
              <a:ahLst/>
              <a:cxnLst/>
              <a:rect l="l" t="t" b="b" r="r"/>
              <a:pathLst>
                <a:path fill="none" w="1763063" h="7600">
                  <a:moveTo>
                    <a:pt y="0" x="0"/>
                  </a:moveTo>
                  <a:lnTo>
                    <a:pt y="0" x="1763063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7394B6"/>
              </a:solidFill>
              <a:miter/>
              <a:tailEnd w="med" type="oval" len="med"/>
            </a:ln>
          </p:spPr>
        </p:sp>
        <p:grpSp>
          <p:nvGrpSpPr>
            <p:cNvPr id="177" name="Group 177"/>
            <p:cNvGrpSpPr/>
            <p:nvPr/>
          </p:nvGrpSpPr>
          <p:grpSpPr>
            <a:xfrm flipV="true">
              <a:off y="4417569" x="4232690"/>
              <a:ext cx="757674" cy="150346"/>
              <a:chOff y="4417569" x="4232690"/>
              <a:chExt cx="757674" cy="150346"/>
            </a:xfrm>
          </p:grpSpPr>
          <p:sp>
            <p:nvSpPr>
              <p:cNvPr id="153" name="Rectangle"/>
              <p:cNvSpPr/>
              <p:nvPr/>
            </p:nvSpPr>
            <p:spPr>
              <a:xfrm>
                <a:off y="4417569" x="4232690"/>
                <a:ext cx="757674" cy="150346"/>
              </a:xfrm>
              <a:custGeom>
                <a:avLst/>
                <a:gdLst/>
                <a:ahLst/>
                <a:cxnLst/>
                <a:rect l="l" t="t" b="b" r="r"/>
                <a:pathLst/>
              </a:custGeom>
              <a:solidFill>
                <a:srgbClr val="FFFFFF"/>
              </a:solidFill>
              <a:ln cap="flat" w="7600">
                <a:solidFill>
                  <a:srgbClr val="7394B6"/>
                </a:solidFill>
                <a:miter/>
              </a:ln>
            </p:spPr>
          </p:sp>
          <p:sp>
            <p:nvSpPr>
              <p:cNvPr id="178" name="Text 178"/>
              <p:cNvSpPr txBox="1"/>
              <p:nvPr/>
            </p:nvSpPr>
            <p:spPr>
              <a:xfrm flipV="true">
                <a:off y="4417569" x="4232690"/>
                <a:ext cx="757674" cy="150346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r"/>
                <a:r>
                  <a:rPr lang="zh-CN" altLang="en-US" sz="760" dirty="0">
                    <a:solidFill>
                      <a:srgbClr val="595959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Maintenance</a:t>
                </a:r>
              </a:p>
            </p:txBody>
          </p:sp>
        </p:grpSp>
        <p:sp>
          <p:nvSpPr>
            <p:cNvPr id="154" name="直线连接线"/>
            <p:cNvSpPr/>
            <p:nvPr/>
          </p:nvSpPr>
          <p:spPr>
            <a:xfrm rot="10800000">
              <a:off y="4494102" x="4990356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7394B6"/>
              </a:solidFill>
              <a:custDash>
                <a:ds d="380000" sp="120000"/>
              </a:custDash>
              <a:miter/>
            </a:ln>
          </p:spPr>
        </p:sp>
        <p:sp>
          <p:nvSpPr>
            <p:cNvPr id="155" name="直线连接线"/>
            <p:cNvSpPr/>
            <p:nvPr/>
          </p:nvSpPr>
          <p:spPr>
            <a:xfrm rot="10800000">
              <a:off y="4212773" x="5199166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7394B6"/>
              </a:solidFill>
              <a:custDash>
                <a:ds d="380000" sp="120000"/>
              </a:custDash>
              <a:miter/>
            </a:ln>
          </p:spPr>
        </p:sp>
        <p:grpSp>
          <p:nvGrpSpPr>
            <p:cNvPr id="179" name="Group 179"/>
            <p:cNvGrpSpPr/>
            <p:nvPr/>
          </p:nvGrpSpPr>
          <p:grpSpPr>
            <a:xfrm flipV="true">
              <a:off y="4125606" x="4548033"/>
              <a:ext cx="651132" cy="186873"/>
              <a:chOff y="4125606" x="4548033"/>
              <a:chExt cx="651132" cy="186873"/>
            </a:xfrm>
          </p:grpSpPr>
          <p:sp>
            <p:nvSpPr>
              <p:cNvPr id="156" name="Rectangle"/>
              <p:cNvSpPr/>
              <p:nvPr/>
            </p:nvSpPr>
            <p:spPr>
              <a:xfrm>
                <a:off y="4125606" x="4548033"/>
                <a:ext cx="651132" cy="186873"/>
              </a:xfrm>
              <a:custGeom>
                <a:avLst/>
                <a:gdLst/>
                <a:ahLst/>
                <a:cxnLst/>
                <a:rect l="l" t="t" b="b" r="r"/>
                <a:pathLst/>
              </a:custGeom>
              <a:solidFill>
                <a:srgbClr val="FFFFFF"/>
              </a:solidFill>
              <a:ln cap="flat" w="7600">
                <a:solidFill>
                  <a:srgbClr val="7394B6"/>
                </a:solidFill>
                <a:miter/>
              </a:ln>
            </p:spPr>
          </p:sp>
          <p:sp>
            <p:nvSpPr>
              <p:cNvPr id="180" name="Text 180"/>
              <p:cNvSpPr txBox="1"/>
              <p:nvPr/>
            </p:nvSpPr>
            <p:spPr>
              <a:xfrm flipV="true">
                <a:off y="4125606" x="4548033"/>
                <a:ext cx="651132" cy="186873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r"/>
                <a:r>
                  <a:rPr lang="zh-CN" altLang="en-US" sz="760" dirty="0">
                    <a:solidFill>
                      <a:srgbClr val="595959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Testing</a:t>
                </a:r>
              </a:p>
            </p:txBody>
          </p:sp>
        </p:grpSp>
        <p:sp>
          <p:nvSpPr>
            <p:cNvPr id="157" name="直线连接线"/>
            <p:cNvSpPr/>
            <p:nvPr/>
          </p:nvSpPr>
          <p:spPr>
            <a:xfrm rot="10800000">
              <a:off y="3925068" x="5403682"/>
              <a:ext cx="613551" cy="7600"/>
            </a:xfrm>
            <a:custGeom>
              <a:avLst/>
              <a:gdLst/>
              <a:ahLst/>
              <a:cxnLst/>
              <a:rect l="l" t="t" b="b" r="r"/>
              <a:pathLst>
                <a:path fill="none" w="613551" h="7600">
                  <a:moveTo>
                    <a:pt y="0" x="0"/>
                  </a:moveTo>
                  <a:lnTo>
                    <a:pt y="0" x="613551"/>
                  </a:lnTo>
                </a:path>
              </a:pathLst>
            </a:custGeom>
            <a:solidFill>
              <a:srgbClr val="5FC1AA"/>
            </a:solidFill>
            <a:ln cap="flat" w="15200">
              <a:solidFill>
                <a:srgbClr val="7394B6"/>
              </a:solidFill>
              <a:custDash>
                <a:ds d="380000" sp="120000"/>
              </a:custDash>
              <a:miter/>
            </a:ln>
          </p:spPr>
        </p:sp>
        <p:grpSp>
          <p:nvGrpSpPr>
            <p:cNvPr id="181" name="Group 181"/>
            <p:cNvGrpSpPr/>
            <p:nvPr/>
          </p:nvGrpSpPr>
          <p:grpSpPr>
            <a:xfrm flipV="true">
              <a:off y="3750493" x="4564637"/>
              <a:ext cx="839055" cy="361673"/>
              <a:chOff y="3750493" x="4564637"/>
              <a:chExt cx="839055" cy="361673"/>
            </a:xfrm>
          </p:grpSpPr>
          <p:sp>
            <p:nvSpPr>
              <p:cNvPr id="158" name="Rectangle"/>
              <p:cNvSpPr/>
              <p:nvPr/>
            </p:nvSpPr>
            <p:spPr>
              <a:xfrm>
                <a:off y="3750493" x="4564637"/>
                <a:ext cx="839055" cy="361673"/>
              </a:xfrm>
              <a:custGeom>
                <a:avLst/>
                <a:gdLst/>
                <a:ahLst/>
                <a:cxnLst/>
                <a:rect l="l" t="t" b="b" r="r"/>
                <a:pathLst/>
              </a:custGeom>
              <a:solidFill>
                <a:srgbClr val="FFFFFF"/>
              </a:solidFill>
              <a:ln cap="flat" w="7600">
                <a:solidFill>
                  <a:srgbClr val="7394B6"/>
                </a:solidFill>
                <a:miter/>
              </a:ln>
            </p:spPr>
          </p:sp>
          <p:sp>
            <p:nvSpPr>
              <p:cNvPr id="182" name="Text 182"/>
              <p:cNvSpPr txBox="1"/>
              <p:nvPr/>
            </p:nvSpPr>
            <p:spPr>
              <a:xfrm flipV="true">
                <a:off y="3750493" x="4564637"/>
                <a:ext cx="839055" cy="361673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r"/>
                <a:r>
                  <a:rPr lang="zh-CN" altLang="en-US" sz="760" dirty="0">
                    <a:solidFill>
                      <a:srgbClr val="595959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Requirements</a:t>
                </a:r>
              </a:p>
            </p:txBody>
          </p:sp>
        </p:grpSp>
        <p:grpSp>
          <p:nvGrpSpPr>
            <p:cNvPr id="183" name="Group 183"/>
            <p:cNvGrpSpPr/>
            <p:nvPr/>
          </p:nvGrpSpPr>
          <p:grpSpPr>
            <a:xfrm flipV="true">
              <a:off y="4934373" x="3550978"/>
              <a:ext cx="1565820" cy="287244"/>
              <a:chOff y="4934373" x="3550978"/>
              <a:chExt cx="1565820" cy="287244"/>
            </a:xfrm>
          </p:grpSpPr>
          <p:sp>
            <p:nvSpPr>
              <p:cNvPr id="159" name="Send Signal"/>
              <p:cNvSpPr/>
              <p:nvPr/>
            </p:nvSpPr>
            <p:spPr>
              <a:xfrm>
                <a:off y="4934373" x="3550978"/>
                <a:ext cx="1565820" cy="287244"/>
              </a:xfrm>
              <a:custGeom>
                <a:avLst/>
                <a:gdLst>
                  <a:gd fmla="*/ 0 w 1565820" name="connsiteX0"/>
                  <a:gd fmla="*/ 143622 h 287244" name="connsiteY0"/>
                  <a:gd fmla="*/ 782910 w 1565820" name="connsiteX1"/>
                  <a:gd fmla="*/ 0 h 287244" name="connsiteY1"/>
                  <a:gd fmla="*/ 1565820 w 1565820" name="connsiteX2"/>
                  <a:gd fmla="*/ 143622 h 287244" name="connsiteY2"/>
                  <a:gd fmla="*/ 782910 w 1565820" name="connsiteX3"/>
                  <a:gd fmla="*/ 287244 h 287244" name="connsiteY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t="t" b="b" r="r"/>
                <a:pathLst>
                  <a:path stroke="false" w="1565820" h="287244">
                    <a:moveTo>
                      <a:pt y="0" x="0"/>
                    </a:moveTo>
                    <a:lnTo>
                      <a:pt y="0" x="1422196"/>
                    </a:lnTo>
                    <a:lnTo>
                      <a:pt y="143622" x="1565820"/>
                    </a:lnTo>
                    <a:lnTo>
                      <a:pt y="287244" x="1422196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1565820" h="287244">
                    <a:moveTo>
                      <a:pt y="0" x="0"/>
                    </a:moveTo>
                    <a:lnTo>
                      <a:pt y="0" x="1422196"/>
                    </a:lnTo>
                    <a:lnTo>
                      <a:pt y="143622" x="1565820"/>
                    </a:lnTo>
                    <a:lnTo>
                      <a:pt y="287244" x="1422196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7394B6"/>
              </a:solidFill>
              <a:ln cap="flat" w="7600">
                <a:noFill/>
                <a:miter/>
              </a:ln>
            </p:spPr>
          </p:sp>
          <p:sp>
            <p:nvSpPr>
              <p:cNvPr id="184" name="Text 184"/>
              <p:cNvSpPr txBox="1"/>
              <p:nvPr/>
            </p:nvSpPr>
            <p:spPr>
              <a:xfrm flipV="true">
                <a:off y="4934373" x="3535778"/>
                <a:ext cx="1422196" cy="287244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Engineering</a:t>
                </a:r>
              </a:p>
            </p:txBody>
          </p:sp>
        </p:grpSp>
        <p:grpSp>
          <p:nvGrpSpPr>
            <p:cNvPr id="185" name="Group 185"/>
            <p:cNvGrpSpPr/>
            <p:nvPr/>
          </p:nvGrpSpPr>
          <p:grpSpPr>
            <a:xfrm flipV="true">
              <a:off y="3476784" x="6773165"/>
              <a:ext cx="1565820" cy="287244"/>
              <a:chOff y="3476784" x="6773165"/>
              <a:chExt cx="1565820" cy="287244"/>
            </a:xfrm>
          </p:grpSpPr>
          <p:sp>
            <p:nvSpPr>
              <p:cNvPr id="160" name="Send Signal"/>
              <p:cNvSpPr/>
              <p:nvPr/>
            </p:nvSpPr>
            <p:spPr>
              <a:xfrm>
                <a:off y="3476784" x="6773165"/>
                <a:ext cx="1565820" cy="287244"/>
              </a:xfrm>
              <a:custGeom>
                <a:avLst/>
                <a:gdLst>
                  <a:gd fmla="*/ 0 w 1565820" name="connsiteX0"/>
                  <a:gd fmla="*/ 143622 h 287244" name="connsiteY0"/>
                  <a:gd fmla="*/ 782910 w 1565820" name="connsiteX1"/>
                  <a:gd fmla="*/ 0 h 287244" name="connsiteY1"/>
                  <a:gd fmla="*/ 1565820 w 1565820" name="connsiteX2"/>
                  <a:gd fmla="*/ 143622 h 287244" name="connsiteY2"/>
                  <a:gd fmla="*/ 782910 w 1565820" name="connsiteX3"/>
                  <a:gd fmla="*/ 287244 h 287244" name="connsiteY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t="t" b="b" r="r"/>
                <a:pathLst>
                  <a:path stroke="false" w="1565820" h="287244">
                    <a:moveTo>
                      <a:pt y="0" x="0"/>
                    </a:moveTo>
                    <a:lnTo>
                      <a:pt y="0" x="1422196"/>
                    </a:lnTo>
                    <a:lnTo>
                      <a:pt y="143622" x="1565820"/>
                    </a:lnTo>
                    <a:lnTo>
                      <a:pt y="287244" x="1422196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1565820" h="287244">
                    <a:moveTo>
                      <a:pt y="0" x="0"/>
                    </a:moveTo>
                    <a:lnTo>
                      <a:pt y="0" x="1422196"/>
                    </a:lnTo>
                    <a:lnTo>
                      <a:pt y="143622" x="1565820"/>
                    </a:lnTo>
                    <a:lnTo>
                      <a:pt y="287244" x="1422196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99999"/>
              </a:solidFill>
              <a:ln cap="flat" w="7600">
                <a:noFill/>
                <a:miter/>
              </a:ln>
            </p:spPr>
          </p:sp>
          <p:sp>
            <p:nvSpPr>
              <p:cNvPr id="186" name="Text 186"/>
              <p:cNvSpPr txBox="1"/>
              <p:nvPr/>
            </p:nvSpPr>
            <p:spPr>
              <a:xfrm flipV="true">
                <a:off y="3476784" x="6757965"/>
                <a:ext cx="1422196" cy="287244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Product Sales</a:t>
                </a:r>
              </a:p>
            </p:txBody>
          </p:sp>
        </p:grpSp>
        <p:sp>
          <p:nvSpPr>
            <p:cNvPr id="161" name="Rectangle"/>
            <p:cNvSpPr/>
            <p:nvPr/>
          </p:nvSpPr>
          <p:spPr>
            <a:xfrm>
              <a:off y="5911238" x="2596388"/>
              <a:ext cx="1974913" cy="287244"/>
            </a:xfrm>
            <a:custGeom>
              <a:avLst/>
              <a:gdLst>
                <a:gd fmla="*/ 0 w 1974913" name="connsiteX0"/>
                <a:gd fmla="*/ 143622 h 287244" name="connsiteY0"/>
                <a:gd fmla="*/ 982355 w 1974913" name="connsiteX1"/>
                <a:gd fmla="*/ 0 h 287244" name="connsiteY1"/>
                <a:gd fmla="*/ 1974913 w 1974913" name="connsiteX2"/>
                <a:gd fmla="*/ 143622 h 287244" name="connsiteY2"/>
                <a:gd fmla="*/ 982355 w 1974913" name="connsiteX3"/>
                <a:gd fmla="*/ 287244 h 287244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A1D16E"/>
            </a:solidFill>
            <a:ln cap="flat" w="7600">
              <a:noFill/>
              <a:miter/>
            </a:ln>
          </p:spPr>
        </p:sp>
        <p:sp>
          <p:nvSpPr>
            <p:cNvPr id="163" name="Rectangle"/>
            <p:cNvSpPr/>
            <p:nvPr/>
          </p:nvSpPr>
          <p:spPr>
            <a:xfrm>
              <a:off y="5911238" x="4564636"/>
              <a:ext cx="1974913" cy="287244"/>
            </a:xfrm>
            <a:custGeom>
              <a:avLst/>
              <a:gdLst>
                <a:gd fmla="*/ 0 w 1974913" name="connsiteX0"/>
                <a:gd fmla="*/ 143622 h 287244" name="connsiteY0"/>
                <a:gd fmla="*/ 982355 w 1974913" name="connsiteX1"/>
                <a:gd fmla="*/ 0 h 287244" name="connsiteY1"/>
                <a:gd fmla="*/ 1974913 w 1974913" name="connsiteX2"/>
                <a:gd fmla="*/ 143622 h 287244" name="connsiteY2"/>
                <a:gd fmla="*/ 982355 w 1974913" name="connsiteX3"/>
                <a:gd fmla="*/ 287244 h 287244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2A850"/>
            </a:solidFill>
            <a:ln cap="flat" w="7600">
              <a:noFill/>
              <a:miter/>
            </a:ln>
          </p:spPr>
        </p:sp>
        <p:sp>
          <p:nvSpPr>
            <p:cNvPr id="164" name="Rectangle"/>
            <p:cNvSpPr/>
            <p:nvPr/>
          </p:nvSpPr>
          <p:spPr>
            <a:xfrm>
              <a:off y="5911238" x="6532884"/>
              <a:ext cx="1974913" cy="287244"/>
            </a:xfrm>
            <a:custGeom>
              <a:avLst/>
              <a:gdLst>
                <a:gd fmla="*/ 0 w 1974913" name="connsiteX0"/>
                <a:gd fmla="*/ 143622 h 287244" name="connsiteY0"/>
                <a:gd fmla="*/ 982355 w 1974913" name="connsiteX1"/>
                <a:gd fmla="*/ 0 h 287244" name="connsiteY1"/>
                <a:gd fmla="*/ 1974913 w 1974913" name="connsiteX2"/>
                <a:gd fmla="*/ 143622 h 287244" name="connsiteY2"/>
                <a:gd fmla="*/ 982355 w 1974913" name="connsiteX3"/>
                <a:gd fmla="*/ 287244 h 287244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1974913" h="287244">
                  <a:moveTo>
                    <a:pt y="0" x="0"/>
                  </a:moveTo>
                  <a:lnTo>
                    <a:pt y="0" x="1974913"/>
                  </a:lnTo>
                  <a:lnTo>
                    <a:pt y="287244" x="1974913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7394B6"/>
            </a:solidFill>
            <a:ln cap="flat" w="7600">
              <a:noFill/>
              <a:miter/>
            </a:ln>
          </p:spPr>
        </p:sp>
        <p:sp>
          <p:nvSpPr>
            <p:cNvPr id="165" name="Rectangle"/>
            <p:cNvSpPr/>
            <p:nvPr/>
          </p:nvSpPr>
          <p:spPr>
            <a:xfrm>
              <a:off y="654674" x="627342"/>
              <a:ext cx="7888192" cy="861734"/>
            </a:xfrm>
            <a:custGeom>
              <a:avLst/>
              <a:gdLst>
                <a:gd fmla="*/ 0 w 7888192" name="connsiteX0"/>
                <a:gd fmla="*/ 430867 h 861734" name="connsiteY0"/>
                <a:gd fmla="*/ 3923721 w 7888192" name="connsiteX1"/>
                <a:gd fmla="*/ 0 h 861734" name="connsiteY1"/>
                <a:gd fmla="*/ 7888192 w 7888192" name="connsiteX2"/>
                <a:gd fmla="*/ 430867 h 861734" name="connsiteY2"/>
                <a:gd fmla="*/ 3923721 w 7888192" name="connsiteX3"/>
                <a:gd fmla="*/ 861734 h 861734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888192" h="861734">
                  <a:moveTo>
                    <a:pt y="0" x="0"/>
                  </a:moveTo>
                  <a:lnTo>
                    <a:pt y="0" x="7888192"/>
                  </a:lnTo>
                  <a:lnTo>
                    <a:pt y="861734" x="7888192"/>
                  </a:lnTo>
                  <a:lnTo>
                    <a:pt y="861734" x="0"/>
                  </a:lnTo>
                  <a:lnTo>
                    <a:pt y="0" x="0"/>
                  </a:lnTo>
                  <a:close/>
                </a:path>
                <a:path fill="none" w="7888192" h="861734">
                  <a:moveTo>
                    <a:pt y="0" x="0"/>
                  </a:moveTo>
                  <a:lnTo>
                    <a:pt y="0" x="7888192"/>
                  </a:lnTo>
                  <a:lnTo>
                    <a:pt y="861734" x="7888192"/>
                  </a:lnTo>
                  <a:lnTo>
                    <a:pt y="86173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999999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阿里巴巴普惠体 R"/>
                  <a:ea typeface="阿里巴巴普惠体 R"/>
                  <a:cs typeface="阿里巴巴普惠体 R"/>
                </a:rPr>
                <a:t>Creating Successful Products</a:t>
              </a:r>
            </a:p>
          </p:txBody>
        </p:sp>
        <p:grpSp>
          <p:nvGrpSpPr>
            <p:cNvPr id="187" name="Group 187"/>
            <p:cNvGrpSpPr/>
            <p:nvPr/>
          </p:nvGrpSpPr>
          <p:grpSpPr>
            <a:xfrm flipV="true">
              <a:off y="4934373" x="795210"/>
              <a:ext cx="1565820" cy="287244"/>
              <a:chOff y="4934373" x="795210"/>
              <a:chExt cx="1565820" cy="287244"/>
            </a:xfrm>
          </p:grpSpPr>
          <p:sp>
            <p:nvSpPr>
              <p:cNvPr id="168" name="Send Signal"/>
              <p:cNvSpPr/>
              <p:nvPr/>
            </p:nvSpPr>
            <p:spPr>
              <a:xfrm>
                <a:off y="4934373" x="795210"/>
                <a:ext cx="1565820" cy="287244"/>
              </a:xfrm>
              <a:custGeom>
                <a:avLst/>
                <a:gdLst>
                  <a:gd fmla="*/ 0 w 1565820" name="connsiteX0"/>
                  <a:gd fmla="*/ 143622 h 287244" name="connsiteY0"/>
                  <a:gd fmla="*/ 782910 w 1565820" name="connsiteX1"/>
                  <a:gd fmla="*/ 0 h 287244" name="connsiteY1"/>
                  <a:gd fmla="*/ 1565820 w 1565820" name="connsiteX2"/>
                  <a:gd fmla="*/ 143622 h 287244" name="connsiteY2"/>
                  <a:gd fmla="*/ 782910 w 1565820" name="connsiteX3"/>
                  <a:gd fmla="*/ 287244 h 287244" name="connsiteY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l="l" t="t" b="b" r="r"/>
                <a:pathLst>
                  <a:path stroke="false" w="1565820" h="287244">
                    <a:moveTo>
                      <a:pt y="0" x="0"/>
                    </a:moveTo>
                    <a:lnTo>
                      <a:pt y="0" x="1422196"/>
                    </a:lnTo>
                    <a:lnTo>
                      <a:pt y="143622" x="1565820"/>
                    </a:lnTo>
                    <a:lnTo>
                      <a:pt y="287244" x="1422196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1565820" h="287244">
                    <a:moveTo>
                      <a:pt y="0" x="0"/>
                    </a:moveTo>
                    <a:lnTo>
                      <a:pt y="0" x="1422196"/>
                    </a:lnTo>
                    <a:lnTo>
                      <a:pt y="143622" x="1565820"/>
                    </a:lnTo>
                    <a:lnTo>
                      <a:pt y="287244" x="1422196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A850"/>
              </a:solidFill>
              <a:ln cap="flat" w="7600">
                <a:noFill/>
                <a:miter/>
              </a:ln>
            </p:spPr>
          </p:sp>
          <p:sp>
            <p:nvSpPr>
              <p:cNvPr id="188" name="Text 188"/>
              <p:cNvSpPr txBox="1"/>
              <p:nvPr/>
            </p:nvSpPr>
            <p:spPr>
              <a:xfrm flipV="true">
                <a:off y="4934373" x="780010"/>
                <a:ext cx="1422196" cy="287244"/>
              </a:xfrm>
              <a:prstGeom prst="rect">
                <a:avLst/>
              </a:prstGeom>
              <a:noFill/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Design</a:t>
                </a:r>
              </a:p>
            </p:txBody>
          </p:sp>
        </p:grpSp>
        <p:sp>
          <p:nvSpPr>
            <p:cNvPr id="169" name="Send Signal"/>
            <p:cNvSpPr/>
            <p:nvPr/>
          </p:nvSpPr>
          <p:spPr>
            <a:xfrm>
              <a:off y="2046729" x="782207"/>
              <a:ext cx="1565820" cy="287244"/>
            </a:xfrm>
            <a:custGeom>
              <a:avLst/>
              <a:gdLst>
                <a:gd fmla="*/ 0 w 1565820" name="connsiteX0"/>
                <a:gd fmla="*/ 143622 h 287244" name="connsiteY0"/>
                <a:gd fmla="*/ 782910 w 1565820" name="connsiteX1"/>
                <a:gd fmla="*/ 0 h 287244" name="connsiteY1"/>
                <a:gd fmla="*/ 1565820 w 1565820" name="connsiteX2"/>
                <a:gd fmla="*/ 143622 h 287244" name="connsiteY2"/>
                <a:gd fmla="*/ 782910 w 1565820" name="connsiteX3"/>
                <a:gd fmla="*/ 287244 h 287244" name="connsiteY3"/>
                <a:gd fmla="*/ 1422196 w 1565820" name="rtr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tr"/>
              <a:pathLst>
                <a:path stroke="false" w="1565820" h="287244">
                  <a:moveTo>
                    <a:pt y="0" x="0"/>
                  </a:moveTo>
                  <a:lnTo>
                    <a:pt y="0" x="1422196"/>
                  </a:lnTo>
                  <a:lnTo>
                    <a:pt y="143622" x="1565820"/>
                  </a:lnTo>
                  <a:lnTo>
                    <a:pt y="287244" x="1422196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1565820" h="287244">
                  <a:moveTo>
                    <a:pt y="0" x="0"/>
                  </a:moveTo>
                  <a:lnTo>
                    <a:pt y="0" x="1422196"/>
                  </a:lnTo>
                  <a:lnTo>
                    <a:pt y="143622" x="1565820"/>
                  </a:lnTo>
                  <a:lnTo>
                    <a:pt y="287244" x="1422196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FC1AA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阿里巴巴普惠体 R"/>
                  <a:ea typeface="阿里巴巴普惠体 R"/>
                  <a:cs typeface="阿里巴巴普惠体 R"/>
                </a:rPr>
                <a:t>Marketing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xsi="http://www.w3.org/2001/XMLSchema-instance" xmlns:dc="http://purl.org/dc/elements/1.1/" xmlns:dcmitype="http://purl.org/dc/dcmitype/" xmlns:dcterms="http://purl.org/dc/terms/">
  <dc:title>PowerPoint Presentation</dc:title>
  <dc:creator>ws</dc:creator>
  <cp:lastModifiedBy>ws</cp:lastModifiedBy>
  <cp:revision>1</cp:revision>
  <dcterms:created xsi:type="dcterms:W3CDTF">2025-10-16T16:54:50Z</dcterms:created>
  <dcterms:modified xsi:type="dcterms:W3CDTF">2025-10-16T16:54:50Z</dcterms:modified>
</cp:coreProperties>
</file>