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Line" id="136"/>
          <p:cNvSpPr/>
          <p:nvPr/>
        </p:nvSpPr>
        <p:spPr>
          <a:xfrm rot="-5400000">
            <a:off x="2544160" y="3126360"/>
            <a:ext cy="7600" cx="1684479"/>
          </a:xfrm>
          <a:custGeom>
            <a:avLst/>
            <a:gdLst/>
            <a:ahLst/>
            <a:cxnLst/>
            <a:rect r="r" b="b" l="l" t="t"/>
            <a:pathLst>
              <a:path h="7600" fill="none" w="1684479">
                <a:moveTo>
                  <a:pt x="0" y="0"/>
                </a:moveTo>
                <a:lnTo>
                  <a:pt x="1684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Start or Terminator" id="106"/>
          <p:cNvSpPr/>
          <p:nvPr/>
        </p:nvSpPr>
        <p:spPr>
          <a:xfrm>
            <a:off x="981000" y="3828000"/>
            <a:ext cy="501600" cx="7007200"/>
          </a:xfrm>
          <a:custGeom>
            <a:avLst/>
            <a:gdLst>
              <a:gd name="connsiteX0" fmla="*/ 0 w 7007200"/>
              <a:gd name="connsiteY0" fmla="*/ 250800 h 501600"/>
              <a:gd name="connsiteX1" fmla="*/ 3503600 w 7007200"/>
              <a:gd name="connsiteY1" fmla="*/ 0 h 501600"/>
              <a:gd name="connsiteX2" fmla="*/ 7007200 w 7007200"/>
              <a:gd name="connsiteY2" fmla="*/ 250800 h 501600"/>
              <a:gd name="connsiteX3" fmla="*/ 3503600 w 7007200"/>
              <a:gd name="connsiteY3" fmla="*/ 501600 h 501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01600" stroke="false" w="7007200">
                <a:moveTo>
                  <a:pt x="250800" y="501600"/>
                </a:moveTo>
                <a:lnTo>
                  <a:pt x="6756400" y="501600"/>
                </a:lnTo>
                <a:cubicBezTo>
                  <a:pt x="6894913" y="501600"/>
                  <a:pt x="7007200" y="389313"/>
                  <a:pt x="7007200" y="250800"/>
                </a:cubicBezTo>
                <a:cubicBezTo>
                  <a:pt x="7007200" y="112287"/>
                  <a:pt x="6894913" y="0"/>
                  <a:pt x="6756400" y="0"/>
                </a:cubicBezTo>
                <a:lnTo>
                  <a:pt x="250800" y="0"/>
                </a:lnTo>
                <a:cubicBezTo>
                  <a:pt x="112287" y="0"/>
                  <a:pt x="0" y="112287"/>
                  <a:pt x="0" y="250800"/>
                </a:cubicBezTo>
                <a:cubicBezTo>
                  <a:pt x="0" y="389313"/>
                  <a:pt x="112287" y="501600"/>
                  <a:pt x="250800" y="501600"/>
                </a:cubicBezTo>
                <a:close/>
              </a:path>
              <a:path h="501600" fill="none" w="7007200">
                <a:moveTo>
                  <a:pt x="250800" y="501600"/>
                </a:moveTo>
                <a:lnTo>
                  <a:pt x="6756400" y="501600"/>
                </a:lnTo>
                <a:cubicBezTo>
                  <a:pt x="6894913" y="501600"/>
                  <a:pt x="7007200" y="389313"/>
                  <a:pt x="7007200" y="250800"/>
                </a:cubicBezTo>
                <a:cubicBezTo>
                  <a:pt x="7007200" y="112287"/>
                  <a:pt x="6894913" y="0"/>
                  <a:pt x="6756400" y="0"/>
                </a:cubicBezTo>
                <a:lnTo>
                  <a:pt x="250800" y="0"/>
                </a:lnTo>
                <a:cubicBezTo>
                  <a:pt x="112287" y="0"/>
                  <a:pt x="0" y="112287"/>
                  <a:pt x="0" y="250800"/>
                </a:cubicBezTo>
                <a:cubicBezTo>
                  <a:pt x="0" y="389313"/>
                  <a:pt x="112287" y="501600"/>
                  <a:pt x="250800" y="501600"/>
                </a:cubicBezTo>
                <a:close/>
              </a:path>
            </a:pathLst>
          </a:custGeom>
          <a:solidFill>
            <a:srgbClr val="D3D2D2"/>
          </a:solidFill>
          <a:ln cap="flat" w="7600">
            <a:solidFill>
              <a:srgbClr val="D3D2D2"/>
            </a:solidFill>
            <a:miter/>
          </a:ln>
        </p:spPr>
      </p:sp>
      <p:sp>
        <p:nvSpPr>
          <p:cNvPr name="Process" id="102"/>
          <p:cNvSpPr/>
          <p:nvPr/>
        </p:nvSpPr>
        <p:spPr>
          <a:xfrm>
            <a:off x="1748600" y="4116800"/>
            <a:ext cy="1909948" cx="1147600"/>
          </a:xfrm>
          <a:custGeom>
            <a:avLst/>
            <a:gdLst>
              <a:gd name="connsiteX0" fmla="*/ 0 w 1147600"/>
              <a:gd name="connsiteY0" fmla="*/ 954974 h 1909948"/>
              <a:gd name="connsiteX1" fmla="*/ 573800 w 1147600"/>
              <a:gd name="connsiteY1" fmla="*/ 0 h 1909948"/>
              <a:gd name="connsiteX2" fmla="*/ 1147600 w 1147600"/>
              <a:gd name="connsiteY2" fmla="*/ 954974 h 1909948"/>
              <a:gd name="connsiteX3" fmla="*/ 573800 w 1147600"/>
              <a:gd name="connsiteY3" fmla="*/ 1909948 h 19099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909948" stroke="fals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  <a:path h="1909948" fill="non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</a:pathLst>
          </a:custGeom>
          <a:solidFill>
            <a:srgbClr val="173946"/>
          </a:solidFill>
          <a:ln cap="flat" w="7600">
            <a:solidFill>
              <a:srgbClr val="0D2036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1368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Q1</a:t>
            </a:r>
            <a:r>
              <a:rPr altLang="en-US" sz="912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
Quarter goals
description</a:t>
            </a:r>
          </a:p>
        </p:txBody>
      </p:sp>
      <p:sp>
        <p:nvSpPr>
          <p:cNvPr name="Process" id="103"/>
          <p:cNvSpPr/>
          <p:nvPr/>
        </p:nvSpPr>
        <p:spPr>
          <a:xfrm>
            <a:off x="4568200" y="4116800"/>
            <a:ext cy="1909948" cx="1147600"/>
          </a:xfrm>
          <a:custGeom>
            <a:avLst/>
            <a:gdLst>
              <a:gd name="connsiteX0" fmla="*/ 0 w 1147600"/>
              <a:gd name="connsiteY0" fmla="*/ 954974 h 1909948"/>
              <a:gd name="connsiteX1" fmla="*/ 573800 w 1147600"/>
              <a:gd name="connsiteY1" fmla="*/ 0 h 1909948"/>
              <a:gd name="connsiteX2" fmla="*/ 1147600 w 1147600"/>
              <a:gd name="connsiteY2" fmla="*/ 954974 h 1909948"/>
              <a:gd name="connsiteX3" fmla="*/ 573800 w 1147600"/>
              <a:gd name="connsiteY3" fmla="*/ 1909948 h 19099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909948" stroke="fals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  <a:path h="1909948" fill="non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</a:pathLst>
          </a:custGeom>
          <a:solidFill>
            <a:srgbClr val="1B3D0C"/>
          </a:solidFill>
          <a:ln cap="flat" w="7600">
            <a:solidFill>
              <a:srgbClr val="102507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1368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Q3</a:t>
            </a:r>
            <a:r>
              <a:rPr altLang="en-US" sz="912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
Quarter goals
description</a:t>
            </a:r>
          </a:p>
        </p:txBody>
      </p:sp>
      <p:sp>
        <p:nvSpPr>
          <p:cNvPr name="Process" id="104"/>
          <p:cNvSpPr/>
          <p:nvPr/>
        </p:nvSpPr>
        <p:spPr>
          <a:xfrm>
            <a:off x="3093800" y="4116800"/>
            <a:ext cy="1909948" cx="1147600"/>
          </a:xfrm>
          <a:custGeom>
            <a:avLst/>
            <a:gdLst>
              <a:gd name="connsiteX0" fmla="*/ 0 w 1147600"/>
              <a:gd name="connsiteY0" fmla="*/ 954974 h 1909948"/>
              <a:gd name="connsiteX1" fmla="*/ 573800 w 1147600"/>
              <a:gd name="connsiteY1" fmla="*/ 0 h 1909948"/>
              <a:gd name="connsiteX2" fmla="*/ 1147600 w 1147600"/>
              <a:gd name="connsiteY2" fmla="*/ 954974 h 1909948"/>
              <a:gd name="connsiteX3" fmla="*/ 573800 w 1147600"/>
              <a:gd name="connsiteY3" fmla="*/ 1909948 h 19099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909948" stroke="fals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  <a:path h="1909948" fill="non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</a:pathLst>
          </a:custGeom>
          <a:solidFill>
            <a:srgbClr val="B23A23"/>
          </a:solidFill>
          <a:ln cap="flat" w="7600">
            <a:solidFill>
              <a:srgbClr val="B23A23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1368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Q2</a:t>
            </a:r>
            <a:r>
              <a:rPr altLang="en-US" sz="912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
Quarter goals
description</a:t>
            </a:r>
          </a:p>
        </p:txBody>
      </p:sp>
      <p:sp>
        <p:nvSpPr>
          <p:cNvPr name="Process" id="105"/>
          <p:cNvSpPr/>
          <p:nvPr/>
        </p:nvSpPr>
        <p:spPr>
          <a:xfrm>
            <a:off x="6042600" y="4116800"/>
            <a:ext cy="1909948" cx="1147600"/>
          </a:xfrm>
          <a:custGeom>
            <a:avLst/>
            <a:gdLst>
              <a:gd name="connsiteX0" fmla="*/ 0 w 1147600"/>
              <a:gd name="connsiteY0" fmla="*/ 954974 h 1909948"/>
              <a:gd name="connsiteX1" fmla="*/ 573800 w 1147600"/>
              <a:gd name="connsiteY1" fmla="*/ 0 h 1909948"/>
              <a:gd name="connsiteX2" fmla="*/ 1147600 w 1147600"/>
              <a:gd name="connsiteY2" fmla="*/ 954974 h 1909948"/>
              <a:gd name="connsiteX3" fmla="*/ 573800 w 1147600"/>
              <a:gd name="connsiteY3" fmla="*/ 1909948 h 19099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909948" stroke="fals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  <a:path h="1909948" fill="none" w="1147600">
                <a:moveTo>
                  <a:pt x="1147600" y="1909948"/>
                </a:moveTo>
                <a:lnTo>
                  <a:pt x="1147600" y="0"/>
                </a:lnTo>
                <a:lnTo>
                  <a:pt x="0" y="0"/>
                </a:lnTo>
                <a:lnTo>
                  <a:pt x="0" y="1909948"/>
                </a:lnTo>
                <a:lnTo>
                  <a:pt x="1147600" y="1909948"/>
                </a:lnTo>
                <a:close/>
              </a:path>
            </a:pathLst>
          </a:custGeom>
          <a:solidFill>
            <a:srgbClr val="3A0B1B"/>
          </a:solidFill>
          <a:ln cap="flat" w="7600">
            <a:solidFill>
              <a:srgbClr val="0D2036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1368" b="1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Q4</a:t>
            </a:r>
            <a:r>
              <a:rPr altLang="en-US" sz="912" lang="zh-CN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
Quarter goals
description</a:t>
            </a:r>
          </a:p>
        </p:txBody>
      </p:sp>
      <p:sp>
        <p:nvSpPr>
          <p:cNvPr name="Line" id="108"/>
          <p:cNvSpPr/>
          <p:nvPr/>
        </p:nvSpPr>
        <p:spPr>
          <a:xfrm>
            <a:off x="1277400" y="4094000"/>
            <a:ext cy="7600" cx="6406800"/>
          </a:xfrm>
          <a:custGeom>
            <a:avLst/>
            <a:gdLst/>
            <a:ahLst/>
            <a:cxnLst/>
            <a:rect r="r" b="b" l="l" t="t"/>
            <a:pathLst>
              <a:path h="7600" fill="none" w="6406800">
                <a:moveTo>
                  <a:pt x="0" y="0"/>
                </a:moveTo>
                <a:lnTo>
                  <a:pt x="6406800" y="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FFFFFF"/>
            </a:solidFill>
            <a:miter/>
          </a:ln>
        </p:spPr>
      </p:sp>
      <p:sp>
        <p:nvSpPr>
          <p:cNvPr name="Start" id="110"/>
          <p:cNvSpPr/>
          <p:nvPr/>
        </p:nvSpPr>
        <p:spPr>
          <a:xfrm>
            <a:off x="2161155" y="3939276"/>
            <a:ext cy="279048" cx="279048"/>
          </a:xfrm>
          <a:custGeom>
            <a:avLst/>
            <a:gdLst>
              <a:gd name="connsiteX0" fmla="*/ 0 w 279048"/>
              <a:gd name="connsiteY0" fmla="*/ 139524 h 279048"/>
              <a:gd name="connsiteX1" fmla="*/ 139524 w 279048"/>
              <a:gd name="connsiteY1" fmla="*/ 0 h 279048"/>
              <a:gd name="connsiteX2" fmla="*/ 279048 w 279048"/>
              <a:gd name="connsiteY2" fmla="*/ 139524 h 279048"/>
              <a:gd name="connsiteX3" fmla="*/ 139524 w 279048"/>
              <a:gd name="connsiteY3" fmla="*/ 279048 h 2790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79048" stroke="fals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  <a:path h="279048" fill="non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FEB</a:t>
            </a:r>
          </a:p>
        </p:txBody>
      </p:sp>
      <p:sp>
        <p:nvSpPr>
          <p:cNvPr name="Start" id="111"/>
          <p:cNvSpPr/>
          <p:nvPr/>
        </p:nvSpPr>
        <p:spPr>
          <a:xfrm>
            <a:off x="1145285" y="3939276"/>
            <a:ext cy="279048" cx="279048"/>
          </a:xfrm>
          <a:custGeom>
            <a:avLst/>
            <a:gdLst>
              <a:gd name="connsiteX0" fmla="*/ 0 w 279048"/>
              <a:gd name="connsiteY0" fmla="*/ 139524 h 279048"/>
              <a:gd name="connsiteX1" fmla="*/ 139524 w 279048"/>
              <a:gd name="connsiteY1" fmla="*/ 0 h 279048"/>
              <a:gd name="connsiteX2" fmla="*/ 279048 w 279048"/>
              <a:gd name="connsiteY2" fmla="*/ 139524 h 279048"/>
              <a:gd name="connsiteX3" fmla="*/ 139524 w 279048"/>
              <a:gd name="connsiteY3" fmla="*/ 279048 h 2790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79048" stroke="fals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  <a:path h="279048" fill="non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DEC</a:t>
            </a:r>
          </a:p>
        </p:txBody>
      </p:sp>
      <p:sp>
        <p:nvSpPr>
          <p:cNvPr name="Start" id="112"/>
          <p:cNvSpPr/>
          <p:nvPr/>
        </p:nvSpPr>
        <p:spPr>
          <a:xfrm>
            <a:off x="1619017" y="3939276"/>
            <a:ext cy="279048" cx="279048"/>
          </a:xfrm>
          <a:custGeom>
            <a:avLst/>
            <a:gdLst>
              <a:gd name="connsiteX0" fmla="*/ 0 w 279048"/>
              <a:gd name="connsiteY0" fmla="*/ 139524 h 279048"/>
              <a:gd name="connsiteX1" fmla="*/ 139524 w 279048"/>
              <a:gd name="connsiteY1" fmla="*/ 0 h 279048"/>
              <a:gd name="connsiteX2" fmla="*/ 279048 w 279048"/>
              <a:gd name="connsiteY2" fmla="*/ 139524 h 279048"/>
              <a:gd name="connsiteX3" fmla="*/ 139524 w 279048"/>
              <a:gd name="connsiteY3" fmla="*/ 279048 h 27904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79048" stroke="fals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  <a:path h="279048" fill="none" w="279048">
                <a:moveTo>
                  <a:pt x="0" y="139524"/>
                </a:moveTo>
                <a:cubicBezTo>
                  <a:pt x="0" y="62467"/>
                  <a:pt x="62467" y="0"/>
                  <a:pt x="139524" y="0"/>
                </a:cubicBezTo>
                <a:cubicBezTo>
                  <a:pt x="216581" y="0"/>
                  <a:pt x="279048" y="62467"/>
                  <a:pt x="279048" y="139524"/>
                </a:cubicBezTo>
                <a:cubicBezTo>
                  <a:pt x="279048" y="216581"/>
                  <a:pt x="216581" y="279048"/>
                  <a:pt x="139524" y="279048"/>
                </a:cubicBezTo>
                <a:cubicBezTo>
                  <a:pt x="62467" y="279048"/>
                  <a:pt x="0" y="216581"/>
                  <a:pt x="0" y="139524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JAN</a:t>
            </a:r>
          </a:p>
        </p:txBody>
      </p:sp>
      <p:sp>
        <p:nvSpPr>
          <p:cNvPr name="Start" id="114"/>
          <p:cNvSpPr/>
          <p:nvPr/>
        </p:nvSpPr>
        <p:spPr>
          <a:xfrm>
            <a:off x="273387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MAR</a:t>
            </a:r>
          </a:p>
        </p:txBody>
      </p:sp>
      <p:sp>
        <p:nvSpPr>
          <p:cNvPr name="Start" id="115"/>
          <p:cNvSpPr/>
          <p:nvPr/>
        </p:nvSpPr>
        <p:spPr>
          <a:xfrm>
            <a:off x="3240638" y="393439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APR</a:t>
            </a:r>
          </a:p>
        </p:txBody>
      </p:sp>
      <p:sp>
        <p:nvSpPr>
          <p:cNvPr name="Start" id="116"/>
          <p:cNvSpPr/>
          <p:nvPr/>
        </p:nvSpPr>
        <p:spPr>
          <a:xfrm>
            <a:off x="373707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MAY</a:t>
            </a:r>
          </a:p>
        </p:txBody>
      </p:sp>
      <p:sp>
        <p:nvSpPr>
          <p:cNvPr name="Start" id="117"/>
          <p:cNvSpPr/>
          <p:nvPr/>
        </p:nvSpPr>
        <p:spPr>
          <a:xfrm>
            <a:off x="481383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JUL</a:t>
            </a:r>
          </a:p>
        </p:txBody>
      </p:sp>
      <p:sp>
        <p:nvSpPr>
          <p:cNvPr name="Start" id="118"/>
          <p:cNvSpPr/>
          <p:nvPr/>
        </p:nvSpPr>
        <p:spPr>
          <a:xfrm>
            <a:off x="4261478" y="393439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JUN</a:t>
            </a:r>
          </a:p>
        </p:txBody>
      </p:sp>
      <p:sp>
        <p:nvSpPr>
          <p:cNvPr name="Start" id="119"/>
          <p:cNvSpPr/>
          <p:nvPr/>
        </p:nvSpPr>
        <p:spPr>
          <a:xfrm>
            <a:off x="538899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AUG</a:t>
            </a:r>
          </a:p>
        </p:txBody>
      </p:sp>
      <p:sp>
        <p:nvSpPr>
          <p:cNvPr name="Start" id="120"/>
          <p:cNvSpPr/>
          <p:nvPr/>
        </p:nvSpPr>
        <p:spPr>
          <a:xfrm>
            <a:off x="589547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SEP</a:t>
            </a:r>
          </a:p>
        </p:txBody>
      </p:sp>
      <p:sp>
        <p:nvSpPr>
          <p:cNvPr name="Start" id="121"/>
          <p:cNvSpPr/>
          <p:nvPr/>
        </p:nvSpPr>
        <p:spPr>
          <a:xfrm>
            <a:off x="6483398" y="393439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OCT</a:t>
            </a:r>
          </a:p>
        </p:txBody>
      </p:sp>
      <p:sp>
        <p:nvSpPr>
          <p:cNvPr name="Start" id="122"/>
          <p:cNvSpPr/>
          <p:nvPr/>
        </p:nvSpPr>
        <p:spPr>
          <a:xfrm>
            <a:off x="7076198" y="393927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NOV</a:t>
            </a:r>
          </a:p>
        </p:txBody>
      </p:sp>
      <p:sp>
        <p:nvSpPr>
          <p:cNvPr name="Start" id="124"/>
          <p:cNvSpPr/>
          <p:nvPr/>
        </p:nvSpPr>
        <p:spPr>
          <a:xfrm>
            <a:off x="7542238" y="3934398"/>
            <a:ext cy="283925" cx="283925"/>
          </a:xfrm>
          <a:custGeom>
            <a:avLst/>
            <a:gdLst>
              <a:gd name="connsiteX0" fmla="*/ 0 w 283925"/>
              <a:gd name="connsiteY0" fmla="*/ 141962 h 283925"/>
              <a:gd name="connsiteX1" fmla="*/ 141962 w 283925"/>
              <a:gd name="connsiteY1" fmla="*/ 0 h 283925"/>
              <a:gd name="connsiteX2" fmla="*/ 283925 w 283925"/>
              <a:gd name="connsiteY2" fmla="*/ 141962 h 283925"/>
              <a:gd name="connsiteX3" fmla="*/ 141962 w 283925"/>
              <a:gd name="connsiteY3" fmla="*/ 283925 h 28392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3925" stroke="fals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  <a:path h="283925" fill="none" w="283925">
                <a:moveTo>
                  <a:pt x="0" y="141962"/>
                </a:moveTo>
                <a:cubicBezTo>
                  <a:pt x="0" y="63559"/>
                  <a:pt x="63559" y="0"/>
                  <a:pt x="141962" y="0"/>
                </a:cubicBezTo>
                <a:cubicBezTo>
                  <a:pt x="220366" y="0"/>
                  <a:pt x="283925" y="63559"/>
                  <a:pt x="283925" y="141962"/>
                </a:cubicBezTo>
                <a:cubicBezTo>
                  <a:pt x="283925" y="220366"/>
                  <a:pt x="220366" y="283925"/>
                  <a:pt x="141962" y="283925"/>
                </a:cubicBezTo>
                <a:cubicBezTo>
                  <a:pt x="63559" y="283925"/>
                  <a:pt x="0" y="220366"/>
                  <a:pt x="0" y="141962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FFFFF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DEC</a:t>
            </a:r>
          </a:p>
        </p:txBody>
      </p:sp>
      <p:sp>
        <p:nvSpPr>
          <p:cNvPr name="Rectangle" id="125"/>
          <p:cNvSpPr/>
          <p:nvPr/>
        </p:nvSpPr>
        <p:spPr>
          <a:xfrm>
            <a:off x="981000" y="3272632"/>
            <a:ext cy="396337" cx="598426"/>
          </a:xfrm>
          <a:custGeom>
            <a:avLst/>
            <a:gdLst>
              <a:gd name="connsiteX0" fmla="*/ 598426 w 598426"/>
              <a:gd name="connsiteY0" fmla="*/ 198168 h 396337"/>
            </a:gdLst>
            <a:ahLst/>
            <a:cxnLst>
              <a:cxn ang="0">
                <a:pos x="connsiteX0" y="connsiteY0"/>
              </a:cxn>
            </a:cxnLst>
            <a:rect r="r" b="b" l="l" t="t"/>
            <a:pathLst>
              <a:path h="396337" stroke="false" w="598426">
                <a:moveTo>
                  <a:pt x="0" y="0"/>
                </a:moveTo>
                <a:lnTo>
                  <a:pt x="598426" y="0"/>
                </a:lnTo>
                <a:lnTo>
                  <a:pt x="598426" y="396337"/>
                </a:lnTo>
                <a:lnTo>
                  <a:pt x="0" y="396337"/>
                </a:lnTo>
                <a:lnTo>
                  <a:pt x="0" y="0"/>
                </a:lnTo>
                <a:close/>
              </a:path>
              <a:path h="396337" fill="none" w="598426">
                <a:moveTo>
                  <a:pt x="0" y="0"/>
                </a:moveTo>
                <a:lnTo>
                  <a:pt x="598426" y="0"/>
                </a:lnTo>
                <a:lnTo>
                  <a:pt x="598426" y="396337"/>
                </a:lnTo>
                <a:lnTo>
                  <a:pt x="0" y="396337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t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PROJECT
START</a:t>
            </a:r>
          </a:p>
        </p:txBody>
      </p:sp>
      <p:sp>
        <p:nvSpPr>
          <p:cNvPr name="Line" id="126"/>
          <p:cNvSpPr/>
          <p:nvPr/>
        </p:nvSpPr>
        <p:spPr>
          <a:xfrm rot="-5400000">
            <a:off x="920101" y="3093240"/>
            <a:ext cy="7600" cx="1684479"/>
          </a:xfrm>
          <a:custGeom>
            <a:avLst/>
            <a:gdLst/>
            <a:ahLst/>
            <a:cxnLst/>
            <a:rect r="r" b="b" l="l" t="t"/>
            <a:pathLst>
              <a:path h="7600" fill="none" w="1684479">
                <a:moveTo>
                  <a:pt x="0" y="0"/>
                </a:moveTo>
                <a:lnTo>
                  <a:pt x="1684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27"/>
          <p:cNvSpPr/>
          <p:nvPr/>
        </p:nvSpPr>
        <p:spPr>
          <a:xfrm>
            <a:off x="1335917" y="17532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4F8FD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Process" id="128"/>
          <p:cNvSpPr/>
          <p:nvPr/>
        </p:nvSpPr>
        <p:spPr>
          <a:xfrm>
            <a:off x="1878048" y="22168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4F8FD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29"/>
          <p:cNvSpPr/>
          <p:nvPr/>
        </p:nvSpPr>
        <p:spPr>
          <a:xfrm rot="-5400000">
            <a:off x="1768960" y="3399960"/>
            <a:ext cy="7600" cx="1076479"/>
          </a:xfrm>
          <a:custGeom>
            <a:avLst/>
            <a:gdLst/>
            <a:ahLst/>
            <a:cxnLst/>
            <a:rect r="r" b="b" l="l" t="t"/>
            <a:pathLst>
              <a:path h="7600" fill="none" w="1076479">
                <a:moveTo>
                  <a:pt x="0" y="0"/>
                </a:moveTo>
                <a:lnTo>
                  <a:pt x="1076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30"/>
          <p:cNvSpPr/>
          <p:nvPr/>
        </p:nvSpPr>
        <p:spPr>
          <a:xfrm>
            <a:off x="2382376" y="26804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4F8FD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31"/>
          <p:cNvSpPr/>
          <p:nvPr/>
        </p:nvSpPr>
        <p:spPr>
          <a:xfrm rot="-5400000">
            <a:off x="4117360" y="3126360"/>
            <a:ext cy="7600" cx="1684479"/>
          </a:xfrm>
          <a:custGeom>
            <a:avLst/>
            <a:gdLst/>
            <a:ahLst/>
            <a:cxnLst/>
            <a:rect r="r" b="b" l="l" t="t"/>
            <a:pathLst>
              <a:path h="7600" fill="none" w="1684479">
                <a:moveTo>
                  <a:pt x="0" y="0"/>
                </a:moveTo>
                <a:lnTo>
                  <a:pt x="1684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32"/>
          <p:cNvSpPr/>
          <p:nvPr/>
        </p:nvSpPr>
        <p:spPr>
          <a:xfrm>
            <a:off x="2959976" y="17532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7E5DF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33"/>
          <p:cNvSpPr/>
          <p:nvPr/>
        </p:nvSpPr>
        <p:spPr>
          <a:xfrm rot="-5400000">
            <a:off x="3349760" y="3422760"/>
            <a:ext cy="7600" cx="1076479"/>
          </a:xfrm>
          <a:custGeom>
            <a:avLst/>
            <a:gdLst/>
            <a:ahLst/>
            <a:cxnLst/>
            <a:rect r="r" b="b" l="l" t="t"/>
            <a:pathLst>
              <a:path h="7600" fill="none" w="1076479">
                <a:moveTo>
                  <a:pt x="0" y="0"/>
                </a:moveTo>
                <a:lnTo>
                  <a:pt x="1076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34"/>
          <p:cNvSpPr/>
          <p:nvPr/>
        </p:nvSpPr>
        <p:spPr>
          <a:xfrm>
            <a:off x="3456416" y="22548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7E5DF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Process" id="135"/>
          <p:cNvSpPr/>
          <p:nvPr/>
        </p:nvSpPr>
        <p:spPr>
          <a:xfrm>
            <a:off x="4061976" y="26804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7E5DF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Process" id="137"/>
          <p:cNvSpPr/>
          <p:nvPr/>
        </p:nvSpPr>
        <p:spPr>
          <a:xfrm>
            <a:off x="4533176" y="17532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0FDE5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38"/>
          <p:cNvSpPr/>
          <p:nvPr/>
        </p:nvSpPr>
        <p:spPr>
          <a:xfrm rot="-5400000">
            <a:off x="4998960" y="3430360"/>
            <a:ext cy="7600" cx="1076479"/>
          </a:xfrm>
          <a:custGeom>
            <a:avLst/>
            <a:gdLst/>
            <a:ahLst/>
            <a:cxnLst/>
            <a:rect r="r" b="b" l="l" t="t"/>
            <a:pathLst>
              <a:path h="7600" fill="none" w="1076479">
                <a:moveTo>
                  <a:pt x="0" y="0"/>
                </a:moveTo>
                <a:lnTo>
                  <a:pt x="1076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39"/>
          <p:cNvSpPr/>
          <p:nvPr/>
        </p:nvSpPr>
        <p:spPr>
          <a:xfrm>
            <a:off x="5108337" y="22548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0FDE5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Process" id="140"/>
          <p:cNvSpPr/>
          <p:nvPr/>
        </p:nvSpPr>
        <p:spPr>
          <a:xfrm>
            <a:off x="5614816" y="26804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E0FDE5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41"/>
          <p:cNvSpPr/>
          <p:nvPr/>
        </p:nvSpPr>
        <p:spPr>
          <a:xfrm rot="-5400000">
            <a:off x="5781760" y="3100840"/>
            <a:ext cy="7600" cx="1684479"/>
          </a:xfrm>
          <a:custGeom>
            <a:avLst/>
            <a:gdLst/>
            <a:ahLst/>
            <a:cxnLst/>
            <a:rect r="r" b="b" l="l" t="t"/>
            <a:pathLst>
              <a:path h="7600" fill="none" w="1684479">
                <a:moveTo>
                  <a:pt x="0" y="0"/>
                </a:moveTo>
                <a:lnTo>
                  <a:pt x="1684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42"/>
          <p:cNvSpPr/>
          <p:nvPr/>
        </p:nvSpPr>
        <p:spPr>
          <a:xfrm>
            <a:off x="6193776" y="17532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AE3EC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43"/>
          <p:cNvSpPr/>
          <p:nvPr/>
        </p:nvSpPr>
        <p:spPr>
          <a:xfrm rot="-5400000">
            <a:off x="6686160" y="3430360"/>
            <a:ext cy="7600" cx="1076479"/>
          </a:xfrm>
          <a:custGeom>
            <a:avLst/>
            <a:gdLst/>
            <a:ahLst/>
            <a:cxnLst/>
            <a:rect r="r" b="b" l="l" t="t"/>
            <a:pathLst>
              <a:path h="7600" fill="none" w="1076479">
                <a:moveTo>
                  <a:pt x="0" y="0"/>
                </a:moveTo>
                <a:lnTo>
                  <a:pt x="1076479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Process" id="144"/>
          <p:cNvSpPr/>
          <p:nvPr/>
        </p:nvSpPr>
        <p:spPr>
          <a:xfrm>
            <a:off x="6795537" y="22548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AE3EC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Process" id="145"/>
          <p:cNvSpPr/>
          <p:nvPr/>
        </p:nvSpPr>
        <p:spPr>
          <a:xfrm>
            <a:off x="7326997" y="2680400"/>
            <a:ext cy="638400" cx="845249"/>
          </a:xfrm>
          <a:custGeom>
            <a:avLst/>
            <a:gdLst>
              <a:gd name="connsiteX0" fmla="*/ 0 w 845249"/>
              <a:gd name="connsiteY0" fmla="*/ 319200 h 638400"/>
              <a:gd name="connsiteX1" fmla="*/ 422625 w 845249"/>
              <a:gd name="connsiteY1" fmla="*/ 0 h 638400"/>
              <a:gd name="connsiteX2" fmla="*/ 845249 w 845249"/>
              <a:gd name="connsiteY2" fmla="*/ 319200 h 638400"/>
              <a:gd name="connsiteX3" fmla="*/ 422625 w 845249"/>
              <a:gd name="connsiteY3" fmla="*/ 638400 h 6384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638400" stroke="fals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  <a:path h="638400" fill="none" w="845249">
                <a:moveTo>
                  <a:pt x="845249" y="554800"/>
                </a:moveTo>
                <a:lnTo>
                  <a:pt x="845249" y="83600"/>
                </a:lnTo>
                <a:cubicBezTo>
                  <a:pt x="845249" y="37453"/>
                  <a:pt x="807796" y="0"/>
                  <a:pt x="761649" y="0"/>
                </a:cubicBezTo>
                <a:lnTo>
                  <a:pt x="83600" y="0"/>
                </a:lnTo>
                <a:cubicBezTo>
                  <a:pt x="37453" y="0"/>
                  <a:pt x="0" y="37453"/>
                  <a:pt x="0" y="83600"/>
                </a:cubicBezTo>
                <a:lnTo>
                  <a:pt x="0" y="554800"/>
                </a:lnTo>
                <a:cubicBezTo>
                  <a:pt x="0" y="600947"/>
                  <a:pt x="37453" y="638400"/>
                  <a:pt x="83600" y="638400"/>
                </a:cubicBezTo>
                <a:lnTo>
                  <a:pt x="761649" y="638400"/>
                </a:lnTo>
                <a:cubicBezTo>
                  <a:pt x="807796" y="638400"/>
                  <a:pt x="845249" y="600947"/>
                  <a:pt x="845249" y="554800"/>
                </a:cubicBezTo>
                <a:close/>
              </a:path>
            </a:pathLst>
          </a:custGeom>
          <a:solidFill>
            <a:srgbClr val="FAE3EC"/>
          </a:solidFill>
          <a:ln cap="flat" w="7600">
            <a:noFill/>
            <a:round/>
          </a:ln>
        </p:spPr>
        <p:txBody>
          <a:bodyPr tIns="38100" anchor="ctr" lIns="38100" rtlCol="0" rIns="38100" wrap="square" bIns="38100"/>
          <a:lstStyle/>
          <a:p>
            <a:pPr algn="l">
              <a:lnSpc>
                <a:spcPct val="120000"/>
              </a:lnSpc>
            </a:pPr>
            <a:r>
              <a:rPr altLang="en-US" sz="760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MILESTONE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Milestone
description</a:t>
            </a:r>
          </a:p>
        </p:txBody>
      </p:sp>
      <p:sp>
        <p:nvSpPr>
          <p:cNvPr name="Line" id="147"/>
          <p:cNvSpPr/>
          <p:nvPr/>
        </p:nvSpPr>
        <p:spPr>
          <a:xfrm rot="-5400000">
            <a:off x="7380200" y="3630400"/>
            <a:ext cy="7600" cx="646000"/>
          </a:xfrm>
          <a:custGeom>
            <a:avLst/>
            <a:gdLst/>
            <a:ahLst/>
            <a:cxnLst/>
            <a:rect r="r" b="b" l="l" t="t"/>
            <a:pathLst>
              <a:path h="7600" fill="none" w="646000">
                <a:moveTo>
                  <a:pt x="0" y="0"/>
                </a:moveTo>
                <a:lnTo>
                  <a:pt x="646000" y="0"/>
                </a:lnTo>
              </a:path>
            </a:pathLst>
          </a:custGeom>
          <a:noFill/>
          <a:ln cap="flat" w="17733">
            <a:solidFill>
              <a:srgbClr val="EDF0EE"/>
            </a:solidFill>
            <a:miter/>
          </a:ln>
        </p:spPr>
      </p:sp>
      <p:sp>
        <p:nvSpPr>
          <p:cNvPr name="Rectangle" id="148"/>
          <p:cNvSpPr/>
          <p:nvPr/>
        </p:nvSpPr>
        <p:spPr>
          <a:xfrm>
            <a:off x="2619788" y="826000"/>
            <a:ext cy="638400" cx="3532024"/>
          </a:xfrm>
          <a:custGeom>
            <a:avLst/>
            <a:gdLst>
              <a:gd name="connsiteX0" fmla="*/ 1766012 w 3532024"/>
              <a:gd name="connsiteY0" fmla="*/ 638400 h 638400"/>
            </a:gdLst>
            <a:ahLst/>
            <a:cxnLst>
              <a:cxn ang="5400000">
                <a:pos x="connsiteX0" y="connsiteY0"/>
              </a:cxn>
            </a:cxnLst>
            <a:rect r="r" b="b" l="l" t="t"/>
            <a:pathLst>
              <a:path h="638400" stroke="false" w="3532024">
                <a:moveTo>
                  <a:pt x="0" y="0"/>
                </a:moveTo>
                <a:lnTo>
                  <a:pt x="3532024" y="0"/>
                </a:lnTo>
                <a:lnTo>
                  <a:pt x="3532024" y="638400"/>
                </a:lnTo>
                <a:lnTo>
                  <a:pt x="0" y="638400"/>
                </a:lnTo>
                <a:lnTo>
                  <a:pt x="0" y="0"/>
                </a:lnTo>
                <a:close/>
              </a:path>
              <a:path h="638400" fill="none" w="3532024">
                <a:moveTo>
                  <a:pt x="0" y="0"/>
                </a:moveTo>
                <a:lnTo>
                  <a:pt x="3532024" y="0"/>
                </a:lnTo>
                <a:lnTo>
                  <a:pt x="3532024" y="638400"/>
                </a:lnTo>
                <a:lnTo>
                  <a:pt x="0" y="638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>
              <a:lnSpc>
                <a:spcPct val="120000"/>
              </a:lnSpc>
            </a:pPr>
            <a:r>
              <a:rPr altLang="en-US" sz="1824" b="1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PRODUCT ROADMAP TITLE</a:t>
            </a:r>
            <a:r>
              <a:rPr altLang="en-US" sz="760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
</a:t>
            </a:r>
            <a:r>
              <a:rPr altLang="en-US" sz="1064" lang="zh-CN" dirty="0">
                <a:solidFill>
                  <a:srgbClr val="00083A"/>
                </a:solidFill>
                <a:latin typeface="Arial"/>
                <a:ea typeface="Arial"/>
                <a:cs typeface="Arial"/>
              </a:rPr>
              <a:t>Roadmap Tagline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2025-11-04T09:04:10Z</dcterms:created>
  <dcterms:modified xsi:type="dcterms:W3CDTF">2025-11-04T09:04:10Z</dcterms:modified>
</cp:coreProperties>
</file>