
<file path=[Content_Types].xml><?xml version="1.0" encoding="utf-8"?>
<Types xmlns="http://schemas.openxmlformats.org/package/2006/content-types">
  <Default ContentType="image/jpeg" Extension="jpeg"/>
  <Default ContentType="image/png" Extension="png"/>
  <Default ContentType="image/bmp" Extension="bmp"/>
  <Default ContentType="image/gif" Extension="gif"/>
  <Default ContentType="image/tiff" Extension="tiff"/>
  <Default ContentType="image/wmf" Extension="wmf"/>
  <Default ContentType="image/emf" Extension="emf"/>
  <Default ContentType="image/svg+xml" Extension="svg"/>
  <Default ContentType="application/vnd.openxmlformats-package.relationships+xml" Extension="rels"/>
  <Default ContentType="application/xml" Extension="xml"/>
  <Default ContentType="application/octet-stream" Extension="jpg"/>
  <Override ContentType="application/vnd.openxmlformats-officedocument.presentationml.presentation.main+xml" PartName="/ppt/presentation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presProps+xml" PartName="/ppt/presProps.xml"/>
  <Override ContentType="application/vnd.openxmlformats-officedocument.presentationml.viewProps+xml" PartName="/ppt/viewProps.xml"/>
  <Override ContentType="application/vnd.openxmlformats-officedocument.theme+xml" PartName="/ppt/theme/theme1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package.core-properties+xml" PartName="/docProps/core.xml"/>
  <Override ContentType="application/vnd.openxmlformats-officedocument.extended-properties+xml" PartName="/docProps/app.xml"/>
</Types>
</file>

<file path=_rels/.rels><?xml version="1.0" encoding="UTF-8" standalone="yes"?>
<Relationships xmlns="http://schemas.openxmlformats.org/package/2006/relationships">
  <Relationship Id="rId3" Target="docProps/core.xml" Type="http://schemas.openxmlformats.org/package/2006/relationships/metadata/core-properties"/>
  <Relationship Id="rId2" Target="docProps/thumbnail.jpeg" Type="http://schemas.openxmlformats.org/package/2006/relationships/metadata/thumbnail"/>
  <Relationship Id="rId1" Target="ppt/presentation.xml" Type="http://schemas.openxmlformats.org/officeDocument/2006/relationships/officeDocument"/>
  <Relationship Id="rId4" Target="docProps/app.xml" Type="http://schemas.openxmlformats.org/officeDocument/2006/relationships/extended-properties"/>
</Relationships>
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 saveSubsetFonts="1">
  <p:sldMasterIdLst>
    <p:sldMasterId r:id="rId1" id="2147483648"/>
  </p:sldMasterIdLst>
  <p:sldIdLst>
    <p:sldId r:id="rId6" id="256"/>
  </p:sldIdLst>
  <p:sldSz type="screen4x3" cy="6858000" cx="9144000"/>
  <p:notesSz cy="9144000" cx="6858000"/>
  <p:defaultTextStyle>
    <a:defPPr>
      <a:defRPr lang="en-US"/>
    </a:defPPr>
    <a:lvl1pPr defTabSz="914400" algn="l" rtl="0" eaLnBrk="1" marL="0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defTabSz="914400" algn="l" rtl="0" eaLnBrk="1" marL="457200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defTabSz="914400" algn="l" rtl="0" eaLnBrk="1" marL="914400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defTabSz="914400" algn="l" rtl="0" eaLnBrk="1" marL="1371600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defTabSz="914400" algn="l" rtl="0" eaLnBrk="1" marL="1828800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defTabSz="914400" algn="l" rtl="0" eaLnBrk="1" marL="2286000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defTabSz="914400" algn="l" rtl="0" eaLnBrk="1" marL="2743200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defTabSz="914400" algn="l" rtl="0" eaLnBrk="1" marL="3200400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defTabSz="914400" algn="l" rtl="0" eaLnBrk="1" marL="3657600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
  <Relationship Id="rId1" Target="slideMasters/slideMaster1.xml" Type="http://schemas.openxmlformats.org/officeDocument/2006/relationships/slideMaster"/>
  <Relationship Id="rId2" Target="tableStyles.xml" Type="http://schemas.openxmlformats.org/officeDocument/2006/relationships/tableStyles"/>
  <Relationship Id="rId3" Target="theme/theme1.xml" Type="http://schemas.openxmlformats.org/officeDocument/2006/relationships/theme"/>
  <Relationship Id="rId4" Target="viewProps.xml" Type="http://schemas.openxmlformats.org/officeDocument/2006/relationships/viewProps"/>
  <Relationship Id="rId5" Target="presProps.xml" Type="http://schemas.openxmlformats.org/officeDocument/2006/relationships/presProps"/>
  <Relationship Id="rId6" Target="slides/slide1.xml" Type="http://schemas.openxmlformats.org/officeDocument/2006/relationships/slide"/>
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CN" smtClean="0"/>
              <a:t>Click to edit Master subtitle style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4628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65343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8038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16387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75024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806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51653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24026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9335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7629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15151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F60DB7-6E48-4466-B7A9-24611520A472}" type="datetimeFigureOut">
              <a:rPr lang="zh-CN" altLang="en-US" smtClean="0"/>
              <a:t>2013/8/19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5D7CD6-334A-41AE-9AE2-B93EEDD81DF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40682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
  <Relationship Id="rId1" Target="../slideLayouts/slideLayout1.xml" Type="http://schemas.openxmlformats.org/officeDocument/2006/relationships/slideLayout"/>
  <Relationship Id="rId2" Target="../media/image1.png" Type="http://schemas.openxmlformats.org/officeDocument/2006/relationships/image"/>
</Relationships>
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name="页-1" id="100"/>
        <p:cNvGrpSpPr/>
        <p:nvPr/>
      </p:nvGrpSpPr>
      <p:grpSpPr>
        <a:xfrm>
          <a:off x="0" y="0"/>
          <a:ext cy="0" cx="0"/>
          <a:chOff x="0" y="0"/>
          <a:chExt cy="0" cx="0"/>
        </a:xfrm>
      </p:grpSpPr>
      <p:sp>
        <p:nvSpPr>
          <p:cNvPr name="长方形" id="308"/>
          <p:cNvSpPr/>
          <p:nvPr/>
        </p:nvSpPr>
        <p:spPr>
          <a:xfrm>
            <a:off x="3534494" y="-259850"/>
            <a:ext cy="4315850" cx="72200"/>
          </a:xfrm>
          <a:custGeom>
            <a:avLst/>
            <a:gdLst>
              <a:gd name="connsiteX0" fmla="*/ 0 w 72200"/>
              <a:gd name="connsiteY0" fmla="*/ 2157925 h 4315850"/>
              <a:gd name="connsiteX1" fmla="*/ 36100 w 72200"/>
              <a:gd name="connsiteY1" fmla="*/ 0 h 4315850"/>
              <a:gd name="connsiteX2" fmla="*/ 72200 w 72200"/>
              <a:gd name="connsiteY2" fmla="*/ 2157925 h 4315850"/>
              <a:gd name="connsiteX3" fmla="*/ 36100 w 72200"/>
              <a:gd name="connsiteY3" fmla="*/ 4315850 h 4315850"/>
            </a:gdLst>
            <a:ahLst/>
            <a:cxnLst>
              <a:cxn ang="108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5400000">
                <a:pos x="connsiteX3" y="connsiteY3"/>
              </a:cxn>
            </a:cxnLst>
            <a:rect r="r" b="b" l="l" t="t"/>
            <a:pathLst>
              <a:path h="4315850" stroke="false" w="72200">
                <a:moveTo>
                  <a:pt x="72200" y="4315850"/>
                </a:moveTo>
                <a:lnTo>
                  <a:pt x="72200" y="0"/>
                </a:lnTo>
                <a:lnTo>
                  <a:pt x="0" y="0"/>
                </a:lnTo>
                <a:lnTo>
                  <a:pt x="0" y="4315850"/>
                </a:lnTo>
                <a:lnTo>
                  <a:pt x="72200" y="4315850"/>
                </a:lnTo>
                <a:close/>
              </a:path>
              <a:path h="4315850" fill="none" w="72200">
                <a:moveTo>
                  <a:pt x="72200" y="4315850"/>
                </a:moveTo>
                <a:lnTo>
                  <a:pt x="72200" y="0"/>
                </a:lnTo>
                <a:lnTo>
                  <a:pt x="0" y="0"/>
                </a:lnTo>
                <a:lnTo>
                  <a:pt x="0" y="4315850"/>
                </a:lnTo>
                <a:lnTo>
                  <a:pt x="72200" y="4315850"/>
                </a:lnTo>
                <a:close/>
              </a:path>
            </a:pathLst>
          </a:custGeom>
          <a:solidFill>
            <a:srgbClr val="FBC900"/>
          </a:solidFill>
          <a:ln cap="flat" w="7600">
            <a:noFill/>
            <a:miter/>
          </a:ln>
        </p:spPr>
      </p:sp>
      <p:sp>
        <p:nvSpPr>
          <p:cNvPr name="长方形" id="310"/>
          <p:cNvSpPr/>
          <p:nvPr/>
        </p:nvSpPr>
        <p:spPr>
          <a:xfrm>
            <a:off x="4137926" y="-259850"/>
            <a:ext cy="4315850" cx="72200"/>
          </a:xfrm>
          <a:custGeom>
            <a:avLst/>
            <a:gdLst>
              <a:gd name="connsiteX0" fmla="*/ 0 w 72200"/>
              <a:gd name="connsiteY0" fmla="*/ 2157925 h 4315850"/>
              <a:gd name="connsiteX1" fmla="*/ 36100 w 72200"/>
              <a:gd name="connsiteY1" fmla="*/ 0 h 4315850"/>
              <a:gd name="connsiteX2" fmla="*/ 72200 w 72200"/>
              <a:gd name="connsiteY2" fmla="*/ 2157925 h 4315850"/>
              <a:gd name="connsiteX3" fmla="*/ 36100 w 72200"/>
              <a:gd name="connsiteY3" fmla="*/ 4315850 h 4315850"/>
            </a:gdLst>
            <a:ahLst/>
            <a:cxnLst>
              <a:cxn ang="108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5400000">
                <a:pos x="connsiteX3" y="connsiteY3"/>
              </a:cxn>
            </a:cxnLst>
            <a:rect r="r" b="b" l="l" t="t"/>
            <a:pathLst>
              <a:path h="4315850" stroke="false" w="72200">
                <a:moveTo>
                  <a:pt x="72200" y="4315850"/>
                </a:moveTo>
                <a:lnTo>
                  <a:pt x="72200" y="0"/>
                </a:lnTo>
                <a:lnTo>
                  <a:pt x="0" y="0"/>
                </a:lnTo>
                <a:lnTo>
                  <a:pt x="0" y="4315850"/>
                </a:lnTo>
                <a:lnTo>
                  <a:pt x="72200" y="4315850"/>
                </a:lnTo>
                <a:close/>
              </a:path>
              <a:path h="4315850" fill="none" w="72200">
                <a:moveTo>
                  <a:pt x="72200" y="4315850"/>
                </a:moveTo>
                <a:lnTo>
                  <a:pt x="72200" y="0"/>
                </a:lnTo>
                <a:lnTo>
                  <a:pt x="0" y="0"/>
                </a:lnTo>
                <a:lnTo>
                  <a:pt x="0" y="4315850"/>
                </a:lnTo>
                <a:lnTo>
                  <a:pt x="72200" y="4315850"/>
                </a:lnTo>
                <a:close/>
              </a:path>
            </a:pathLst>
          </a:custGeom>
          <a:solidFill>
            <a:srgbClr val="2543A5"/>
          </a:solidFill>
          <a:ln cap="flat" w="7600">
            <a:noFill/>
            <a:miter/>
          </a:ln>
        </p:spPr>
      </p:sp>
      <p:sp>
        <p:nvSpPr>
          <p:cNvPr name="长方形" id="311"/>
          <p:cNvSpPr/>
          <p:nvPr/>
        </p:nvSpPr>
        <p:spPr>
          <a:xfrm>
            <a:off x="3918400" y="6176400"/>
            <a:ext cy="501600" cx="72200"/>
          </a:xfrm>
          <a:custGeom>
            <a:avLst/>
            <a:gdLst>
              <a:gd name="connsiteX0" fmla="*/ 0 w 72200"/>
              <a:gd name="connsiteY0" fmla="*/ 250800 h 501600"/>
              <a:gd name="connsiteX1" fmla="*/ 36100 w 72200"/>
              <a:gd name="connsiteY1" fmla="*/ 0 h 501600"/>
              <a:gd name="connsiteX2" fmla="*/ 72200 w 72200"/>
              <a:gd name="connsiteY2" fmla="*/ 250800 h 501600"/>
              <a:gd name="connsiteX3" fmla="*/ 36100 w 72200"/>
              <a:gd name="connsiteY3" fmla="*/ 501600 h 501600"/>
            </a:gdLst>
            <a:ahLst/>
            <a:cxnLst>
              <a:cxn ang="108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5400000">
                <a:pos x="connsiteX3" y="connsiteY3"/>
              </a:cxn>
            </a:cxnLst>
            <a:rect r="r" b="b" l="l" t="t"/>
            <a:pathLst>
              <a:path h="501600" stroke="false" w="72200">
                <a:moveTo>
                  <a:pt x="72200" y="501600"/>
                </a:moveTo>
                <a:lnTo>
                  <a:pt x="72200" y="0"/>
                </a:lnTo>
                <a:lnTo>
                  <a:pt x="0" y="0"/>
                </a:lnTo>
                <a:lnTo>
                  <a:pt x="0" y="501600"/>
                </a:lnTo>
                <a:lnTo>
                  <a:pt x="72200" y="501600"/>
                </a:lnTo>
                <a:close/>
              </a:path>
              <a:path h="501600" fill="none" w="72200">
                <a:moveTo>
                  <a:pt x="72200" y="501600"/>
                </a:moveTo>
                <a:lnTo>
                  <a:pt x="72200" y="0"/>
                </a:lnTo>
                <a:lnTo>
                  <a:pt x="0" y="0"/>
                </a:lnTo>
                <a:lnTo>
                  <a:pt x="0" y="501600"/>
                </a:lnTo>
                <a:lnTo>
                  <a:pt x="72200" y="501600"/>
                </a:lnTo>
                <a:close/>
              </a:path>
            </a:pathLst>
          </a:custGeom>
          <a:solidFill>
            <a:srgbClr val="EB8989"/>
          </a:solidFill>
          <a:ln cap="flat" w="7600">
            <a:noFill/>
            <a:miter/>
          </a:ln>
        </p:spPr>
      </p:sp>
      <p:sp>
        <p:nvSpPr>
          <p:cNvPr name="长方形" id="314"/>
          <p:cNvSpPr/>
          <p:nvPr/>
        </p:nvSpPr>
        <p:spPr>
          <a:xfrm>
            <a:off x="4748700" y="4063129"/>
            <a:ext cy="2614879" cx="72200"/>
          </a:xfrm>
          <a:custGeom>
            <a:avLst/>
            <a:gdLst>
              <a:gd name="connsiteX0" fmla="*/ 0 w 72200"/>
              <a:gd name="connsiteY0" fmla="*/ 1307439 h 2614879"/>
              <a:gd name="connsiteX1" fmla="*/ 36100 w 72200"/>
              <a:gd name="connsiteY1" fmla="*/ 0 h 2614879"/>
              <a:gd name="connsiteX2" fmla="*/ 72200 w 72200"/>
              <a:gd name="connsiteY2" fmla="*/ 1307439 h 2614879"/>
              <a:gd name="connsiteX3" fmla="*/ 36100 w 72200"/>
              <a:gd name="connsiteY3" fmla="*/ 2614879 h 2614879"/>
            </a:gdLst>
            <a:ahLst/>
            <a:cxnLst>
              <a:cxn ang="108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5400000">
                <a:pos x="connsiteX3" y="connsiteY3"/>
              </a:cxn>
            </a:cxnLst>
            <a:rect r="r" b="b" l="l" t="t"/>
            <a:pathLst>
              <a:path h="2614879" stroke="false" w="72200">
                <a:moveTo>
                  <a:pt x="72200" y="2614879"/>
                </a:moveTo>
                <a:lnTo>
                  <a:pt x="72200" y="0"/>
                </a:lnTo>
                <a:lnTo>
                  <a:pt x="0" y="0"/>
                </a:lnTo>
                <a:lnTo>
                  <a:pt x="0" y="2614879"/>
                </a:lnTo>
                <a:lnTo>
                  <a:pt x="72200" y="2614879"/>
                </a:lnTo>
                <a:close/>
              </a:path>
              <a:path h="2614879" fill="none" w="72200">
                <a:moveTo>
                  <a:pt x="72200" y="2614879"/>
                </a:moveTo>
                <a:lnTo>
                  <a:pt x="72200" y="0"/>
                </a:lnTo>
                <a:lnTo>
                  <a:pt x="0" y="0"/>
                </a:lnTo>
                <a:lnTo>
                  <a:pt x="0" y="2614879"/>
                </a:lnTo>
                <a:lnTo>
                  <a:pt x="72200" y="2614879"/>
                </a:lnTo>
                <a:close/>
              </a:path>
            </a:pathLst>
          </a:custGeom>
          <a:solidFill>
            <a:srgbClr val="307F45"/>
          </a:solidFill>
          <a:ln cap="flat" w="7600">
            <a:noFill/>
            <a:miter/>
          </a:ln>
        </p:spPr>
      </p:sp>
      <p:sp>
        <p:nvSpPr>
          <p:cNvPr name="直线连接线" id="320"/>
          <p:cNvSpPr/>
          <p:nvPr/>
        </p:nvSpPr>
        <p:spPr>
          <a:xfrm>
            <a:off x="3317894" y="-259850"/>
            <a:ext cy="7600" cx="2150800"/>
          </a:xfrm>
          <a:custGeom>
            <a:avLst/>
            <a:gdLst/>
            <a:ahLst/>
            <a:cxnLst/>
            <a:rect r="r" b="b" l="l" t="t"/>
            <a:pathLst>
              <a:path h="7600" fill="none" w="2150800">
                <a:moveTo>
                  <a:pt x="0" y="0"/>
                </a:moveTo>
                <a:lnTo>
                  <a:pt x="2150800" y="0"/>
                </a:lnTo>
              </a:path>
            </a:pathLst>
          </a:custGeom>
          <a:noFill/>
          <a:ln cap="flat" w="20267">
            <a:solidFill>
              <a:srgbClr val="595959"/>
            </a:solidFill>
            <a:miter/>
          </a:ln>
        </p:spPr>
      </p:sp>
      <p:sp>
        <p:nvSpPr>
          <p:cNvPr name="直线连接线" id="321"/>
          <p:cNvSpPr/>
          <p:nvPr/>
        </p:nvSpPr>
        <p:spPr>
          <a:xfrm>
            <a:off x="3348400" y="468800"/>
            <a:ext cy="7600" cx="2150800"/>
          </a:xfrm>
          <a:custGeom>
            <a:avLst/>
            <a:gdLst/>
            <a:ahLst/>
            <a:cxnLst/>
            <a:rect r="r" b="b" l="l" t="t"/>
            <a:pathLst>
              <a:path h="7600" fill="none" w="2150800">
                <a:moveTo>
                  <a:pt x="0" y="0"/>
                </a:moveTo>
                <a:lnTo>
                  <a:pt x="2150800" y="0"/>
                </a:lnTo>
              </a:path>
            </a:pathLst>
          </a:custGeom>
          <a:noFill/>
          <a:ln cap="flat" w="20267">
            <a:solidFill>
              <a:srgbClr val="595959"/>
            </a:solidFill>
            <a:miter/>
          </a:ln>
        </p:spPr>
      </p:sp>
      <p:sp>
        <p:nvSpPr>
          <p:cNvPr name="直线连接线" id="322"/>
          <p:cNvSpPr/>
          <p:nvPr/>
        </p:nvSpPr>
        <p:spPr>
          <a:xfrm>
            <a:off x="3204000" y="4056000"/>
            <a:ext cy="7600" cx="2295200"/>
          </a:xfrm>
          <a:custGeom>
            <a:avLst/>
            <a:gdLst/>
            <a:ahLst/>
            <a:cxnLst/>
            <a:rect r="r" b="b" l="l" t="t"/>
            <a:pathLst>
              <a:path h="7600" fill="none" w="2295200">
                <a:moveTo>
                  <a:pt x="0" y="0"/>
                </a:moveTo>
                <a:lnTo>
                  <a:pt x="2295200" y="0"/>
                </a:lnTo>
              </a:path>
            </a:pathLst>
          </a:custGeom>
          <a:noFill/>
          <a:ln cap="flat" w="20267">
            <a:solidFill>
              <a:srgbClr val="595959"/>
            </a:solidFill>
            <a:miter/>
          </a:ln>
        </p:spPr>
      </p:sp>
      <p:sp>
        <p:nvSpPr>
          <p:cNvPr name="直线连接线" id="323"/>
          <p:cNvSpPr/>
          <p:nvPr/>
        </p:nvSpPr>
        <p:spPr>
          <a:xfrm>
            <a:off x="3173494" y="6169750"/>
            <a:ext cy="7600" cx="2295200"/>
          </a:xfrm>
          <a:custGeom>
            <a:avLst/>
            <a:gdLst/>
            <a:ahLst/>
            <a:cxnLst/>
            <a:rect r="r" b="b" l="l" t="t"/>
            <a:pathLst>
              <a:path h="7600" fill="none" w="2295200">
                <a:moveTo>
                  <a:pt x="0" y="0"/>
                </a:moveTo>
                <a:lnTo>
                  <a:pt x="2295200" y="0"/>
                </a:lnTo>
              </a:path>
            </a:pathLst>
          </a:custGeom>
          <a:noFill/>
          <a:ln cap="flat" w="20267">
            <a:solidFill>
              <a:srgbClr val="595959"/>
            </a:solidFill>
            <a:miter/>
          </a:ln>
        </p:spPr>
      </p:sp>
      <p:sp>
        <p:nvSpPr>
          <p:cNvPr name="直线连接线" id="327"/>
          <p:cNvSpPr/>
          <p:nvPr/>
        </p:nvSpPr>
        <p:spPr>
          <a:xfrm>
            <a:off x="2884694" y="-259850"/>
            <a:ext cy="7600" cx="433200"/>
          </a:xfrm>
          <a:custGeom>
            <a:avLst/>
            <a:gdLst/>
            <a:ahLst/>
            <a:cxnLst/>
            <a:rect r="r" b="b" l="l" t="t"/>
            <a:pathLst>
              <a:path h="7600" fill="none" w="433200">
                <a:moveTo>
                  <a:pt x="0" y="0"/>
                </a:moveTo>
                <a:lnTo>
                  <a:pt x="433200" y="0"/>
                </a:lnTo>
              </a:path>
            </a:pathLst>
          </a:custGeom>
          <a:noFill/>
          <a:ln cap="flat" w="17733">
            <a:solidFill>
              <a:srgbClr val="CA3D3E"/>
            </a:solidFill>
            <a:miter/>
            <a:headEnd len="med" type="oval" w="med"/>
            <a:tailEnd len="med" type="stealth" w="med"/>
          </a:ln>
        </p:spPr>
      </p:sp>
      <p:sp>
        <p:nvSpPr>
          <p:cNvPr name="Rectangle" id="329"/>
          <p:cNvSpPr/>
          <p:nvPr/>
        </p:nvSpPr>
        <p:spPr>
          <a:xfrm>
            <a:off x="1634228" y="-459350"/>
            <a:ext cy="490200" cx="1223600"/>
          </a:xfrm>
          <a:custGeom>
            <a:avLst/>
            <a:gdLst/>
            <a:ahLst/>
            <a:cxnLst/>
            <a:rect r="r" b="b" l="l" t="t"/>
            <a:pathLst>
              <a:path h="490200" stroke="false" w="1223600">
                <a:moveTo>
                  <a:pt x="0" y="0"/>
                </a:moveTo>
                <a:lnTo>
                  <a:pt x="1223600" y="0"/>
                </a:lnTo>
                <a:lnTo>
                  <a:pt x="1223600" y="490200"/>
                </a:lnTo>
                <a:lnTo>
                  <a:pt x="0" y="490200"/>
                </a:lnTo>
                <a:lnTo>
                  <a:pt x="0" y="0"/>
                </a:lnTo>
                <a:close/>
              </a:path>
              <a:path h="490200" fill="none" w="1223600">
                <a:moveTo>
                  <a:pt x="0" y="0"/>
                </a:moveTo>
                <a:lnTo>
                  <a:pt x="1223600" y="0"/>
                </a:lnTo>
                <a:lnTo>
                  <a:pt x="1223600" y="490200"/>
                </a:lnTo>
                <a:lnTo>
                  <a:pt x="0" y="490200"/>
                </a:lnTo>
                <a:lnTo>
                  <a:pt x="0" y="0"/>
                </a:lnTo>
                <a:close/>
              </a:path>
            </a:pathLst>
          </a:custGeom>
          <a:noFill/>
          <a:ln cap="flat" w="7600">
            <a:noFill/>
            <a:miter/>
          </a:ln>
        </p:spPr>
        <p:txBody>
          <a:bodyPr tIns="38100" anchor="ctr" lIns="38100" rtlCol="0" rIns="38100" wrap="square" bIns="38100"/>
          <a:lstStyle/>
          <a:p>
            <a:pPr algn="ctr"/>
            <a:r>
              <a:rPr altLang="en-US" sz="684" lang="zh-CN" dirty="0">
                <a:solidFill>
                  <a:srgbClr val="A83132"/>
                </a:solidFill>
                <a:latin typeface="Times New Roman"/>
                <a:ea typeface="Times New Roman"/>
                <a:cs typeface="Times New Roman"/>
              </a:rPr>
              <a:t>Commencement of stage 1 for EIS phase 3</a:t>
            </a:r>
          </a:p>
          <a:p>
            <a:pPr algn="ctr"/>
            <a:r>
              <a:rPr altLang="en-US" sz="684" lang="zh-CN" dirty="0">
                <a:solidFill>
                  <a:srgbClr val="A83132"/>
                </a:solidFill>
                <a:latin typeface="Times New Roman"/>
                <a:ea typeface="Times New Roman"/>
                <a:cs typeface="Times New Roman"/>
              </a:rPr>
              <a:t>(Stage gates 1&amp;2</a:t>
            </a:r>
          </a:p>
        </p:txBody>
      </p:sp>
      <p:sp>
        <p:nvSpPr>
          <p:cNvPr name="直线连接线" id="330"/>
          <p:cNvSpPr/>
          <p:nvPr/>
        </p:nvSpPr>
        <p:spPr>
          <a:xfrm>
            <a:off x="2877200" y="468800"/>
            <a:ext cy="7600" cx="471200"/>
          </a:xfrm>
          <a:custGeom>
            <a:avLst/>
            <a:gdLst/>
            <a:ahLst/>
            <a:cxnLst/>
            <a:rect r="r" b="b" l="l" t="t"/>
            <a:pathLst>
              <a:path h="7600" fill="none" w="471200">
                <a:moveTo>
                  <a:pt x="0" y="0"/>
                </a:moveTo>
                <a:lnTo>
                  <a:pt x="471200" y="0"/>
                </a:lnTo>
              </a:path>
            </a:pathLst>
          </a:custGeom>
          <a:noFill/>
          <a:ln cap="flat" w="17733">
            <a:solidFill>
              <a:srgbClr val="CA3D3E"/>
            </a:solidFill>
            <a:miter/>
            <a:headEnd len="med" type="oval" w="med"/>
            <a:tailEnd len="med" type="stealth" w="med"/>
          </a:ln>
        </p:spPr>
      </p:sp>
      <p:sp>
        <p:nvSpPr>
          <p:cNvPr name="直线连接线" id="331"/>
          <p:cNvSpPr/>
          <p:nvPr/>
        </p:nvSpPr>
        <p:spPr>
          <a:xfrm>
            <a:off x="2770800" y="4056000"/>
            <a:ext cy="7600" cx="444469"/>
          </a:xfrm>
          <a:custGeom>
            <a:avLst/>
            <a:gdLst/>
            <a:ahLst/>
            <a:cxnLst/>
            <a:rect r="r" b="b" l="l" t="t"/>
            <a:pathLst>
              <a:path h="7600" fill="none" w="444469">
                <a:moveTo>
                  <a:pt x="0" y="0"/>
                </a:moveTo>
                <a:lnTo>
                  <a:pt x="444469" y="0"/>
                </a:lnTo>
              </a:path>
            </a:pathLst>
          </a:custGeom>
          <a:noFill/>
          <a:ln cap="flat" w="17733">
            <a:solidFill>
              <a:srgbClr val="CA3D3E"/>
            </a:solidFill>
            <a:miter/>
            <a:headEnd len="med" type="oval" w="med"/>
            <a:tailEnd len="med" type="stealth" w="med"/>
          </a:ln>
        </p:spPr>
      </p:sp>
      <p:sp>
        <p:nvSpPr>
          <p:cNvPr name="Rectangle" id="333"/>
          <p:cNvSpPr/>
          <p:nvPr/>
        </p:nvSpPr>
        <p:spPr>
          <a:xfrm>
            <a:off x="1634228" y="324404"/>
            <a:ext cy="266950" cx="1223600"/>
          </a:xfrm>
          <a:custGeom>
            <a:avLst/>
            <a:gdLst/>
            <a:ahLst/>
            <a:cxnLst/>
            <a:rect r="r" b="b" l="l" t="t"/>
            <a:pathLst>
              <a:path h="266950" stroke="false" w="1223600">
                <a:moveTo>
                  <a:pt x="0" y="0"/>
                </a:moveTo>
                <a:lnTo>
                  <a:pt x="1223600" y="0"/>
                </a:lnTo>
                <a:lnTo>
                  <a:pt x="1223600" y="266950"/>
                </a:lnTo>
                <a:lnTo>
                  <a:pt x="0" y="266950"/>
                </a:lnTo>
                <a:lnTo>
                  <a:pt x="0" y="0"/>
                </a:lnTo>
                <a:close/>
              </a:path>
              <a:path h="266950" fill="none" w="1223600">
                <a:moveTo>
                  <a:pt x="0" y="0"/>
                </a:moveTo>
                <a:lnTo>
                  <a:pt x="1223600" y="0"/>
                </a:lnTo>
                <a:lnTo>
                  <a:pt x="1223600" y="266950"/>
                </a:lnTo>
                <a:lnTo>
                  <a:pt x="0" y="266950"/>
                </a:lnTo>
                <a:lnTo>
                  <a:pt x="0" y="0"/>
                </a:lnTo>
                <a:close/>
              </a:path>
            </a:pathLst>
          </a:custGeom>
          <a:noFill/>
          <a:ln cap="flat" w="7600">
            <a:noFill/>
            <a:miter/>
          </a:ln>
        </p:spPr>
        <p:txBody>
          <a:bodyPr tIns="38100" anchor="ctr" lIns="38100" rtlCol="0" rIns="38100" wrap="square" bIns="38100"/>
          <a:lstStyle/>
          <a:p>
            <a:pPr algn="ctr"/>
            <a:r>
              <a:rPr altLang="en-US" sz="684" lang="zh-CN" dirty="0">
                <a:solidFill>
                  <a:srgbClr val="A83132"/>
                </a:solidFill>
                <a:latin typeface="Times New Roman"/>
                <a:ea typeface="Times New Roman"/>
                <a:cs typeface="Times New Roman"/>
              </a:rPr>
              <a:t>Workstreams commence, nb both streams can run in paralell</a:t>
            </a:r>
          </a:p>
        </p:txBody>
      </p:sp>
      <p:sp>
        <p:nvSpPr>
          <p:cNvPr name="Rectangle" id="338"/>
          <p:cNvSpPr/>
          <p:nvPr/>
        </p:nvSpPr>
        <p:spPr>
          <a:xfrm>
            <a:off x="1581400" y="3789673"/>
            <a:ext cy="490200" cx="1151400"/>
          </a:xfrm>
          <a:custGeom>
            <a:avLst/>
            <a:gdLst/>
            <a:ahLst/>
            <a:cxnLst/>
            <a:rect r="r" b="b" l="l" t="t"/>
            <a:pathLst>
              <a:path h="490200" stroke="false" w="1151400">
                <a:moveTo>
                  <a:pt x="0" y="0"/>
                </a:moveTo>
                <a:lnTo>
                  <a:pt x="1151400" y="0"/>
                </a:lnTo>
                <a:lnTo>
                  <a:pt x="1151400" y="490200"/>
                </a:lnTo>
                <a:lnTo>
                  <a:pt x="0" y="490200"/>
                </a:lnTo>
                <a:lnTo>
                  <a:pt x="0" y="0"/>
                </a:lnTo>
                <a:close/>
              </a:path>
              <a:path h="490200" fill="none" w="1151400">
                <a:moveTo>
                  <a:pt x="0" y="0"/>
                </a:moveTo>
                <a:lnTo>
                  <a:pt x="1151400" y="0"/>
                </a:lnTo>
                <a:lnTo>
                  <a:pt x="1151400" y="490200"/>
                </a:lnTo>
                <a:lnTo>
                  <a:pt x="0" y="490200"/>
                </a:lnTo>
                <a:lnTo>
                  <a:pt x="0" y="0"/>
                </a:lnTo>
                <a:close/>
              </a:path>
            </a:pathLst>
          </a:custGeom>
          <a:noFill/>
          <a:ln cap="flat" w="7600">
            <a:noFill/>
            <a:miter/>
          </a:ln>
        </p:spPr>
        <p:txBody>
          <a:bodyPr tIns="38100" anchor="ctr" lIns="38100" rtlCol="0" rIns="38100" wrap="square" bIns="38100"/>
          <a:lstStyle/>
          <a:p>
            <a:pPr algn="ctr"/>
            <a:r>
              <a:rPr altLang="en-US" sz="684" lang="zh-CN" dirty="0">
                <a:solidFill>
                  <a:srgbClr val="A83132"/>
                </a:solidFill>
                <a:latin typeface="Times New Roman"/>
                <a:ea typeface="Times New Roman"/>
                <a:cs typeface="Times New Roman"/>
              </a:rPr>
              <a:t>Go / No go decision gate for formal testing with staff reps in attendance (Stage gate 3)</a:t>
            </a:r>
          </a:p>
        </p:txBody>
      </p:sp>
      <p:sp>
        <p:nvSpPr>
          <p:cNvPr name="直线连接线" id="342"/>
          <p:cNvSpPr/>
          <p:nvPr/>
        </p:nvSpPr>
        <p:spPr>
          <a:xfrm>
            <a:off x="2884694" y="6169750"/>
            <a:ext cy="7600" cx="288800"/>
          </a:xfrm>
          <a:custGeom>
            <a:avLst/>
            <a:gdLst/>
            <a:ahLst/>
            <a:cxnLst/>
            <a:rect r="r" b="b" l="l" t="t"/>
            <a:pathLst>
              <a:path h="7600" fill="none" w="288800">
                <a:moveTo>
                  <a:pt x="0" y="0"/>
                </a:moveTo>
                <a:lnTo>
                  <a:pt x="288800" y="0"/>
                </a:lnTo>
              </a:path>
            </a:pathLst>
          </a:custGeom>
          <a:noFill/>
          <a:ln cap="flat" w="17733">
            <a:solidFill>
              <a:srgbClr val="CA3D3E"/>
            </a:solidFill>
            <a:miter/>
            <a:headEnd len="med" type="oval" w="med"/>
            <a:tailEnd len="med" type="stealth" w="med"/>
          </a:ln>
        </p:spPr>
      </p:sp>
      <p:sp>
        <p:nvSpPr>
          <p:cNvPr name="Rectangle" id="347"/>
          <p:cNvSpPr/>
          <p:nvPr/>
        </p:nvSpPr>
        <p:spPr>
          <a:xfrm>
            <a:off x="1685528" y="5872400"/>
            <a:ext cy="668800" cx="1121000"/>
          </a:xfrm>
          <a:custGeom>
            <a:avLst/>
            <a:gdLst/>
            <a:ahLst/>
            <a:cxnLst/>
            <a:rect r="r" b="b" l="l" t="t"/>
            <a:pathLst>
              <a:path h="668800" stroke="false" w="1121000">
                <a:moveTo>
                  <a:pt x="0" y="0"/>
                </a:moveTo>
                <a:lnTo>
                  <a:pt x="1121000" y="0"/>
                </a:lnTo>
                <a:lnTo>
                  <a:pt x="1121000" y="668800"/>
                </a:lnTo>
                <a:lnTo>
                  <a:pt x="0" y="668800"/>
                </a:lnTo>
                <a:lnTo>
                  <a:pt x="0" y="0"/>
                </a:lnTo>
                <a:close/>
              </a:path>
              <a:path h="668800" fill="none" w="1121000">
                <a:moveTo>
                  <a:pt x="0" y="0"/>
                </a:moveTo>
                <a:lnTo>
                  <a:pt x="1121000" y="0"/>
                </a:lnTo>
                <a:lnTo>
                  <a:pt x="1121000" y="668800"/>
                </a:lnTo>
                <a:lnTo>
                  <a:pt x="0" y="668800"/>
                </a:lnTo>
                <a:lnTo>
                  <a:pt x="0" y="0"/>
                </a:lnTo>
                <a:close/>
              </a:path>
            </a:pathLst>
          </a:custGeom>
          <a:noFill/>
          <a:ln cap="flat" w="7600">
            <a:noFill/>
            <a:miter/>
          </a:ln>
        </p:spPr>
        <p:txBody>
          <a:bodyPr tIns="38100" anchor="ctr" lIns="38100" rtlCol="0" rIns="38100" wrap="square" bIns="38100"/>
          <a:lstStyle/>
          <a:p>
            <a:pPr algn="ctr"/>
            <a:r>
              <a:rPr altLang="en-US" sz="684" lang="zh-CN" dirty="0">
                <a:solidFill>
                  <a:srgbClr val="A83132"/>
                </a:solidFill>
                <a:latin typeface="Times New Roman"/>
                <a:ea typeface="Times New Roman"/>
                <a:cs typeface="Times New Roman"/>
              </a:rPr>
              <a:t>Commence works to reolve platfomr issues ie lighting</a:t>
            </a:r>
          </a:p>
        </p:txBody>
      </p:sp>
      <p:sp>
        <p:nvSpPr>
          <p:cNvPr name="Rectangle" id="354"/>
          <p:cNvSpPr/>
          <p:nvPr/>
        </p:nvSpPr>
        <p:spPr>
          <a:xfrm>
            <a:off x="5764197" y="169075"/>
            <a:ext cy="158650" cx="1749003"/>
          </a:xfrm>
          <a:custGeom>
            <a:avLst/>
            <a:gdLst/>
            <a:ahLst/>
            <a:cxnLst/>
            <a:rect r="r" b="b" l="l" t="t"/>
            <a:pathLst>
              <a:path h="158650" stroke="false" w="1749003">
                <a:moveTo>
                  <a:pt x="0" y="0"/>
                </a:moveTo>
                <a:lnTo>
                  <a:pt x="1749003" y="0"/>
                </a:lnTo>
                <a:lnTo>
                  <a:pt x="1749003" y="158650"/>
                </a:lnTo>
                <a:lnTo>
                  <a:pt x="0" y="158650"/>
                </a:lnTo>
                <a:lnTo>
                  <a:pt x="0" y="0"/>
                </a:lnTo>
                <a:close/>
              </a:path>
              <a:path h="158650" fill="none" w="1749003">
                <a:moveTo>
                  <a:pt x="0" y="0"/>
                </a:moveTo>
                <a:lnTo>
                  <a:pt x="1749003" y="0"/>
                </a:lnTo>
                <a:lnTo>
                  <a:pt x="1749003" y="158650"/>
                </a:lnTo>
                <a:lnTo>
                  <a:pt x="0" y="158650"/>
                </a:lnTo>
                <a:lnTo>
                  <a:pt x="0" y="0"/>
                </a:lnTo>
                <a:close/>
              </a:path>
            </a:pathLst>
          </a:custGeom>
          <a:noFill/>
          <a:ln cap="flat" w="7600">
            <a:noFill/>
            <a:miter/>
          </a:ln>
        </p:spPr>
        <p:txBody>
          <a:bodyPr tIns="38100" anchor="ctr" lIns="38100" rtlCol="0" rIns="38100" wrap="square" bIns="38100"/>
          <a:lstStyle/>
          <a:p>
            <a:pPr algn="just"/>
            <a:r>
              <a:rPr altLang="en-US" sz="684" lang="zh-CN" dirty="0">
                <a:solidFill>
                  <a:srgbClr val="191919"/>
                </a:solidFill>
                <a:latin typeface="Times New Roman"/>
                <a:ea typeface="Times New Roman"/>
                <a:cs typeface="Times New Roman"/>
              </a:rPr>
              <a:t>Workstream 2 Offciers special pre-test runs</a:t>
            </a:r>
          </a:p>
        </p:txBody>
      </p:sp>
      <p:sp>
        <p:nvSpPr>
          <p:cNvPr name="Rectangle" id="355"/>
          <p:cNvSpPr/>
          <p:nvPr/>
        </p:nvSpPr>
        <p:spPr>
          <a:xfrm>
            <a:off x="5764197" y="-127800"/>
            <a:ext cy="158650" cx="1749003"/>
          </a:xfrm>
          <a:custGeom>
            <a:avLst/>
            <a:gdLst/>
            <a:ahLst/>
            <a:cxnLst/>
            <a:rect r="r" b="b" l="l" t="t"/>
            <a:pathLst>
              <a:path h="158650" stroke="false" w="1749003">
                <a:moveTo>
                  <a:pt x="0" y="0"/>
                </a:moveTo>
                <a:lnTo>
                  <a:pt x="1749003" y="0"/>
                </a:lnTo>
                <a:lnTo>
                  <a:pt x="1749003" y="158650"/>
                </a:lnTo>
                <a:lnTo>
                  <a:pt x="0" y="158650"/>
                </a:lnTo>
                <a:lnTo>
                  <a:pt x="0" y="0"/>
                </a:lnTo>
                <a:close/>
              </a:path>
              <a:path h="158650" fill="none" w="1749003">
                <a:moveTo>
                  <a:pt x="0" y="0"/>
                </a:moveTo>
                <a:lnTo>
                  <a:pt x="1749003" y="0"/>
                </a:lnTo>
                <a:lnTo>
                  <a:pt x="1749003" y="158650"/>
                </a:lnTo>
                <a:lnTo>
                  <a:pt x="0" y="158650"/>
                </a:lnTo>
                <a:lnTo>
                  <a:pt x="0" y="0"/>
                </a:lnTo>
                <a:close/>
              </a:path>
            </a:pathLst>
          </a:custGeom>
          <a:noFill/>
          <a:ln cap="flat" w="7600">
            <a:noFill/>
            <a:miter/>
          </a:ln>
        </p:spPr>
        <p:txBody>
          <a:bodyPr tIns="38100" anchor="ctr" lIns="38100" rtlCol="0" rIns="38100" wrap="square" bIns="38100"/>
          <a:lstStyle/>
          <a:p>
            <a:pPr algn="just"/>
            <a:r>
              <a:rPr altLang="en-US" sz="684" lang="zh-CN" dirty="0">
                <a:solidFill>
                  <a:srgbClr val="191919"/>
                </a:solidFill>
                <a:latin typeface="Times New Roman"/>
                <a:ea typeface="Times New Roman"/>
                <a:cs typeface="Times New Roman"/>
              </a:rPr>
              <a:t>Workstream 1 - Station risk assessments</a:t>
            </a:r>
          </a:p>
        </p:txBody>
      </p:sp>
      <p:sp>
        <p:nvSpPr>
          <p:cNvPr name="Rectangle" id="363"/>
          <p:cNvSpPr/>
          <p:nvPr/>
        </p:nvSpPr>
        <p:spPr>
          <a:xfrm>
            <a:off x="5764197" y="605600"/>
            <a:ext cy="152000" cx="1749003"/>
          </a:xfrm>
          <a:custGeom>
            <a:avLst/>
            <a:gdLst/>
            <a:ahLst/>
            <a:cxnLst/>
            <a:rect r="r" b="b" l="l" t="t"/>
            <a:pathLst>
              <a:path h="152000" stroke="false" w="1749003">
                <a:moveTo>
                  <a:pt x="0" y="0"/>
                </a:moveTo>
                <a:lnTo>
                  <a:pt x="1749003" y="0"/>
                </a:lnTo>
                <a:lnTo>
                  <a:pt x="1749003" y="152000"/>
                </a:lnTo>
                <a:lnTo>
                  <a:pt x="0" y="152000"/>
                </a:lnTo>
                <a:lnTo>
                  <a:pt x="0" y="0"/>
                </a:lnTo>
                <a:close/>
              </a:path>
              <a:path h="152000" fill="none" w="1749003">
                <a:moveTo>
                  <a:pt x="0" y="0"/>
                </a:moveTo>
                <a:lnTo>
                  <a:pt x="1749003" y="0"/>
                </a:lnTo>
                <a:lnTo>
                  <a:pt x="1749003" y="152000"/>
                </a:lnTo>
                <a:lnTo>
                  <a:pt x="0" y="152000"/>
                </a:lnTo>
                <a:lnTo>
                  <a:pt x="0" y="0"/>
                </a:lnTo>
                <a:close/>
              </a:path>
            </a:pathLst>
          </a:custGeom>
          <a:noFill/>
          <a:ln cap="flat" w="7600">
            <a:noFill/>
            <a:miter/>
          </a:ln>
        </p:spPr>
        <p:txBody>
          <a:bodyPr tIns="38100" anchor="ctr" lIns="38100" rtlCol="0" rIns="38100" wrap="square" bIns="38100"/>
          <a:lstStyle/>
          <a:p>
            <a:pPr algn="l"/>
            <a:r>
              <a:rPr altLang="en-US" sz="684" lang="zh-CN" dirty="0">
                <a:solidFill>
                  <a:srgbClr val="191919"/>
                </a:solidFill>
                <a:latin typeface="Times New Roman"/>
                <a:ea typeface="Times New Roman"/>
                <a:cs typeface="Times New Roman"/>
              </a:rPr>
              <a:t>Obtain hard copies of current Station RAs </a:t>
            </a:r>
          </a:p>
        </p:txBody>
      </p:sp>
      <p:sp>
        <p:nvSpPr>
          <p:cNvPr name="Rectangle" id="364"/>
          <p:cNvSpPr/>
          <p:nvPr/>
        </p:nvSpPr>
        <p:spPr>
          <a:xfrm>
            <a:off x="5764197" y="807000"/>
            <a:ext cy="326800" cx="1749003"/>
          </a:xfrm>
          <a:custGeom>
            <a:avLst/>
            <a:gdLst/>
            <a:ahLst/>
            <a:cxnLst/>
            <a:rect r="r" b="b" l="l" t="t"/>
            <a:pathLst>
              <a:path h="326800" stroke="false" w="1749003">
                <a:moveTo>
                  <a:pt x="0" y="0"/>
                </a:moveTo>
                <a:lnTo>
                  <a:pt x="1749003" y="0"/>
                </a:lnTo>
                <a:lnTo>
                  <a:pt x="1749003" y="326800"/>
                </a:lnTo>
                <a:lnTo>
                  <a:pt x="0" y="326800"/>
                </a:lnTo>
                <a:lnTo>
                  <a:pt x="0" y="0"/>
                </a:lnTo>
                <a:close/>
              </a:path>
              <a:path h="326800" fill="none" w="1749003">
                <a:moveTo>
                  <a:pt x="0" y="0"/>
                </a:moveTo>
                <a:lnTo>
                  <a:pt x="1749003" y="0"/>
                </a:lnTo>
                <a:lnTo>
                  <a:pt x="1749003" y="326800"/>
                </a:lnTo>
                <a:lnTo>
                  <a:pt x="0" y="326800"/>
                </a:lnTo>
                <a:lnTo>
                  <a:pt x="0" y="0"/>
                </a:lnTo>
                <a:close/>
              </a:path>
            </a:pathLst>
          </a:custGeom>
          <a:noFill/>
          <a:ln cap="flat" w="7600">
            <a:noFill/>
            <a:miter/>
          </a:ln>
        </p:spPr>
        <p:txBody>
          <a:bodyPr tIns="38100" anchor="ctr" lIns="38100" rtlCol="0" rIns="38100" wrap="square" bIns="38100"/>
          <a:lstStyle/>
          <a:p>
            <a:pPr algn="just"/>
            <a:r>
              <a:rPr altLang="en-US" sz="684" lang="zh-CN" dirty="0">
                <a:solidFill>
                  <a:srgbClr val="191919"/>
                </a:solidFill>
                <a:latin typeface="Times New Roman"/>
                <a:ea typeface="Times New Roman"/>
                <a:cs typeface="Times New Roman"/>
              </a:rPr>
              <a:t>RBS to check with NR Possession plan to enable optimum scope for route examination</a:t>
            </a:r>
          </a:p>
        </p:txBody>
      </p:sp>
      <p:sp>
        <p:nvSpPr>
          <p:cNvPr name="直线连接线" id="366"/>
          <p:cNvSpPr/>
          <p:nvPr/>
        </p:nvSpPr>
        <p:spPr>
          <a:xfrm>
            <a:off x="4164632" y="248400"/>
            <a:ext cy="7600" cx="1402968"/>
          </a:xfrm>
          <a:custGeom>
            <a:avLst/>
            <a:gdLst/>
            <a:ahLst/>
            <a:cxnLst/>
            <a:rect r="r" b="b" l="l" t="t"/>
            <a:pathLst>
              <a:path h="7600" fill="none" w="1402968">
                <a:moveTo>
                  <a:pt x="0" y="3154"/>
                </a:moveTo>
                <a:lnTo>
                  <a:pt x="1402968" y="0"/>
                </a:lnTo>
              </a:path>
            </a:pathLst>
          </a:custGeom>
          <a:noFill/>
          <a:ln cap="flat" w="17733">
            <a:solidFill>
              <a:srgbClr val="2543A5"/>
            </a:solidFill>
            <a:miter/>
            <a:tailEnd len="med" type="oval" w="med"/>
          </a:ln>
        </p:spPr>
      </p:sp>
      <p:sp>
        <p:nvSpPr>
          <p:cNvPr name="直线连接线" id="367"/>
          <p:cNvSpPr/>
          <p:nvPr/>
        </p:nvSpPr>
        <p:spPr>
          <a:xfrm>
            <a:off x="3561200" y="-40400"/>
            <a:ext cy="7600" cx="2006400"/>
          </a:xfrm>
          <a:custGeom>
            <a:avLst/>
            <a:gdLst/>
            <a:ahLst/>
            <a:cxnLst/>
            <a:rect r="r" b="b" l="l" t="t"/>
            <a:pathLst>
              <a:path h="7600" fill="none" w="2006400">
                <a:moveTo>
                  <a:pt x="0" y="0"/>
                </a:moveTo>
                <a:lnTo>
                  <a:pt x="2006400" y="2075"/>
                </a:lnTo>
              </a:path>
            </a:pathLst>
          </a:custGeom>
          <a:noFill/>
          <a:ln cap="flat" w="17733">
            <a:solidFill>
              <a:srgbClr val="FBC900"/>
            </a:solidFill>
            <a:miter/>
            <a:tailEnd len="med" type="oval" w="med"/>
          </a:ln>
        </p:spPr>
      </p:sp>
      <p:sp>
        <p:nvSpPr>
          <p:cNvPr name="直线连接线" id="369"/>
          <p:cNvSpPr/>
          <p:nvPr/>
        </p:nvSpPr>
        <p:spPr>
          <a:xfrm>
            <a:off x="3994400" y="6499202"/>
            <a:ext cy="7600" cx="1649200"/>
          </a:xfrm>
          <a:custGeom>
            <a:avLst/>
            <a:gdLst/>
            <a:ahLst/>
            <a:cxnLst/>
            <a:rect r="r" b="b" l="l" t="t"/>
            <a:pathLst>
              <a:path h="7600" fill="none" w="1649200">
                <a:moveTo>
                  <a:pt x="0" y="0"/>
                </a:moveTo>
                <a:lnTo>
                  <a:pt x="1649200" y="0"/>
                </a:lnTo>
              </a:path>
            </a:pathLst>
          </a:custGeom>
          <a:noFill/>
          <a:ln cap="flat" w="17733">
            <a:solidFill>
              <a:srgbClr val="F96363"/>
            </a:solidFill>
            <a:miter/>
            <a:tailEnd len="med" type="oval" w="med"/>
          </a:ln>
        </p:spPr>
      </p:sp>
      <p:sp>
        <p:nvSpPr>
          <p:cNvPr name="直线连接线" id="370"/>
          <p:cNvSpPr/>
          <p:nvPr/>
        </p:nvSpPr>
        <p:spPr>
          <a:xfrm>
            <a:off x="4164632" y="961516"/>
            <a:ext cy="8884" cx="1402968"/>
          </a:xfrm>
          <a:custGeom>
            <a:avLst/>
            <a:gdLst/>
            <a:ahLst/>
            <a:cxnLst/>
            <a:rect r="r" b="b" l="l" t="t"/>
            <a:pathLst>
              <a:path h="8884" fill="none" w="1402968">
                <a:moveTo>
                  <a:pt x="0" y="8884"/>
                </a:moveTo>
                <a:lnTo>
                  <a:pt x="1402968" y="0"/>
                </a:lnTo>
              </a:path>
            </a:pathLst>
          </a:custGeom>
          <a:noFill/>
          <a:ln cap="flat" w="17733">
            <a:solidFill>
              <a:srgbClr val="2543A5"/>
            </a:solidFill>
            <a:miter/>
            <a:tailEnd len="med" type="oval" w="med"/>
          </a:ln>
        </p:spPr>
      </p:sp>
      <p:sp>
        <p:nvSpPr>
          <p:cNvPr name="直线连接线" id="374"/>
          <p:cNvSpPr/>
          <p:nvPr/>
        </p:nvSpPr>
        <p:spPr>
          <a:xfrm>
            <a:off x="3561200" y="2969200"/>
            <a:ext cy="11233" cx="2006400"/>
          </a:xfrm>
          <a:custGeom>
            <a:avLst/>
            <a:gdLst/>
            <a:ahLst/>
            <a:cxnLst/>
            <a:rect r="r" b="b" l="l" t="t"/>
            <a:pathLst>
              <a:path h="11233" fill="none" w="2006400">
                <a:moveTo>
                  <a:pt x="0" y="11233"/>
                </a:moveTo>
                <a:lnTo>
                  <a:pt x="2006400" y="0"/>
                </a:lnTo>
              </a:path>
            </a:pathLst>
          </a:custGeom>
          <a:noFill/>
          <a:ln cap="flat" w="17733">
            <a:solidFill>
              <a:srgbClr val="FBC900"/>
            </a:solidFill>
            <a:miter/>
            <a:tailEnd len="med" type="oval" w="med"/>
          </a:ln>
        </p:spPr>
      </p:sp>
      <p:sp>
        <p:nvSpPr>
          <p:cNvPr name="Rectangle" id="377"/>
          <p:cNvSpPr/>
          <p:nvPr/>
        </p:nvSpPr>
        <p:spPr>
          <a:xfrm>
            <a:off x="5764197" y="2601272"/>
            <a:ext cy="261525" cx="1749003"/>
          </a:xfrm>
          <a:custGeom>
            <a:avLst/>
            <a:gdLst/>
            <a:ahLst/>
            <a:cxnLst/>
            <a:rect r="r" b="b" l="l" t="t"/>
            <a:pathLst>
              <a:path h="261525" stroke="false" w="1749003">
                <a:moveTo>
                  <a:pt x="0" y="0"/>
                </a:moveTo>
                <a:lnTo>
                  <a:pt x="1749003" y="0"/>
                </a:lnTo>
                <a:lnTo>
                  <a:pt x="1749003" y="261525"/>
                </a:lnTo>
                <a:lnTo>
                  <a:pt x="0" y="261525"/>
                </a:lnTo>
                <a:lnTo>
                  <a:pt x="0" y="0"/>
                </a:lnTo>
                <a:close/>
              </a:path>
              <a:path h="261525" fill="none" w="1749003">
                <a:moveTo>
                  <a:pt x="0" y="0"/>
                </a:moveTo>
                <a:lnTo>
                  <a:pt x="1749003" y="0"/>
                </a:lnTo>
                <a:lnTo>
                  <a:pt x="1749003" y="261525"/>
                </a:lnTo>
                <a:lnTo>
                  <a:pt x="0" y="261525"/>
                </a:lnTo>
                <a:lnTo>
                  <a:pt x="0" y="0"/>
                </a:lnTo>
                <a:close/>
              </a:path>
            </a:pathLst>
          </a:custGeom>
          <a:noFill/>
          <a:ln cap="flat" w="7600">
            <a:noFill/>
            <a:miter/>
          </a:ln>
        </p:spPr>
        <p:txBody>
          <a:bodyPr tIns="38100" anchor="ctr" lIns="38100" rtlCol="0" rIns="38100" wrap="square" bIns="38100"/>
          <a:lstStyle/>
          <a:p>
            <a:pPr algn="just"/>
            <a:r>
              <a:rPr altLang="en-US" sz="684" lang="zh-CN" dirty="0">
                <a:solidFill>
                  <a:srgbClr val="191919"/>
                </a:solidFill>
                <a:latin typeface="Times New Roman"/>
                <a:ea typeface="Times New Roman"/>
                <a:cs typeface="Times New Roman"/>
              </a:rPr>
              <a:t>RBS to ensure crew and test team booked for test run days</a:t>
            </a:r>
          </a:p>
        </p:txBody>
      </p:sp>
      <p:sp>
        <p:nvSpPr>
          <p:cNvPr name="直线连接线" id="378"/>
          <p:cNvSpPr/>
          <p:nvPr/>
        </p:nvSpPr>
        <p:spPr>
          <a:xfrm>
            <a:off x="4784800" y="4489200"/>
            <a:ext cy="7600" cx="799528"/>
          </a:xfrm>
          <a:custGeom>
            <a:avLst/>
            <a:gdLst/>
            <a:ahLst/>
            <a:cxnLst/>
            <a:rect r="r" b="b" l="l" t="t"/>
            <a:pathLst>
              <a:path h="7600" fill="none" w="799528">
                <a:moveTo>
                  <a:pt x="0" y="0"/>
                </a:moveTo>
                <a:lnTo>
                  <a:pt x="799528" y="0"/>
                </a:lnTo>
              </a:path>
            </a:pathLst>
          </a:custGeom>
          <a:noFill/>
          <a:ln cap="flat" w="17733">
            <a:solidFill>
              <a:srgbClr val="307F45"/>
            </a:solidFill>
            <a:miter/>
            <a:tailEnd len="med" type="oval" w="med"/>
          </a:ln>
        </p:spPr>
      </p:sp>
      <p:sp>
        <p:nvSpPr>
          <p:cNvPr name="Rectangle" id="379"/>
          <p:cNvSpPr/>
          <p:nvPr/>
        </p:nvSpPr>
        <p:spPr>
          <a:xfrm>
            <a:off x="5764197" y="3315950"/>
            <a:ext cy="326800" cx="1749003"/>
          </a:xfrm>
          <a:custGeom>
            <a:avLst/>
            <a:gdLst/>
            <a:ahLst/>
            <a:cxnLst/>
            <a:rect r="r" b="b" l="l" t="t"/>
            <a:pathLst>
              <a:path h="326800" stroke="false" w="1749003">
                <a:moveTo>
                  <a:pt x="0" y="0"/>
                </a:moveTo>
                <a:lnTo>
                  <a:pt x="1749003" y="0"/>
                </a:lnTo>
                <a:lnTo>
                  <a:pt x="1749003" y="326800"/>
                </a:lnTo>
                <a:lnTo>
                  <a:pt x="0" y="326800"/>
                </a:lnTo>
                <a:lnTo>
                  <a:pt x="0" y="0"/>
                </a:lnTo>
                <a:close/>
              </a:path>
              <a:path h="326800" fill="none" w="1749003">
                <a:moveTo>
                  <a:pt x="0" y="0"/>
                </a:moveTo>
                <a:lnTo>
                  <a:pt x="1749003" y="0"/>
                </a:lnTo>
                <a:lnTo>
                  <a:pt x="1749003" y="326800"/>
                </a:lnTo>
                <a:lnTo>
                  <a:pt x="0" y="326800"/>
                </a:lnTo>
                <a:lnTo>
                  <a:pt x="0" y="0"/>
                </a:lnTo>
                <a:close/>
              </a:path>
            </a:pathLst>
          </a:custGeom>
          <a:noFill/>
          <a:ln cap="flat" w="7600">
            <a:noFill/>
            <a:miter/>
          </a:ln>
        </p:spPr>
        <p:txBody>
          <a:bodyPr tIns="38100" anchor="ctr" lIns="38100" rtlCol="0" rIns="38100" wrap="square" bIns="38100"/>
          <a:lstStyle/>
          <a:p>
            <a:pPr algn="just"/>
            <a:r>
              <a:rPr altLang="en-US" sz="684" lang="zh-CN" dirty="0">
                <a:solidFill>
                  <a:srgbClr val="191919"/>
                </a:solidFill>
                <a:latin typeface="Times New Roman"/>
                <a:ea typeface="Times New Roman"/>
                <a:cs typeface="Times New Roman"/>
              </a:rPr>
              <a:t>Updated RAs uploaded and distributed ready for Stage Gate 3.0</a:t>
            </a:r>
          </a:p>
        </p:txBody>
      </p:sp>
      <p:sp>
        <p:nvSpPr>
          <p:cNvPr name="Rectangle" id="384"/>
          <p:cNvSpPr/>
          <p:nvPr/>
        </p:nvSpPr>
        <p:spPr>
          <a:xfrm>
            <a:off x="5764197" y="3611400"/>
            <a:ext cy="326800" cx="1749003"/>
          </a:xfrm>
          <a:custGeom>
            <a:avLst/>
            <a:gdLst/>
            <a:ahLst/>
            <a:cxnLst/>
            <a:rect r="r" b="b" l="l" t="t"/>
            <a:pathLst>
              <a:path h="326800" stroke="false" w="1749003">
                <a:moveTo>
                  <a:pt x="0" y="0"/>
                </a:moveTo>
                <a:lnTo>
                  <a:pt x="1749003" y="0"/>
                </a:lnTo>
                <a:lnTo>
                  <a:pt x="1749003" y="326800"/>
                </a:lnTo>
                <a:lnTo>
                  <a:pt x="0" y="326800"/>
                </a:lnTo>
                <a:lnTo>
                  <a:pt x="0" y="0"/>
                </a:lnTo>
                <a:close/>
              </a:path>
              <a:path h="326800" fill="none" w="1749003">
                <a:moveTo>
                  <a:pt x="0" y="0"/>
                </a:moveTo>
                <a:lnTo>
                  <a:pt x="1749003" y="0"/>
                </a:lnTo>
                <a:lnTo>
                  <a:pt x="1749003" y="326800"/>
                </a:lnTo>
                <a:lnTo>
                  <a:pt x="0" y="326800"/>
                </a:lnTo>
                <a:lnTo>
                  <a:pt x="0" y="0"/>
                </a:lnTo>
                <a:close/>
              </a:path>
            </a:pathLst>
          </a:custGeom>
          <a:noFill/>
          <a:ln cap="flat" w="7600">
            <a:noFill/>
            <a:miter/>
          </a:ln>
        </p:spPr>
        <p:txBody>
          <a:bodyPr tIns="38100" anchor="ctr" lIns="38100" rtlCol="0" rIns="38100" wrap="square" bIns="38100"/>
          <a:lstStyle/>
          <a:p>
            <a:pPr algn="just"/>
            <a:r>
              <a:rPr altLang="en-US" sz="684" lang="zh-CN" dirty="0">
                <a:solidFill>
                  <a:srgbClr val="191919"/>
                </a:solidFill>
                <a:latin typeface="Times New Roman"/>
                <a:ea typeface="Times New Roman"/>
                <a:cs typeface="Times New Roman"/>
              </a:rPr>
              <a:t>RBS to publish reports into observations made on officers special runs</a:t>
            </a:r>
          </a:p>
        </p:txBody>
      </p:sp>
      <p:sp>
        <p:nvSpPr>
          <p:cNvPr name="Rectangle" id="390"/>
          <p:cNvSpPr/>
          <p:nvPr/>
        </p:nvSpPr>
        <p:spPr>
          <a:xfrm>
            <a:off x="5733295" y="6434800"/>
            <a:ext cy="106400" cx="1749003"/>
          </a:xfrm>
          <a:custGeom>
            <a:avLst/>
            <a:gdLst/>
            <a:ahLst/>
            <a:cxnLst/>
            <a:rect r="r" b="b" l="l" t="t"/>
            <a:pathLst>
              <a:path h="106400" stroke="false" w="1749003">
                <a:moveTo>
                  <a:pt x="0" y="0"/>
                </a:moveTo>
                <a:lnTo>
                  <a:pt x="1749003" y="0"/>
                </a:lnTo>
                <a:lnTo>
                  <a:pt x="1749003" y="106400"/>
                </a:lnTo>
                <a:lnTo>
                  <a:pt x="0" y="106400"/>
                </a:lnTo>
                <a:lnTo>
                  <a:pt x="0" y="0"/>
                </a:lnTo>
                <a:close/>
              </a:path>
              <a:path h="106400" fill="none" w="1749003">
                <a:moveTo>
                  <a:pt x="0" y="0"/>
                </a:moveTo>
                <a:lnTo>
                  <a:pt x="1749003" y="0"/>
                </a:lnTo>
                <a:lnTo>
                  <a:pt x="1749003" y="106400"/>
                </a:lnTo>
                <a:lnTo>
                  <a:pt x="0" y="106400"/>
                </a:lnTo>
                <a:lnTo>
                  <a:pt x="0" y="0"/>
                </a:lnTo>
                <a:close/>
              </a:path>
            </a:pathLst>
          </a:custGeom>
          <a:noFill/>
          <a:ln cap="flat" w="7600">
            <a:noFill/>
            <a:miter/>
          </a:ln>
        </p:spPr>
        <p:txBody>
          <a:bodyPr tIns="38100" anchor="ctr" lIns="38100" rtlCol="0" rIns="38100" wrap="square" bIns="38100"/>
          <a:lstStyle/>
          <a:p>
            <a:pPr algn="just"/>
            <a:r>
              <a:rPr altLang="en-US" sz="684" lang="zh-CN" dirty="0">
                <a:solidFill>
                  <a:srgbClr val="191919"/>
                </a:solidFill>
                <a:latin typeface="Times New Roman"/>
                <a:ea typeface="Times New Roman"/>
                <a:cs typeface="Times New Roman"/>
              </a:rPr>
              <a:t>Agree scope of works required with facilties/NR teams </a:t>
            </a:r>
          </a:p>
        </p:txBody>
      </p:sp>
      <p:sp>
        <p:nvSpPr>
          <p:cNvPr name="直线连接线" id="154"/>
          <p:cNvSpPr/>
          <p:nvPr/>
        </p:nvSpPr>
        <p:spPr>
          <a:xfrm>
            <a:off x="3561200" y="681600"/>
            <a:ext cy="11233" cx="2006400"/>
          </a:xfrm>
          <a:custGeom>
            <a:avLst/>
            <a:gdLst/>
            <a:ahLst/>
            <a:cxnLst/>
            <a:rect r="r" b="b" l="l" t="t"/>
            <a:pathLst>
              <a:path h="11233" fill="none" w="2006400">
                <a:moveTo>
                  <a:pt x="0" y="11233"/>
                </a:moveTo>
                <a:lnTo>
                  <a:pt x="2006400" y="0"/>
                </a:lnTo>
              </a:path>
            </a:pathLst>
          </a:custGeom>
          <a:noFill/>
          <a:ln cap="flat" w="17733">
            <a:solidFill>
              <a:srgbClr val="FBC900"/>
            </a:solidFill>
            <a:miter/>
            <a:tailEnd len="med" type="oval" w="med"/>
          </a:ln>
        </p:spPr>
      </p:sp>
      <p:sp>
        <p:nvSpPr>
          <p:cNvPr name="Rectangle" id="155"/>
          <p:cNvSpPr/>
          <p:nvPr/>
        </p:nvSpPr>
        <p:spPr>
          <a:xfrm>
            <a:off x="5764197" y="1183202"/>
            <a:ext cy="221825" cx="1749003"/>
          </a:xfrm>
          <a:custGeom>
            <a:avLst/>
            <a:gdLst/>
            <a:ahLst/>
            <a:cxnLst/>
            <a:rect r="r" b="b" l="l" t="t"/>
            <a:pathLst>
              <a:path h="221825" stroke="false" w="1749003">
                <a:moveTo>
                  <a:pt x="0" y="0"/>
                </a:moveTo>
                <a:lnTo>
                  <a:pt x="1749003" y="0"/>
                </a:lnTo>
                <a:lnTo>
                  <a:pt x="1749003" y="221825"/>
                </a:lnTo>
                <a:lnTo>
                  <a:pt x="0" y="221825"/>
                </a:lnTo>
                <a:lnTo>
                  <a:pt x="0" y="0"/>
                </a:lnTo>
                <a:close/>
              </a:path>
              <a:path h="221825" fill="none" w="1749003">
                <a:moveTo>
                  <a:pt x="0" y="0"/>
                </a:moveTo>
                <a:lnTo>
                  <a:pt x="1749003" y="0"/>
                </a:lnTo>
                <a:lnTo>
                  <a:pt x="1749003" y="221825"/>
                </a:lnTo>
                <a:lnTo>
                  <a:pt x="0" y="221825"/>
                </a:lnTo>
                <a:lnTo>
                  <a:pt x="0" y="0"/>
                </a:lnTo>
                <a:close/>
              </a:path>
            </a:pathLst>
          </a:custGeom>
          <a:noFill/>
          <a:ln cap="flat" w="7600">
            <a:noFill/>
            <a:miter/>
          </a:ln>
        </p:spPr>
        <p:txBody>
          <a:bodyPr tIns="38100" anchor="ctr" lIns="38100" rtlCol="0" rIns="38100" wrap="square" bIns="38100"/>
          <a:lstStyle/>
          <a:p>
            <a:pPr algn="just"/>
            <a:r>
              <a:rPr altLang="en-US" sz="684" lang="zh-CN" dirty="0">
                <a:solidFill>
                  <a:srgbClr val="191919"/>
                </a:solidFill>
                <a:latin typeface="Times New Roman"/>
                <a:ea typeface="Times New Roman"/>
                <a:cs typeface="Times New Roman"/>
              </a:rPr>
              <a:t>RBS to visit each station site and validate RA content</a:t>
            </a:r>
          </a:p>
        </p:txBody>
      </p:sp>
      <p:sp>
        <p:nvSpPr>
          <p:cNvPr name="直线连接线" id="156"/>
          <p:cNvSpPr/>
          <p:nvPr/>
        </p:nvSpPr>
        <p:spPr>
          <a:xfrm>
            <a:off x="3561200" y="1259200"/>
            <a:ext cy="11233" cx="2006400"/>
          </a:xfrm>
          <a:custGeom>
            <a:avLst/>
            <a:gdLst/>
            <a:ahLst/>
            <a:cxnLst/>
            <a:rect r="r" b="b" l="l" t="t"/>
            <a:pathLst>
              <a:path h="11233" fill="none" w="2006400">
                <a:moveTo>
                  <a:pt x="0" y="11233"/>
                </a:moveTo>
                <a:lnTo>
                  <a:pt x="2006400" y="0"/>
                </a:lnTo>
              </a:path>
            </a:pathLst>
          </a:custGeom>
          <a:noFill/>
          <a:ln cap="flat" w="17733">
            <a:solidFill>
              <a:srgbClr val="FBC900"/>
            </a:solidFill>
            <a:miter/>
            <a:tailEnd len="med" type="oval" w="med"/>
          </a:ln>
        </p:spPr>
      </p:sp>
      <p:sp>
        <p:nvSpPr>
          <p:cNvPr name="Rectangle" id="157"/>
          <p:cNvSpPr/>
          <p:nvPr/>
        </p:nvSpPr>
        <p:spPr>
          <a:xfrm>
            <a:off x="5764197" y="1405029"/>
            <a:ext cy="326800" cx="1749003"/>
          </a:xfrm>
          <a:custGeom>
            <a:avLst/>
            <a:gdLst/>
            <a:ahLst/>
            <a:cxnLst/>
            <a:rect r="r" b="b" l="l" t="t"/>
            <a:pathLst>
              <a:path h="326800" stroke="false" w="1749003">
                <a:moveTo>
                  <a:pt x="0" y="0"/>
                </a:moveTo>
                <a:lnTo>
                  <a:pt x="1749003" y="0"/>
                </a:lnTo>
                <a:lnTo>
                  <a:pt x="1749003" y="326800"/>
                </a:lnTo>
                <a:lnTo>
                  <a:pt x="0" y="326800"/>
                </a:lnTo>
                <a:lnTo>
                  <a:pt x="0" y="0"/>
                </a:lnTo>
                <a:close/>
              </a:path>
              <a:path h="326800" fill="none" w="1749003">
                <a:moveTo>
                  <a:pt x="0" y="0"/>
                </a:moveTo>
                <a:lnTo>
                  <a:pt x="1749003" y="0"/>
                </a:lnTo>
                <a:lnTo>
                  <a:pt x="1749003" y="326800"/>
                </a:lnTo>
                <a:lnTo>
                  <a:pt x="0" y="326800"/>
                </a:lnTo>
                <a:lnTo>
                  <a:pt x="0" y="0"/>
                </a:lnTo>
                <a:close/>
              </a:path>
            </a:pathLst>
          </a:custGeom>
          <a:noFill/>
          <a:ln cap="flat" w="7600">
            <a:noFill/>
            <a:miter/>
          </a:ln>
        </p:spPr>
        <p:txBody>
          <a:bodyPr tIns="38100" anchor="ctr" lIns="38100" rtlCol="0" rIns="38100" wrap="square" bIns="38100"/>
          <a:lstStyle/>
          <a:p>
            <a:pPr algn="just"/>
            <a:r>
              <a:rPr altLang="en-US" sz="684" lang="zh-CN" dirty="0">
                <a:solidFill>
                  <a:srgbClr val="191919"/>
                </a:solidFill>
                <a:latin typeface="Times New Roman"/>
                <a:ea typeface="Times New Roman"/>
                <a:cs typeface="Times New Roman"/>
              </a:rPr>
              <a:t>RBS to work with TPU for pathways for 701 route assessment train</a:t>
            </a:r>
          </a:p>
        </p:txBody>
      </p:sp>
      <p:sp>
        <p:nvSpPr>
          <p:cNvPr name="直线连接线" id="158"/>
          <p:cNvSpPr/>
          <p:nvPr/>
        </p:nvSpPr>
        <p:spPr>
          <a:xfrm>
            <a:off x="4164632" y="1540400"/>
            <a:ext cy="8884" cx="1402968"/>
          </a:xfrm>
          <a:custGeom>
            <a:avLst/>
            <a:gdLst/>
            <a:ahLst/>
            <a:cxnLst/>
            <a:rect r="r" b="b" l="l" t="t"/>
            <a:pathLst>
              <a:path h="8884" fill="none" w="1402968">
                <a:moveTo>
                  <a:pt x="0" y="8884"/>
                </a:moveTo>
                <a:lnTo>
                  <a:pt x="1402968" y="0"/>
                </a:lnTo>
              </a:path>
            </a:pathLst>
          </a:custGeom>
          <a:noFill/>
          <a:ln cap="flat" w="17733">
            <a:solidFill>
              <a:srgbClr val="2543A5"/>
            </a:solidFill>
            <a:miter/>
            <a:tailEnd len="med" type="oval" w="med"/>
          </a:ln>
        </p:spPr>
      </p:sp>
      <p:sp>
        <p:nvSpPr>
          <p:cNvPr name="Rectangle" id="159"/>
          <p:cNvSpPr/>
          <p:nvPr/>
        </p:nvSpPr>
        <p:spPr>
          <a:xfrm>
            <a:off x="5764197" y="1659623"/>
            <a:ext cy="366225" cx="1749003"/>
          </a:xfrm>
          <a:custGeom>
            <a:avLst/>
            <a:gdLst/>
            <a:ahLst/>
            <a:cxnLst/>
            <a:rect r="r" b="b" l="l" t="t"/>
            <a:pathLst>
              <a:path h="366225" stroke="false" w="1749003">
                <a:moveTo>
                  <a:pt x="0" y="0"/>
                </a:moveTo>
                <a:lnTo>
                  <a:pt x="1749003" y="0"/>
                </a:lnTo>
                <a:lnTo>
                  <a:pt x="1749003" y="366225"/>
                </a:lnTo>
                <a:lnTo>
                  <a:pt x="0" y="366225"/>
                </a:lnTo>
                <a:lnTo>
                  <a:pt x="0" y="0"/>
                </a:lnTo>
                <a:close/>
              </a:path>
              <a:path h="366225" fill="none" w="1749003">
                <a:moveTo>
                  <a:pt x="0" y="0"/>
                </a:moveTo>
                <a:lnTo>
                  <a:pt x="1749003" y="0"/>
                </a:lnTo>
                <a:lnTo>
                  <a:pt x="1749003" y="366225"/>
                </a:lnTo>
                <a:lnTo>
                  <a:pt x="0" y="366225"/>
                </a:lnTo>
                <a:lnTo>
                  <a:pt x="0" y="0"/>
                </a:lnTo>
                <a:close/>
              </a:path>
            </a:pathLst>
          </a:custGeom>
          <a:noFill/>
          <a:ln cap="flat" w="7600">
            <a:noFill/>
            <a:miter/>
          </a:ln>
        </p:spPr>
        <p:txBody>
          <a:bodyPr tIns="38100" anchor="ctr" lIns="38100" rtlCol="0" rIns="38100" wrap="square" bIns="38100"/>
          <a:lstStyle/>
          <a:p>
            <a:pPr algn="just"/>
            <a:r>
              <a:rPr altLang="en-US" sz="684" lang="zh-CN" dirty="0">
                <a:solidFill>
                  <a:srgbClr val="191919"/>
                </a:solidFill>
                <a:latin typeface="Times New Roman"/>
                <a:ea typeface="Times New Roman"/>
                <a:cs typeface="Times New Roman"/>
              </a:rPr>
              <a:t>Where anomalies are identified, these are to be documented and added to tracker</a:t>
            </a:r>
          </a:p>
        </p:txBody>
      </p:sp>
      <p:sp>
        <p:nvSpPr>
          <p:cNvPr name="直线连接线" id="160"/>
          <p:cNvSpPr/>
          <p:nvPr/>
        </p:nvSpPr>
        <p:spPr>
          <a:xfrm>
            <a:off x="3561200" y="1817967"/>
            <a:ext cy="11233" cx="2006400"/>
          </a:xfrm>
          <a:custGeom>
            <a:avLst/>
            <a:gdLst/>
            <a:ahLst/>
            <a:cxnLst/>
            <a:rect r="r" b="b" l="l" t="t"/>
            <a:pathLst>
              <a:path h="11233" fill="none" w="2006400">
                <a:moveTo>
                  <a:pt x="0" y="11233"/>
                </a:moveTo>
                <a:lnTo>
                  <a:pt x="2006400" y="0"/>
                </a:lnTo>
              </a:path>
            </a:pathLst>
          </a:custGeom>
          <a:noFill/>
          <a:ln cap="flat" w="17733">
            <a:solidFill>
              <a:srgbClr val="FBC900"/>
            </a:solidFill>
            <a:miter/>
            <a:tailEnd len="med" type="oval" w="med"/>
          </a:ln>
        </p:spPr>
      </p:sp>
      <p:sp>
        <p:nvSpPr>
          <p:cNvPr name="直线连接线" id="161"/>
          <p:cNvSpPr/>
          <p:nvPr/>
        </p:nvSpPr>
        <p:spPr>
          <a:xfrm>
            <a:off x="4164632" y="2118000"/>
            <a:ext cy="8884" cx="1402968"/>
          </a:xfrm>
          <a:custGeom>
            <a:avLst/>
            <a:gdLst/>
            <a:ahLst/>
            <a:cxnLst/>
            <a:rect r="r" b="b" l="l" t="t"/>
            <a:pathLst>
              <a:path h="8884" fill="none" w="1402968">
                <a:moveTo>
                  <a:pt x="0" y="8884"/>
                </a:moveTo>
                <a:lnTo>
                  <a:pt x="1402968" y="0"/>
                </a:lnTo>
              </a:path>
            </a:pathLst>
          </a:custGeom>
          <a:noFill/>
          <a:ln cap="flat" w="17733">
            <a:solidFill>
              <a:srgbClr val="2543A5"/>
            </a:solidFill>
            <a:miter/>
            <a:tailEnd len="med" type="oval" w="med"/>
          </a:ln>
        </p:spPr>
      </p:sp>
      <p:sp>
        <p:nvSpPr>
          <p:cNvPr name="Rectangle" id="162"/>
          <p:cNvSpPr/>
          <p:nvPr/>
        </p:nvSpPr>
        <p:spPr>
          <a:xfrm>
            <a:off x="5764197" y="1953652"/>
            <a:ext cy="366225" cx="1749003"/>
          </a:xfrm>
          <a:custGeom>
            <a:avLst/>
            <a:gdLst/>
            <a:ahLst/>
            <a:cxnLst/>
            <a:rect r="r" b="b" l="l" t="t"/>
            <a:pathLst>
              <a:path h="366225" stroke="false" w="1749003">
                <a:moveTo>
                  <a:pt x="0" y="0"/>
                </a:moveTo>
                <a:lnTo>
                  <a:pt x="1749003" y="0"/>
                </a:lnTo>
                <a:lnTo>
                  <a:pt x="1749003" y="366225"/>
                </a:lnTo>
                <a:lnTo>
                  <a:pt x="0" y="366225"/>
                </a:lnTo>
                <a:lnTo>
                  <a:pt x="0" y="0"/>
                </a:lnTo>
                <a:close/>
              </a:path>
              <a:path h="366225" fill="none" w="1749003">
                <a:moveTo>
                  <a:pt x="0" y="0"/>
                </a:moveTo>
                <a:lnTo>
                  <a:pt x="1749003" y="0"/>
                </a:lnTo>
                <a:lnTo>
                  <a:pt x="1749003" y="366225"/>
                </a:lnTo>
                <a:lnTo>
                  <a:pt x="0" y="366225"/>
                </a:lnTo>
                <a:lnTo>
                  <a:pt x="0" y="0"/>
                </a:lnTo>
                <a:close/>
              </a:path>
            </a:pathLst>
          </a:custGeom>
          <a:noFill/>
          <a:ln cap="flat" w="7600">
            <a:noFill/>
            <a:miter/>
          </a:ln>
        </p:spPr>
        <p:txBody>
          <a:bodyPr tIns="38100" anchor="ctr" lIns="38100" rtlCol="0" rIns="38100" wrap="square" bIns="38100"/>
          <a:lstStyle/>
          <a:p>
            <a:pPr algn="just"/>
            <a:r>
              <a:rPr altLang="en-US" sz="684" lang="zh-CN" dirty="0">
                <a:solidFill>
                  <a:srgbClr val="191919"/>
                </a:solidFill>
                <a:latin typeface="Times New Roman"/>
                <a:ea typeface="Times New Roman"/>
                <a:cs typeface="Times New Roman"/>
              </a:rPr>
              <a:t>Unit availability to be confirmed by RBS with Fleet planners for test run days</a:t>
            </a:r>
          </a:p>
        </p:txBody>
      </p:sp>
      <p:sp>
        <p:nvSpPr>
          <p:cNvPr name="直线连接线" id="163"/>
          <p:cNvSpPr/>
          <p:nvPr/>
        </p:nvSpPr>
        <p:spPr>
          <a:xfrm>
            <a:off x="3599200" y="2418033"/>
            <a:ext cy="7600" cx="1968400"/>
          </a:xfrm>
          <a:custGeom>
            <a:avLst/>
            <a:gdLst/>
            <a:ahLst/>
            <a:cxnLst/>
            <a:rect r="r" b="b" l="l" t="t"/>
            <a:pathLst>
              <a:path h="7600" fill="none" w="1968400">
                <a:moveTo>
                  <a:pt x="0" y="0"/>
                </a:moveTo>
                <a:lnTo>
                  <a:pt x="1968400" y="0"/>
                </a:lnTo>
              </a:path>
            </a:pathLst>
          </a:custGeom>
          <a:noFill/>
          <a:ln cap="flat" w="17733">
            <a:solidFill>
              <a:srgbClr val="FBC900"/>
            </a:solidFill>
            <a:miter/>
            <a:tailEnd len="med" type="oval" w="med"/>
          </a:ln>
        </p:spPr>
      </p:sp>
      <p:sp>
        <p:nvSpPr>
          <p:cNvPr name="Rectangle" id="164"/>
          <p:cNvSpPr/>
          <p:nvPr/>
        </p:nvSpPr>
        <p:spPr>
          <a:xfrm>
            <a:off x="5764197" y="2285678"/>
            <a:ext cy="361200" cx="1749003"/>
          </a:xfrm>
          <a:custGeom>
            <a:avLst/>
            <a:gdLst/>
            <a:ahLst/>
            <a:cxnLst/>
            <a:rect r="r" b="b" l="l" t="t"/>
            <a:pathLst>
              <a:path h="361200" stroke="false" w="1749003">
                <a:moveTo>
                  <a:pt x="0" y="0"/>
                </a:moveTo>
                <a:lnTo>
                  <a:pt x="1749003" y="0"/>
                </a:lnTo>
                <a:lnTo>
                  <a:pt x="1749003" y="361200"/>
                </a:lnTo>
                <a:lnTo>
                  <a:pt x="0" y="361200"/>
                </a:lnTo>
                <a:lnTo>
                  <a:pt x="0" y="0"/>
                </a:lnTo>
                <a:close/>
              </a:path>
              <a:path h="361200" fill="none" w="1749003">
                <a:moveTo>
                  <a:pt x="0" y="0"/>
                </a:moveTo>
                <a:lnTo>
                  <a:pt x="1749003" y="0"/>
                </a:lnTo>
                <a:lnTo>
                  <a:pt x="1749003" y="361200"/>
                </a:lnTo>
                <a:lnTo>
                  <a:pt x="0" y="361200"/>
                </a:lnTo>
                <a:lnTo>
                  <a:pt x="0" y="0"/>
                </a:lnTo>
                <a:close/>
              </a:path>
            </a:pathLst>
          </a:custGeom>
          <a:noFill/>
          <a:ln cap="flat" w="7600">
            <a:noFill/>
            <a:miter/>
          </a:ln>
        </p:spPr>
        <p:txBody>
          <a:bodyPr tIns="38100" anchor="ctr" lIns="38100" rtlCol="0" rIns="38100" wrap="square" bIns="38100"/>
          <a:lstStyle/>
          <a:p>
            <a:pPr algn="just"/>
            <a:r>
              <a:rPr altLang="en-US" sz="684" lang="zh-CN" dirty="0">
                <a:solidFill>
                  <a:srgbClr val="191919"/>
                </a:solidFill>
                <a:latin typeface="Times New Roman"/>
                <a:ea typeface="Times New Roman"/>
                <a:cs typeface="Times New Roman"/>
              </a:rPr>
              <a:t>Amendments briefed and agreed with local SMs </a:t>
            </a:r>
          </a:p>
        </p:txBody>
      </p:sp>
      <p:sp>
        <p:nvSpPr>
          <p:cNvPr name="直线连接线" id="165"/>
          <p:cNvSpPr/>
          <p:nvPr/>
        </p:nvSpPr>
        <p:spPr>
          <a:xfrm>
            <a:off x="4164632" y="2718400"/>
            <a:ext cy="8884" cx="1402968"/>
          </a:xfrm>
          <a:custGeom>
            <a:avLst/>
            <a:gdLst/>
            <a:ahLst/>
            <a:cxnLst/>
            <a:rect r="r" b="b" l="l" t="t"/>
            <a:pathLst>
              <a:path h="8884" fill="none" w="1402968">
                <a:moveTo>
                  <a:pt x="0" y="8884"/>
                </a:moveTo>
                <a:lnTo>
                  <a:pt x="1402968" y="0"/>
                </a:lnTo>
              </a:path>
            </a:pathLst>
          </a:custGeom>
          <a:noFill/>
          <a:ln cap="flat" w="17733">
            <a:solidFill>
              <a:srgbClr val="2543A5"/>
            </a:solidFill>
            <a:miter/>
            <a:tailEnd len="med" type="oval" w="med"/>
          </a:ln>
        </p:spPr>
      </p:sp>
      <p:sp>
        <p:nvSpPr>
          <p:cNvPr name="Rectangle" id="166"/>
          <p:cNvSpPr/>
          <p:nvPr/>
        </p:nvSpPr>
        <p:spPr>
          <a:xfrm>
            <a:off x="5764197" y="2855203"/>
            <a:ext cy="261525" cx="1749003"/>
          </a:xfrm>
          <a:custGeom>
            <a:avLst/>
            <a:gdLst/>
            <a:ahLst/>
            <a:cxnLst/>
            <a:rect r="r" b="b" l="l" t="t"/>
            <a:pathLst>
              <a:path h="261525" stroke="false" w="1749003">
                <a:moveTo>
                  <a:pt x="0" y="0"/>
                </a:moveTo>
                <a:lnTo>
                  <a:pt x="1749003" y="0"/>
                </a:lnTo>
                <a:lnTo>
                  <a:pt x="1749003" y="261525"/>
                </a:lnTo>
                <a:lnTo>
                  <a:pt x="0" y="261525"/>
                </a:lnTo>
                <a:lnTo>
                  <a:pt x="0" y="0"/>
                </a:lnTo>
                <a:close/>
              </a:path>
              <a:path h="261525" fill="none" w="1749003">
                <a:moveTo>
                  <a:pt x="0" y="0"/>
                </a:moveTo>
                <a:lnTo>
                  <a:pt x="1749003" y="0"/>
                </a:lnTo>
                <a:lnTo>
                  <a:pt x="1749003" y="261525"/>
                </a:lnTo>
                <a:lnTo>
                  <a:pt x="0" y="261525"/>
                </a:lnTo>
                <a:lnTo>
                  <a:pt x="0" y="0"/>
                </a:lnTo>
                <a:close/>
              </a:path>
            </a:pathLst>
          </a:custGeom>
          <a:noFill/>
          <a:ln cap="flat" w="7600">
            <a:noFill/>
            <a:miter/>
          </a:ln>
        </p:spPr>
        <p:txBody>
          <a:bodyPr tIns="38100" anchor="ctr" lIns="38100" rtlCol="0" rIns="38100" wrap="square" bIns="38100"/>
          <a:lstStyle/>
          <a:p>
            <a:pPr algn="just"/>
            <a:r>
              <a:rPr altLang="en-US" sz="684" lang="zh-CN" dirty="0">
                <a:solidFill>
                  <a:srgbClr val="191919"/>
                </a:solidFill>
                <a:latin typeface="Times New Roman"/>
                <a:ea typeface="Times New Roman"/>
                <a:cs typeface="Times New Roman"/>
              </a:rPr>
              <a:t>Local SMs to meet and H&amp;S reps to sign off amendments </a:t>
            </a:r>
          </a:p>
        </p:txBody>
      </p:sp>
      <p:sp>
        <p:nvSpPr>
          <p:cNvPr name="Rectangle" id="167"/>
          <p:cNvSpPr/>
          <p:nvPr/>
        </p:nvSpPr>
        <p:spPr>
          <a:xfrm>
            <a:off x="5764197" y="3080350"/>
            <a:ext cy="326800" cx="1687200"/>
          </a:xfrm>
          <a:custGeom>
            <a:avLst/>
            <a:gdLst/>
            <a:ahLst/>
            <a:cxnLst/>
            <a:rect r="r" b="b" l="l" t="t"/>
            <a:pathLst>
              <a:path h="326800" stroke="false" w="1687200">
                <a:moveTo>
                  <a:pt x="0" y="0"/>
                </a:moveTo>
                <a:lnTo>
                  <a:pt x="1687200" y="0"/>
                </a:lnTo>
                <a:lnTo>
                  <a:pt x="1687200" y="326800"/>
                </a:lnTo>
                <a:lnTo>
                  <a:pt x="0" y="326800"/>
                </a:lnTo>
                <a:lnTo>
                  <a:pt x="0" y="0"/>
                </a:lnTo>
                <a:close/>
              </a:path>
              <a:path h="326800" fill="none" w="1687200">
                <a:moveTo>
                  <a:pt x="0" y="0"/>
                </a:moveTo>
                <a:lnTo>
                  <a:pt x="1687200" y="0"/>
                </a:lnTo>
                <a:lnTo>
                  <a:pt x="1687200" y="326800"/>
                </a:lnTo>
                <a:lnTo>
                  <a:pt x="0" y="326800"/>
                </a:lnTo>
                <a:lnTo>
                  <a:pt x="0" y="0"/>
                </a:lnTo>
                <a:close/>
              </a:path>
            </a:pathLst>
          </a:custGeom>
          <a:noFill/>
          <a:ln cap="flat" w="7600">
            <a:noFill/>
            <a:miter/>
          </a:ln>
        </p:spPr>
        <p:txBody>
          <a:bodyPr tIns="38100" anchor="ctr" lIns="38100" rtlCol="0" rIns="38100" wrap="square" bIns="38100"/>
          <a:lstStyle/>
          <a:p>
            <a:pPr algn="just"/>
            <a:r>
              <a:rPr altLang="en-US" sz="684" lang="zh-CN" dirty="0">
                <a:solidFill>
                  <a:srgbClr val="191919"/>
                </a:solidFill>
                <a:latin typeface="Times New Roman"/>
                <a:ea typeface="Times New Roman"/>
                <a:cs typeface="Times New Roman"/>
              </a:rPr>
              <a:t>Officers special to run on both a day and darkness run</a:t>
            </a:r>
          </a:p>
        </p:txBody>
      </p:sp>
      <p:sp>
        <p:nvSpPr>
          <p:cNvPr name="直线连接线" id="168"/>
          <p:cNvSpPr/>
          <p:nvPr/>
        </p:nvSpPr>
        <p:spPr>
          <a:xfrm>
            <a:off x="4164632" y="3235200"/>
            <a:ext cy="8884" cx="1402968"/>
          </a:xfrm>
          <a:custGeom>
            <a:avLst/>
            <a:gdLst/>
            <a:ahLst/>
            <a:cxnLst/>
            <a:rect r="r" b="b" l="l" t="t"/>
            <a:pathLst>
              <a:path h="8884" fill="none" w="1402968">
                <a:moveTo>
                  <a:pt x="0" y="8884"/>
                </a:moveTo>
                <a:lnTo>
                  <a:pt x="1402968" y="0"/>
                </a:lnTo>
              </a:path>
            </a:pathLst>
          </a:custGeom>
          <a:noFill/>
          <a:ln cap="flat" w="17733">
            <a:solidFill>
              <a:srgbClr val="2543A5"/>
            </a:solidFill>
            <a:miter/>
            <a:tailEnd len="med" type="oval" w="med"/>
          </a:ln>
        </p:spPr>
      </p:sp>
      <p:sp>
        <p:nvSpPr>
          <p:cNvPr name="直线连接线" id="169"/>
          <p:cNvSpPr/>
          <p:nvPr/>
        </p:nvSpPr>
        <p:spPr>
          <a:xfrm>
            <a:off x="3561200" y="3478400"/>
            <a:ext cy="11233" cx="2006400"/>
          </a:xfrm>
          <a:custGeom>
            <a:avLst/>
            <a:gdLst/>
            <a:ahLst/>
            <a:cxnLst/>
            <a:rect r="r" b="b" l="l" t="t"/>
            <a:pathLst>
              <a:path h="11233" fill="none" w="2006400">
                <a:moveTo>
                  <a:pt x="0" y="11233"/>
                </a:moveTo>
                <a:lnTo>
                  <a:pt x="2006400" y="0"/>
                </a:lnTo>
              </a:path>
            </a:pathLst>
          </a:custGeom>
          <a:noFill/>
          <a:ln cap="flat" w="17733">
            <a:solidFill>
              <a:srgbClr val="FBC900"/>
            </a:solidFill>
            <a:miter/>
            <a:tailEnd len="med" type="oval" w="med"/>
          </a:ln>
        </p:spPr>
      </p:sp>
      <p:sp>
        <p:nvSpPr>
          <p:cNvPr name="直线连接线" id="170"/>
          <p:cNvSpPr/>
          <p:nvPr/>
        </p:nvSpPr>
        <p:spPr>
          <a:xfrm>
            <a:off x="4169200" y="3773516"/>
            <a:ext cy="8884" cx="1402968"/>
          </a:xfrm>
          <a:custGeom>
            <a:avLst/>
            <a:gdLst/>
            <a:ahLst/>
            <a:cxnLst/>
            <a:rect r="r" b="b" l="l" t="t"/>
            <a:pathLst>
              <a:path h="8884" fill="none" w="1402968">
                <a:moveTo>
                  <a:pt x="0" y="8884"/>
                </a:moveTo>
                <a:lnTo>
                  <a:pt x="1402968" y="0"/>
                </a:lnTo>
              </a:path>
            </a:pathLst>
          </a:custGeom>
          <a:noFill/>
          <a:ln cap="flat" w="17733">
            <a:solidFill>
              <a:srgbClr val="2543A5"/>
            </a:solidFill>
            <a:miter/>
            <a:tailEnd len="med" type="oval" w="med"/>
          </a:ln>
        </p:spPr>
      </p:sp>
      <p:grpSp>
        <p:nvGrpSpPr>
          <p:cNvPr name="Cross the road" id="171"/>
          <p:cNvGrpSpPr/>
          <p:nvPr/>
        </p:nvGrpSpPr>
        <p:grpSpPr>
          <a:xfrm>
            <a:off x="5596997" y="322201"/>
            <a:ext cy="269152" cx="167152"/>
            <a:chOff x="5596997" y="322201"/>
            <a:chExt cy="269152" cx="167152"/>
          </a:xfrm>
        </p:grpSpPr>
        <p:grpSp>
          <p:nvGrpSpPr>
            <p:cNvPr name="" id="172"/>
            <p:cNvGrpSpPr/>
            <p:nvPr/>
          </p:nvGrpSpPr>
          <p:grpSpPr>
            <a:xfrm>
              <a:off x="5596997" y="370298"/>
              <a:ext cy="221056" cx="141826"/>
              <a:chOff x="5596997" y="370298"/>
              <a:chExt cy="221056" cx="141826"/>
            </a:xfrm>
          </p:grpSpPr>
          <p:sp>
            <p:nvSpPr>
              <p:cNvPr name="" id="173"/>
              <p:cNvSpPr/>
              <p:nvPr/>
            </p:nvSpPr>
            <p:spPr>
              <a:xfrm>
                <a:off x="5623175" y="416695"/>
                <a:ext cy="174659" cx="115648"/>
              </a:xfrm>
              <a:custGeom>
                <a:avLst/>
                <a:gdLst/>
                <a:ahLst/>
                <a:cxnLst/>
                <a:rect r="r" b="b" l="l" t="t"/>
                <a:pathLst>
                  <a:path h="174659" stroke="false" w="115648">
                    <a:moveTo>
                      <a:pt x="71570" y="41088"/>
                    </a:moveTo>
                    <a:lnTo>
                      <a:pt x="71570" y="76024"/>
                    </a:lnTo>
                    <a:lnTo>
                      <a:pt x="92262" y="110691"/>
                    </a:lnTo>
                    <a:lnTo>
                      <a:pt x="92186" y="174430"/>
                    </a:lnTo>
                    <a:lnTo>
                      <a:pt x="72977" y="174659"/>
                    </a:lnTo>
                    <a:lnTo>
                      <a:pt x="73037" y="118023"/>
                    </a:lnTo>
                    <a:lnTo>
                      <a:pt x="51409" y="81936"/>
                    </a:lnTo>
                    <a:lnTo>
                      <a:pt x="48492" y="81936"/>
                    </a:lnTo>
                    <a:lnTo>
                      <a:pt x="48492" y="117948"/>
                    </a:lnTo>
                    <a:lnTo>
                      <a:pt x="17454" y="173308"/>
                    </a:lnTo>
                    <a:lnTo>
                      <a:pt x="0" y="162827"/>
                    </a:lnTo>
                    <a:lnTo>
                      <a:pt x="28331" y="113110"/>
                    </a:lnTo>
                    <a:lnTo>
                      <a:pt x="28331" y="0"/>
                    </a:lnTo>
                    <a:lnTo>
                      <a:pt x="69183" y="0"/>
                    </a:lnTo>
                    <a:lnTo>
                      <a:pt x="85895" y="31951"/>
                    </a:lnTo>
                    <a:lnTo>
                      <a:pt x="115648" y="49150"/>
                    </a:lnTo>
                    <a:cubicBezTo>
                      <a:pt x="115648" y="49150"/>
                      <a:pt x="107382" y="63662"/>
                      <a:pt x="107117" y="64200"/>
                    </a:cubicBezTo>
                    <a:cubicBezTo>
                      <a:pt x="106852" y="64737"/>
                      <a:pt x="73693" y="45119"/>
                      <a:pt x="73693" y="45119"/>
                    </a:cubicBezTo>
                    <a:lnTo>
                      <a:pt x="71570" y="41088"/>
                    </a:lnTo>
                    <a:close/>
                  </a:path>
                  <a:path h="174659" fill="none" w="115648">
                    <a:moveTo>
                      <a:pt x="71570" y="41088"/>
                    </a:moveTo>
                    <a:lnTo>
                      <a:pt x="71570" y="76024"/>
                    </a:lnTo>
                    <a:lnTo>
                      <a:pt x="92262" y="110691"/>
                    </a:lnTo>
                    <a:lnTo>
                      <a:pt x="92186" y="174430"/>
                    </a:lnTo>
                    <a:lnTo>
                      <a:pt x="72977" y="174659"/>
                    </a:lnTo>
                    <a:lnTo>
                      <a:pt x="73037" y="118023"/>
                    </a:lnTo>
                    <a:lnTo>
                      <a:pt x="51409" y="81936"/>
                    </a:lnTo>
                    <a:lnTo>
                      <a:pt x="48492" y="81936"/>
                    </a:lnTo>
                    <a:lnTo>
                      <a:pt x="48492" y="117948"/>
                    </a:lnTo>
                    <a:lnTo>
                      <a:pt x="17454" y="173308"/>
                    </a:lnTo>
                    <a:lnTo>
                      <a:pt x="0" y="162827"/>
                    </a:lnTo>
                    <a:lnTo>
                      <a:pt x="28331" y="113110"/>
                    </a:lnTo>
                    <a:lnTo>
                      <a:pt x="28331" y="0"/>
                    </a:lnTo>
                    <a:lnTo>
                      <a:pt x="69183" y="0"/>
                    </a:lnTo>
                    <a:lnTo>
                      <a:pt x="85895" y="31951"/>
                    </a:lnTo>
                    <a:lnTo>
                      <a:pt x="115648" y="49150"/>
                    </a:lnTo>
                    <a:cubicBezTo>
                      <a:pt x="115648" y="49150"/>
                      <a:pt x="107382" y="63662"/>
                      <a:pt x="107117" y="64200"/>
                    </a:cubicBezTo>
                    <a:cubicBezTo>
                      <a:pt x="106852" y="64737"/>
                      <a:pt x="73693" y="45119"/>
                      <a:pt x="73693" y="45119"/>
                    </a:cubicBezTo>
                    <a:lnTo>
                      <a:pt x="71570" y="41088"/>
                    </a:lnTo>
                    <a:close/>
                  </a:path>
                </a:pathLst>
              </a:custGeom>
              <a:solidFill>
                <a:srgbClr val="454545"/>
              </a:solidFill>
              <a:ln cap="flat" w="7600">
                <a:solidFill>
                  <a:srgbClr val="DEB887"/>
                </a:solidFill>
                <a:miter/>
              </a:ln>
            </p:spPr>
          </p:sp>
          <p:sp>
            <p:nvSpPr>
              <p:cNvPr name="" id="174"/>
              <p:cNvSpPr/>
              <p:nvPr/>
            </p:nvSpPr>
            <p:spPr>
              <a:xfrm>
                <a:off x="5653547" y="370298"/>
                <a:ext cy="38952" cx="38886"/>
              </a:xfrm>
              <a:custGeom>
                <a:avLst/>
                <a:gdLst/>
                <a:ahLst/>
                <a:cxnLst/>
                <a:rect r="r" b="b" l="l" t="t"/>
                <a:pathLst>
                  <a:path h="38952" stroke="false" w="38886">
                    <a:moveTo>
                      <a:pt x="0" y="19476"/>
                    </a:moveTo>
                    <a:cubicBezTo>
                      <a:pt x="0" y="8720"/>
                      <a:pt x="8705" y="0"/>
                      <a:pt x="19443" y="0"/>
                    </a:cubicBezTo>
                    <a:cubicBezTo>
                      <a:pt x="30181" y="0"/>
                      <a:pt x="38886" y="8720"/>
                      <a:pt x="38886" y="19476"/>
                    </a:cubicBezTo>
                    <a:cubicBezTo>
                      <a:pt x="38886" y="30232"/>
                      <a:pt x="30181" y="38952"/>
                      <a:pt x="19443" y="38952"/>
                    </a:cubicBezTo>
                    <a:cubicBezTo>
                      <a:pt x="8705" y="38952"/>
                      <a:pt x="0" y="30232"/>
                      <a:pt x="0" y="19476"/>
                    </a:cubicBezTo>
                    <a:close/>
                  </a:path>
                  <a:path h="38952" fill="none" w="38886">
                    <a:moveTo>
                      <a:pt x="0" y="19476"/>
                    </a:moveTo>
                    <a:cubicBezTo>
                      <a:pt x="0" y="8720"/>
                      <a:pt x="8705" y="0"/>
                      <a:pt x="19443" y="0"/>
                    </a:cubicBezTo>
                    <a:cubicBezTo>
                      <a:pt x="30181" y="0"/>
                      <a:pt x="38886" y="8720"/>
                      <a:pt x="38886" y="19476"/>
                    </a:cubicBezTo>
                    <a:cubicBezTo>
                      <a:pt x="38886" y="30232"/>
                      <a:pt x="30181" y="38952"/>
                      <a:pt x="19443" y="38952"/>
                    </a:cubicBezTo>
                    <a:cubicBezTo>
                      <a:pt x="8705" y="38952"/>
                      <a:pt x="0" y="30232"/>
                      <a:pt x="0" y="19476"/>
                    </a:cubicBezTo>
                    <a:close/>
                  </a:path>
                </a:pathLst>
              </a:custGeom>
              <a:solidFill>
                <a:srgbClr val="454545"/>
              </a:solidFill>
              <a:ln cap="flat" w="7600">
                <a:solidFill>
                  <a:srgbClr val="DEB887"/>
                </a:solidFill>
                <a:miter/>
              </a:ln>
            </p:spPr>
          </p:sp>
          <p:sp>
            <p:nvSpPr>
              <p:cNvPr name="" id="175"/>
              <p:cNvSpPr/>
              <p:nvPr/>
            </p:nvSpPr>
            <p:spPr>
              <a:xfrm>
                <a:off x="5596997" y="416695"/>
                <a:ext cy="66039" cx="59728"/>
              </a:xfrm>
              <a:custGeom>
                <a:avLst/>
                <a:gdLst/>
                <a:ahLst/>
                <a:cxnLst/>
                <a:rect r="r" b="b" l="l" t="t"/>
                <a:pathLst>
                  <a:path h="66039" stroke="false" w="59728">
                    <a:moveTo>
                      <a:pt x="54496" y="0"/>
                    </a:moveTo>
                    <a:lnTo>
                      <a:pt x="0" y="54652"/>
                    </a:lnTo>
                    <a:lnTo>
                      <a:pt x="10769" y="66039"/>
                    </a:lnTo>
                    <a:lnTo>
                      <a:pt x="59728" y="17002"/>
                    </a:lnTo>
                    <a:lnTo>
                      <a:pt x="54496" y="0"/>
                    </a:lnTo>
                    <a:close/>
                  </a:path>
                  <a:path h="66039" fill="none" w="59728">
                    <a:moveTo>
                      <a:pt x="54496" y="0"/>
                    </a:moveTo>
                    <a:lnTo>
                      <a:pt x="0" y="54652"/>
                    </a:lnTo>
                    <a:lnTo>
                      <a:pt x="10769" y="66039"/>
                    </a:lnTo>
                    <a:lnTo>
                      <a:pt x="59728" y="17002"/>
                    </a:lnTo>
                    <a:lnTo>
                      <a:pt x="54496" y="0"/>
                    </a:lnTo>
                    <a:close/>
                  </a:path>
                </a:pathLst>
              </a:custGeom>
              <a:solidFill>
                <a:srgbClr val="454545"/>
              </a:solidFill>
              <a:ln cap="flat" w="7600">
                <a:solidFill>
                  <a:srgbClr val="DEB887"/>
                </a:solidFill>
                <a:miter/>
              </a:ln>
            </p:spPr>
          </p:sp>
        </p:grpSp>
        <p:grpSp>
          <p:nvGrpSpPr>
            <p:cNvPr name="" id="176"/>
            <p:cNvGrpSpPr/>
            <p:nvPr/>
          </p:nvGrpSpPr>
          <p:grpSpPr>
            <a:xfrm>
              <a:off x="5738206" y="322201"/>
              <a:ext cy="99825" cx="25943"/>
              <a:chOff x="5738206" y="322201"/>
              <a:chExt cy="99825" cx="25943"/>
            </a:xfrm>
          </p:grpSpPr>
          <p:sp>
            <p:nvSpPr>
              <p:cNvPr name="" id="177"/>
              <p:cNvSpPr/>
              <p:nvPr/>
            </p:nvSpPr>
            <p:spPr>
              <a:xfrm>
                <a:off x="5738206" y="322201"/>
                <a:ext cy="99825" cx="25943"/>
              </a:xfrm>
              <a:custGeom>
                <a:avLst/>
                <a:gdLst/>
                <a:ahLst/>
                <a:cxnLst/>
                <a:rect r="r" b="b" l="l" t="t"/>
                <a:pathLst>
                  <a:path h="99825" stroke="false" w="25943">
                    <a:moveTo>
                      <a:pt x="12606" y="0"/>
                    </a:moveTo>
                    <a:lnTo>
                      <a:pt x="13326" y="0"/>
                    </a:lnTo>
                    <a:cubicBezTo>
                      <a:pt x="20288" y="0"/>
                      <a:pt x="25943" y="4983"/>
                      <a:pt x="25943" y="11167"/>
                    </a:cubicBezTo>
                    <a:lnTo>
                      <a:pt x="25943" y="88588"/>
                    </a:lnTo>
                    <a:cubicBezTo>
                      <a:pt x="25943" y="94772"/>
                      <a:pt x="20288" y="99825"/>
                      <a:pt x="13326" y="99825"/>
                    </a:cubicBezTo>
                    <a:lnTo>
                      <a:pt x="12606" y="99825"/>
                    </a:lnTo>
                    <a:cubicBezTo>
                      <a:pt x="5644" y="99825"/>
                      <a:pt x="0" y="94772"/>
                      <a:pt x="0" y="88588"/>
                    </a:cubicBezTo>
                    <a:lnTo>
                      <a:pt x="0" y="11167"/>
                    </a:lnTo>
                    <a:cubicBezTo>
                      <a:pt x="0" y="4983"/>
                      <a:pt x="5644" y="0"/>
                      <a:pt x="12606" y="0"/>
                    </a:cubicBezTo>
                    <a:close/>
                  </a:path>
                  <a:path h="99825" fill="none" w="25943">
                    <a:moveTo>
                      <a:pt x="12606" y="0"/>
                    </a:moveTo>
                    <a:lnTo>
                      <a:pt x="13326" y="0"/>
                    </a:lnTo>
                    <a:cubicBezTo>
                      <a:pt x="20288" y="0"/>
                      <a:pt x="25943" y="4983"/>
                      <a:pt x="25943" y="11167"/>
                    </a:cubicBezTo>
                    <a:lnTo>
                      <a:pt x="25943" y="88588"/>
                    </a:lnTo>
                    <a:cubicBezTo>
                      <a:pt x="25943" y="94772"/>
                      <a:pt x="20288" y="99825"/>
                      <a:pt x="13326" y="99825"/>
                    </a:cubicBezTo>
                    <a:lnTo>
                      <a:pt x="12606" y="99825"/>
                    </a:lnTo>
                    <a:cubicBezTo>
                      <a:pt x="5644" y="99825"/>
                      <a:pt x="0" y="94772"/>
                      <a:pt x="0" y="88588"/>
                    </a:cubicBezTo>
                    <a:lnTo>
                      <a:pt x="0" y="11167"/>
                    </a:lnTo>
                    <a:cubicBezTo>
                      <a:pt x="0" y="4983"/>
                      <a:pt x="5644" y="0"/>
                      <a:pt x="12606" y="0"/>
                    </a:cubicBezTo>
                    <a:close/>
                  </a:path>
                </a:pathLst>
              </a:custGeom>
              <a:solidFill>
                <a:srgbClr val="191919"/>
              </a:solidFill>
              <a:ln cap="flat" w="7600">
                <a:solidFill>
                  <a:srgbClr val="000000"/>
                </a:solidFill>
                <a:miter/>
              </a:ln>
            </p:spPr>
          </p:sp>
          <p:sp>
            <p:nvSpPr>
              <p:cNvPr name="" id="178"/>
              <p:cNvSpPr/>
              <p:nvPr/>
            </p:nvSpPr>
            <p:spPr>
              <a:xfrm>
                <a:off x="5740541" y="334270"/>
                <a:ext cy="21284" cx="21250"/>
              </a:xfrm>
              <a:custGeom>
                <a:avLst/>
                <a:gdLst/>
                <a:ahLst/>
                <a:cxnLst/>
                <a:rect r="r" b="b" l="l" t="t"/>
                <a:pathLst>
                  <a:path h="21284" stroke="false" w="21250">
                    <a:moveTo>
                      <a:pt x="0" y="10653"/>
                    </a:moveTo>
                    <a:cubicBezTo>
                      <a:pt x="0" y="4765"/>
                      <a:pt x="4757" y="0"/>
                      <a:pt x="10636" y="0"/>
                    </a:cubicBezTo>
                    <a:cubicBezTo>
                      <a:pt x="16493" y="0"/>
                      <a:pt x="21250" y="4765"/>
                      <a:pt x="21250" y="10653"/>
                    </a:cubicBezTo>
                    <a:cubicBezTo>
                      <a:pt x="21250" y="16520"/>
                      <a:pt x="16493" y="21284"/>
                      <a:pt x="10636" y="21284"/>
                    </a:cubicBezTo>
                    <a:cubicBezTo>
                      <a:pt x="4757" y="21284"/>
                      <a:pt x="0" y="16520"/>
                      <a:pt x="0" y="10653"/>
                    </a:cubicBezTo>
                    <a:close/>
                  </a:path>
                  <a:path h="21284" fill="none" w="21250">
                    <a:moveTo>
                      <a:pt x="0" y="10653"/>
                    </a:moveTo>
                    <a:cubicBezTo>
                      <a:pt x="0" y="4765"/>
                      <a:pt x="4757" y="0"/>
                      <a:pt x="10636" y="0"/>
                    </a:cubicBezTo>
                    <a:cubicBezTo>
                      <a:pt x="16493" y="0"/>
                      <a:pt x="21250" y="4765"/>
                      <a:pt x="21250" y="10653"/>
                    </a:cubicBezTo>
                    <a:cubicBezTo>
                      <a:pt x="21250" y="16520"/>
                      <a:pt x="16493" y="21284"/>
                      <a:pt x="10636" y="21284"/>
                    </a:cubicBezTo>
                    <a:cubicBezTo>
                      <a:pt x="4757" y="21284"/>
                      <a:pt x="0" y="16520"/>
                      <a:pt x="0" y="10653"/>
                    </a:cubicBezTo>
                    <a:close/>
                  </a:path>
                </a:pathLst>
              </a:custGeom>
              <a:solidFill>
                <a:srgbClr val="FF1418"/>
              </a:solidFill>
              <a:ln cap="flat" w="7600">
                <a:noFill/>
                <a:miter/>
              </a:ln>
            </p:spPr>
          </p:sp>
          <p:sp>
            <p:nvSpPr>
              <p:cNvPr name="" id="179"/>
              <p:cNvSpPr/>
              <p:nvPr/>
            </p:nvSpPr>
            <p:spPr>
              <a:xfrm>
                <a:off x="5740541" y="361461"/>
                <a:ext cy="21284" cx="21250"/>
              </a:xfrm>
              <a:custGeom>
                <a:avLst/>
                <a:gdLst/>
                <a:ahLst/>
                <a:cxnLst/>
                <a:rect r="r" b="b" l="l" t="t"/>
                <a:pathLst>
                  <a:path h="21284" stroke="false" w="21250">
                    <a:moveTo>
                      <a:pt x="0" y="10653"/>
                    </a:moveTo>
                    <a:cubicBezTo>
                      <a:pt x="0" y="4765"/>
                      <a:pt x="4757" y="0"/>
                      <a:pt x="10636" y="0"/>
                    </a:cubicBezTo>
                    <a:cubicBezTo>
                      <a:pt x="16493" y="0"/>
                      <a:pt x="21250" y="4765"/>
                      <a:pt x="21250" y="10653"/>
                    </a:cubicBezTo>
                    <a:cubicBezTo>
                      <a:pt x="21250" y="16520"/>
                      <a:pt x="16493" y="21284"/>
                      <a:pt x="10636" y="21284"/>
                    </a:cubicBezTo>
                    <a:cubicBezTo>
                      <a:pt x="4757" y="21284"/>
                      <a:pt x="0" y="16520"/>
                      <a:pt x="0" y="10653"/>
                    </a:cubicBezTo>
                    <a:close/>
                  </a:path>
                  <a:path h="21284" fill="none" w="21250">
                    <a:moveTo>
                      <a:pt x="0" y="10653"/>
                    </a:moveTo>
                    <a:cubicBezTo>
                      <a:pt x="0" y="4765"/>
                      <a:pt x="4757" y="0"/>
                      <a:pt x="10636" y="0"/>
                    </a:cubicBezTo>
                    <a:cubicBezTo>
                      <a:pt x="16493" y="0"/>
                      <a:pt x="21250" y="4765"/>
                      <a:pt x="21250" y="10653"/>
                    </a:cubicBezTo>
                    <a:cubicBezTo>
                      <a:pt x="21250" y="16520"/>
                      <a:pt x="16493" y="21284"/>
                      <a:pt x="10636" y="21284"/>
                    </a:cubicBezTo>
                    <a:cubicBezTo>
                      <a:pt x="4757" y="21284"/>
                      <a:pt x="0" y="16520"/>
                      <a:pt x="0" y="10653"/>
                    </a:cubicBezTo>
                    <a:close/>
                  </a:path>
                </a:pathLst>
              </a:custGeom>
              <a:solidFill>
                <a:srgbClr val="FFFF31"/>
              </a:solidFill>
              <a:ln cap="flat" w="7600">
                <a:noFill/>
                <a:miter/>
              </a:ln>
            </p:spPr>
          </p:sp>
          <p:sp>
            <p:nvSpPr>
              <p:cNvPr name="" id="180"/>
              <p:cNvSpPr/>
              <p:nvPr/>
            </p:nvSpPr>
            <p:spPr>
              <a:xfrm>
                <a:off x="5740541" y="388551"/>
                <a:ext cy="21284" cx="21250"/>
              </a:xfrm>
              <a:custGeom>
                <a:avLst/>
                <a:gdLst/>
                <a:ahLst/>
                <a:cxnLst/>
                <a:rect r="r" b="b" l="l" t="t"/>
                <a:pathLst>
                  <a:path h="21284" stroke="false" w="21250">
                    <a:moveTo>
                      <a:pt x="0" y="10653"/>
                    </a:moveTo>
                    <a:cubicBezTo>
                      <a:pt x="0" y="4765"/>
                      <a:pt x="4757" y="0"/>
                      <a:pt x="10636" y="0"/>
                    </a:cubicBezTo>
                    <a:cubicBezTo>
                      <a:pt x="16493" y="0"/>
                      <a:pt x="21250" y="4765"/>
                      <a:pt x="21250" y="10653"/>
                    </a:cubicBezTo>
                    <a:cubicBezTo>
                      <a:pt x="21250" y="16520"/>
                      <a:pt x="16493" y="21284"/>
                      <a:pt x="10636" y="21284"/>
                    </a:cubicBezTo>
                    <a:cubicBezTo>
                      <a:pt x="4757" y="21284"/>
                      <a:pt x="0" y="16520"/>
                      <a:pt x="0" y="10653"/>
                    </a:cubicBezTo>
                    <a:close/>
                  </a:path>
                  <a:path h="21284" fill="none" w="21250">
                    <a:moveTo>
                      <a:pt x="0" y="10653"/>
                    </a:moveTo>
                    <a:cubicBezTo>
                      <a:pt x="0" y="4765"/>
                      <a:pt x="4757" y="0"/>
                      <a:pt x="10636" y="0"/>
                    </a:cubicBezTo>
                    <a:cubicBezTo>
                      <a:pt x="16493" y="0"/>
                      <a:pt x="21250" y="4765"/>
                      <a:pt x="21250" y="10653"/>
                    </a:cubicBezTo>
                    <a:cubicBezTo>
                      <a:pt x="21250" y="16520"/>
                      <a:pt x="16493" y="21284"/>
                      <a:pt x="10636" y="21284"/>
                    </a:cubicBezTo>
                    <a:cubicBezTo>
                      <a:pt x="4757" y="21284"/>
                      <a:pt x="0" y="16520"/>
                      <a:pt x="0" y="10653"/>
                    </a:cubicBezTo>
                    <a:close/>
                  </a:path>
                </a:pathLst>
              </a:custGeom>
              <a:solidFill>
                <a:srgbClr val="00AF54"/>
              </a:solidFill>
              <a:ln cap="flat" w="7600">
                <a:noFill/>
                <a:miter/>
              </a:ln>
            </p:spPr>
          </p:sp>
        </p:grpSp>
      </p:grpSp>
      <p:grpSp>
        <p:nvGrpSpPr>
          <p:cNvPr name="By train" id="181"/>
          <p:cNvGrpSpPr/>
          <p:nvPr/>
        </p:nvGrpSpPr>
        <p:grpSpPr>
          <a:xfrm>
            <a:off x="3760570" y="6952437"/>
            <a:ext cy="281200" cx="387861"/>
            <a:chOff x="3760570" y="6952437"/>
            <a:chExt cy="281200" cx="387861"/>
          </a:xfrm>
        </p:grpSpPr>
        <p:sp>
          <p:nvSpPr>
            <p:cNvPr name="" id="182"/>
            <p:cNvSpPr/>
            <p:nvPr/>
          </p:nvSpPr>
          <p:spPr>
            <a:xfrm>
              <a:off x="3952690" y="7200672"/>
              <a:ext cy="30747" cx="193931"/>
            </a:xfrm>
            <a:custGeom>
              <a:avLst/>
              <a:gdLst/>
              <a:ahLst/>
              <a:cxnLst/>
              <a:rect r="r" b="b" l="l" t="t"/>
              <a:pathLst>
                <a:path h="30747" stroke="false" w="193931">
                  <a:moveTo>
                    <a:pt x="0" y="30747"/>
                  </a:moveTo>
                  <a:lnTo>
                    <a:pt x="193931" y="30747"/>
                  </a:lnTo>
                  <a:lnTo>
                    <a:pt x="187624" y="10981"/>
                  </a:lnTo>
                  <a:lnTo>
                    <a:pt x="159875" y="10981"/>
                  </a:lnTo>
                  <a:lnTo>
                    <a:pt x="159875" y="0"/>
                  </a:lnTo>
                  <a:lnTo>
                    <a:pt x="145685" y="0"/>
                  </a:lnTo>
                  <a:lnTo>
                    <a:pt x="145685" y="12236"/>
                  </a:lnTo>
                  <a:lnTo>
                    <a:pt x="48246" y="12236"/>
                  </a:lnTo>
                  <a:lnTo>
                    <a:pt x="48246" y="0"/>
                  </a:lnTo>
                  <a:lnTo>
                    <a:pt x="34687" y="0"/>
                  </a:lnTo>
                  <a:lnTo>
                    <a:pt x="34687" y="11609"/>
                  </a:lnTo>
                  <a:lnTo>
                    <a:pt x="6307" y="11609"/>
                  </a:lnTo>
                  <a:lnTo>
                    <a:pt x="0" y="30747"/>
                  </a:lnTo>
                  <a:close/>
                </a:path>
                <a:path h="30747" fill="none" w="193931">
                  <a:moveTo>
                    <a:pt x="0" y="30747"/>
                  </a:moveTo>
                  <a:lnTo>
                    <a:pt x="193931" y="30747"/>
                  </a:lnTo>
                  <a:lnTo>
                    <a:pt x="187624" y="10981"/>
                  </a:lnTo>
                  <a:lnTo>
                    <a:pt x="159875" y="10981"/>
                  </a:lnTo>
                  <a:lnTo>
                    <a:pt x="159875" y="0"/>
                  </a:lnTo>
                  <a:lnTo>
                    <a:pt x="145685" y="0"/>
                  </a:lnTo>
                  <a:lnTo>
                    <a:pt x="145685" y="12236"/>
                  </a:lnTo>
                  <a:lnTo>
                    <a:pt x="48246" y="12236"/>
                  </a:lnTo>
                  <a:lnTo>
                    <a:pt x="48246" y="0"/>
                  </a:lnTo>
                  <a:lnTo>
                    <a:pt x="34687" y="0"/>
                  </a:lnTo>
                  <a:lnTo>
                    <a:pt x="34687" y="11609"/>
                  </a:lnTo>
                  <a:lnTo>
                    <a:pt x="6307" y="11609"/>
                  </a:lnTo>
                  <a:lnTo>
                    <a:pt x="0" y="30747"/>
                  </a:lnTo>
                  <a:close/>
                </a:path>
              </a:pathLst>
            </a:custGeom>
            <a:solidFill>
              <a:srgbClr val="3CA057"/>
            </a:solidFill>
            <a:ln cap="flat" w="7600">
              <a:solidFill>
                <a:srgbClr val="50BEC1"/>
              </a:solidFill>
              <a:miter/>
            </a:ln>
          </p:spPr>
        </p:sp>
        <p:sp>
          <p:nvSpPr>
            <p:cNvPr name="" id="183"/>
            <p:cNvSpPr/>
            <p:nvPr/>
          </p:nvSpPr>
          <p:spPr>
            <a:xfrm>
              <a:off x="3951263" y="6952437"/>
              <a:ext cy="240747" cx="197168"/>
            </a:xfrm>
            <a:custGeom>
              <a:avLst/>
              <a:gdLst/>
              <a:ahLst/>
              <a:cxnLst/>
              <a:rect r="r" b="b" l="l" t="t"/>
              <a:pathLst>
                <a:path h="240747" stroke="false" w="197168">
                  <a:moveTo>
                    <a:pt x="28811" y="5711"/>
                  </a:moveTo>
                  <a:cubicBezTo>
                    <a:pt x="35911" y="0"/>
                    <a:pt x="45406" y="0"/>
                    <a:pt x="52793" y="0"/>
                  </a:cubicBezTo>
                  <a:cubicBezTo>
                    <a:pt x="78352" y="0"/>
                    <a:pt x="130976" y="0"/>
                    <a:pt x="150654" y="821"/>
                  </a:cubicBezTo>
                  <a:cubicBezTo>
                    <a:pt x="155460" y="876"/>
                    <a:pt x="161955" y="0"/>
                    <a:pt x="166144" y="4209"/>
                  </a:cubicBezTo>
                  <a:cubicBezTo>
                    <a:pt x="170332" y="8663"/>
                    <a:pt x="197168" y="67732"/>
                    <a:pt x="197168" y="67732"/>
                  </a:cubicBezTo>
                  <a:lnTo>
                    <a:pt x="197168" y="184469"/>
                  </a:lnTo>
                  <a:lnTo>
                    <a:pt x="180538" y="234782"/>
                  </a:lnTo>
                  <a:lnTo>
                    <a:pt x="170616" y="240747"/>
                  </a:lnTo>
                  <a:lnTo>
                    <a:pt x="27796" y="240747"/>
                  </a:lnTo>
                  <a:lnTo>
                    <a:pt x="16952" y="236159"/>
                  </a:lnTo>
                  <a:lnTo>
                    <a:pt x="0" y="184469"/>
                  </a:lnTo>
                  <a:lnTo>
                    <a:pt x="0" y="67732"/>
                  </a:lnTo>
                  <a:cubicBezTo>
                    <a:pt x="0" y="67732"/>
                    <a:pt x="23581" y="10218"/>
                    <a:pt x="28811" y="5711"/>
                  </a:cubicBezTo>
                  <a:close/>
                </a:path>
                <a:path h="240747" fill="none" w="197168">
                  <a:moveTo>
                    <a:pt x="28811" y="5711"/>
                  </a:moveTo>
                  <a:cubicBezTo>
                    <a:pt x="35911" y="0"/>
                    <a:pt x="45406" y="0"/>
                    <a:pt x="52793" y="0"/>
                  </a:cubicBezTo>
                  <a:cubicBezTo>
                    <a:pt x="78352" y="0"/>
                    <a:pt x="130976" y="0"/>
                    <a:pt x="150654" y="821"/>
                  </a:cubicBezTo>
                  <a:cubicBezTo>
                    <a:pt x="155460" y="876"/>
                    <a:pt x="161955" y="0"/>
                    <a:pt x="166144" y="4209"/>
                  </a:cubicBezTo>
                  <a:cubicBezTo>
                    <a:pt x="170332" y="8663"/>
                    <a:pt x="197168" y="67732"/>
                    <a:pt x="197168" y="67732"/>
                  </a:cubicBezTo>
                  <a:lnTo>
                    <a:pt x="197168" y="184469"/>
                  </a:lnTo>
                  <a:lnTo>
                    <a:pt x="180538" y="234782"/>
                  </a:lnTo>
                  <a:lnTo>
                    <a:pt x="170616" y="240747"/>
                  </a:lnTo>
                  <a:lnTo>
                    <a:pt x="27796" y="240747"/>
                  </a:lnTo>
                  <a:lnTo>
                    <a:pt x="16952" y="236159"/>
                  </a:lnTo>
                  <a:lnTo>
                    <a:pt x="0" y="184469"/>
                  </a:lnTo>
                  <a:lnTo>
                    <a:pt x="0" y="67732"/>
                  </a:lnTo>
                  <a:cubicBezTo>
                    <a:pt x="0" y="67732"/>
                    <a:pt x="23581" y="10218"/>
                    <a:pt x="28811" y="5711"/>
                  </a:cubicBezTo>
                  <a:close/>
                </a:path>
              </a:pathLst>
            </a:custGeom>
            <a:solidFill>
              <a:srgbClr val="3CA057"/>
            </a:solidFill>
            <a:ln cap="flat" w="7600">
              <a:solidFill>
                <a:srgbClr val="50BEC1"/>
              </a:solidFill>
              <a:miter/>
            </a:ln>
          </p:spPr>
        </p:sp>
        <p:sp>
          <p:nvSpPr>
            <p:cNvPr name="" id="184"/>
            <p:cNvSpPr/>
            <p:nvPr/>
          </p:nvSpPr>
          <p:spPr>
            <a:xfrm>
              <a:off x="3760570" y="7136168"/>
              <a:ext cy="97468" cx="183874"/>
            </a:xfrm>
            <a:custGeom>
              <a:avLst/>
              <a:gdLst/>
              <a:ahLst/>
              <a:cxnLst/>
              <a:rect r="r" b="b" l="l" t="t"/>
              <a:pathLst>
                <a:path h="97468" stroke="false" w="183874">
                  <a:moveTo>
                    <a:pt x="183874" y="0"/>
                  </a:moveTo>
                  <a:lnTo>
                    <a:pt x="183874" y="13808"/>
                  </a:lnTo>
                  <a:lnTo>
                    <a:pt x="171070" y="30955"/>
                  </a:lnTo>
                  <a:lnTo>
                    <a:pt x="171070" y="97468"/>
                  </a:lnTo>
                  <a:lnTo>
                    <a:pt x="0" y="96325"/>
                  </a:lnTo>
                  <a:lnTo>
                    <a:pt x="0" y="0"/>
                  </a:lnTo>
                  <a:lnTo>
                    <a:pt x="183874" y="0"/>
                  </a:lnTo>
                  <a:close/>
                </a:path>
                <a:path h="97468" fill="none" w="183874">
                  <a:moveTo>
                    <a:pt x="183874" y="0"/>
                  </a:moveTo>
                  <a:lnTo>
                    <a:pt x="183874" y="13808"/>
                  </a:lnTo>
                  <a:lnTo>
                    <a:pt x="171070" y="30955"/>
                  </a:lnTo>
                  <a:lnTo>
                    <a:pt x="171070" y="97468"/>
                  </a:lnTo>
                  <a:lnTo>
                    <a:pt x="0" y="96325"/>
                  </a:lnTo>
                  <a:lnTo>
                    <a:pt x="0" y="0"/>
                  </a:lnTo>
                  <a:lnTo>
                    <a:pt x="183874" y="0"/>
                  </a:lnTo>
                  <a:close/>
                </a:path>
              </a:pathLst>
            </a:custGeom>
            <a:solidFill>
              <a:srgbClr val="3CA057"/>
            </a:solidFill>
            <a:ln cap="flat" w="7600">
              <a:solidFill>
                <a:srgbClr val="50BEC1"/>
              </a:solidFill>
              <a:miter/>
            </a:ln>
          </p:spPr>
        </p:sp>
        <p:sp>
          <p:nvSpPr>
            <p:cNvPr name="" id="185"/>
            <p:cNvSpPr/>
            <p:nvPr/>
          </p:nvSpPr>
          <p:spPr>
            <a:xfrm>
              <a:off x="3965215" y="6978461"/>
              <a:ext cy="182923" cx="168199"/>
            </a:xfrm>
            <a:custGeom>
              <a:avLst/>
              <a:gdLst/>
              <a:ahLst/>
              <a:cxnLst/>
              <a:rect r="r" b="b" l="l" t="t"/>
              <a:pathLst>
                <a:path h="182923" stroke="false" w="168199">
                  <a:moveTo>
                    <a:pt x="47820" y="126860"/>
                  </a:moveTo>
                  <a:cubicBezTo>
                    <a:pt x="47820" y="108328"/>
                    <a:pt x="61797" y="93041"/>
                    <a:pt x="79843" y="90853"/>
                  </a:cubicBezTo>
                  <a:lnTo>
                    <a:pt x="79843" y="81973"/>
                  </a:lnTo>
                  <a:lnTo>
                    <a:pt x="89063" y="81973"/>
                  </a:lnTo>
                  <a:lnTo>
                    <a:pt x="89063" y="90890"/>
                  </a:lnTo>
                  <a:cubicBezTo>
                    <a:pt x="106965" y="93208"/>
                    <a:pt x="120791" y="108429"/>
                    <a:pt x="120791" y="126860"/>
                  </a:cubicBezTo>
                  <a:cubicBezTo>
                    <a:pt x="120791" y="140328"/>
                    <a:pt x="113410" y="152081"/>
                    <a:pt x="102451" y="158339"/>
                  </a:cubicBezTo>
                  <a:lnTo>
                    <a:pt x="98308" y="151011"/>
                  </a:lnTo>
                  <a:cubicBezTo>
                    <a:pt x="106813" y="146234"/>
                    <a:pt x="112555" y="137161"/>
                    <a:pt x="112555" y="126755"/>
                  </a:cubicBezTo>
                  <a:cubicBezTo>
                    <a:pt x="112555" y="111378"/>
                    <a:pt x="100017" y="98913"/>
                    <a:pt x="84552" y="98913"/>
                  </a:cubicBezTo>
                  <a:cubicBezTo>
                    <a:pt x="69087" y="98913"/>
                    <a:pt x="56550" y="111378"/>
                    <a:pt x="56550" y="126755"/>
                  </a:cubicBezTo>
                  <a:cubicBezTo>
                    <a:pt x="56550" y="136840"/>
                    <a:pt x="61943" y="145673"/>
                    <a:pt x="70018" y="150558"/>
                  </a:cubicBezTo>
                  <a:lnTo>
                    <a:pt x="66070" y="158339"/>
                  </a:lnTo>
                  <a:cubicBezTo>
                    <a:pt x="55160" y="152016"/>
                    <a:pt x="47820" y="140291"/>
                    <a:pt x="47820" y="126860"/>
                  </a:cubicBezTo>
                  <a:close/>
                  <a:moveTo>
                    <a:pt x="66901" y="133925"/>
                  </a:moveTo>
                  <a:lnTo>
                    <a:pt x="79812" y="133925"/>
                  </a:lnTo>
                  <a:lnTo>
                    <a:pt x="79773" y="173143"/>
                  </a:lnTo>
                  <a:lnTo>
                    <a:pt x="61264" y="173143"/>
                  </a:lnTo>
                  <a:lnTo>
                    <a:pt x="61264" y="182923"/>
                  </a:lnTo>
                  <a:lnTo>
                    <a:pt x="107089" y="182923"/>
                  </a:lnTo>
                  <a:lnTo>
                    <a:pt x="107089" y="172979"/>
                  </a:lnTo>
                  <a:lnTo>
                    <a:pt x="88905" y="172979"/>
                  </a:lnTo>
                  <a:lnTo>
                    <a:pt x="88905" y="133925"/>
                  </a:lnTo>
                  <a:lnTo>
                    <a:pt x="101997" y="133925"/>
                  </a:lnTo>
                  <a:lnTo>
                    <a:pt x="101997" y="125247"/>
                  </a:lnTo>
                  <a:lnTo>
                    <a:pt x="66704" y="125247"/>
                  </a:lnTo>
                  <a:lnTo>
                    <a:pt x="66901" y="133925"/>
                  </a:lnTo>
                  <a:close/>
                  <a:moveTo>
                    <a:pt x="22726" y="93596"/>
                  </a:moveTo>
                  <a:cubicBezTo>
                    <a:pt x="32091" y="93596"/>
                    <a:pt x="39684" y="86047"/>
                    <a:pt x="39684" y="76736"/>
                  </a:cubicBezTo>
                  <a:cubicBezTo>
                    <a:pt x="39684" y="67424"/>
                    <a:pt x="32091" y="59875"/>
                    <a:pt x="22726" y="59875"/>
                  </a:cubicBezTo>
                  <a:cubicBezTo>
                    <a:pt x="13361" y="59875"/>
                    <a:pt x="5768" y="67424"/>
                    <a:pt x="5768" y="76736"/>
                  </a:cubicBezTo>
                  <a:cubicBezTo>
                    <a:pt x="5768" y="86047"/>
                    <a:pt x="13361" y="93596"/>
                    <a:pt x="22726" y="93596"/>
                  </a:cubicBezTo>
                  <a:close/>
                  <a:moveTo>
                    <a:pt x="145022" y="93596"/>
                  </a:moveTo>
                  <a:cubicBezTo>
                    <a:pt x="154388" y="93596"/>
                    <a:pt x="161980" y="86047"/>
                    <a:pt x="161980" y="76736"/>
                  </a:cubicBezTo>
                  <a:cubicBezTo>
                    <a:pt x="161980" y="67424"/>
                    <a:pt x="154388" y="59875"/>
                    <a:pt x="145022" y="59875"/>
                  </a:cubicBezTo>
                  <a:cubicBezTo>
                    <a:pt x="135657" y="59875"/>
                    <a:pt x="128064" y="67424"/>
                    <a:pt x="128064" y="76736"/>
                  </a:cubicBezTo>
                  <a:cubicBezTo>
                    <a:pt x="128064" y="86047"/>
                    <a:pt x="135657" y="93596"/>
                    <a:pt x="145022" y="93596"/>
                  </a:cubicBezTo>
                  <a:close/>
                  <a:moveTo>
                    <a:pt x="151125" y="0"/>
                  </a:moveTo>
                  <a:lnTo>
                    <a:pt x="90212" y="0"/>
                  </a:lnTo>
                  <a:lnTo>
                    <a:pt x="90212" y="46111"/>
                  </a:lnTo>
                  <a:lnTo>
                    <a:pt x="167045" y="46111"/>
                  </a:lnTo>
                  <a:lnTo>
                    <a:pt x="168199" y="38540"/>
                  </a:lnTo>
                  <a:lnTo>
                    <a:pt x="151125" y="0"/>
                  </a:lnTo>
                  <a:close/>
                  <a:moveTo>
                    <a:pt x="0" y="38540"/>
                  </a:moveTo>
                  <a:lnTo>
                    <a:pt x="1154" y="46111"/>
                  </a:lnTo>
                  <a:lnTo>
                    <a:pt x="77986" y="46111"/>
                  </a:lnTo>
                  <a:lnTo>
                    <a:pt x="77986" y="0"/>
                  </a:lnTo>
                  <a:lnTo>
                    <a:pt x="17074" y="0"/>
                  </a:lnTo>
                  <a:lnTo>
                    <a:pt x="0" y="38540"/>
                  </a:lnTo>
                  <a:close/>
                </a:path>
                <a:path h="182923" fill="none" w="168199">
                  <a:moveTo>
                    <a:pt x="47820" y="126860"/>
                  </a:moveTo>
                  <a:cubicBezTo>
                    <a:pt x="47820" y="108328"/>
                    <a:pt x="61797" y="93041"/>
                    <a:pt x="79843" y="90853"/>
                  </a:cubicBezTo>
                  <a:lnTo>
                    <a:pt x="79843" y="81973"/>
                  </a:lnTo>
                  <a:lnTo>
                    <a:pt x="89063" y="81973"/>
                  </a:lnTo>
                  <a:lnTo>
                    <a:pt x="89063" y="90890"/>
                  </a:lnTo>
                  <a:cubicBezTo>
                    <a:pt x="106965" y="93208"/>
                    <a:pt x="120791" y="108429"/>
                    <a:pt x="120791" y="126860"/>
                  </a:cubicBezTo>
                  <a:cubicBezTo>
                    <a:pt x="120791" y="140328"/>
                    <a:pt x="113410" y="152081"/>
                    <a:pt x="102451" y="158339"/>
                  </a:cubicBezTo>
                  <a:lnTo>
                    <a:pt x="98308" y="151011"/>
                  </a:lnTo>
                  <a:cubicBezTo>
                    <a:pt x="106813" y="146234"/>
                    <a:pt x="112555" y="137161"/>
                    <a:pt x="112555" y="126755"/>
                  </a:cubicBezTo>
                  <a:cubicBezTo>
                    <a:pt x="112555" y="111378"/>
                    <a:pt x="100017" y="98913"/>
                    <a:pt x="84552" y="98913"/>
                  </a:cubicBezTo>
                  <a:cubicBezTo>
                    <a:pt x="69087" y="98913"/>
                    <a:pt x="56550" y="111378"/>
                    <a:pt x="56550" y="126755"/>
                  </a:cubicBezTo>
                  <a:cubicBezTo>
                    <a:pt x="56550" y="136840"/>
                    <a:pt x="61943" y="145673"/>
                    <a:pt x="70018" y="150558"/>
                  </a:cubicBezTo>
                  <a:lnTo>
                    <a:pt x="66070" y="158339"/>
                  </a:lnTo>
                  <a:cubicBezTo>
                    <a:pt x="55160" y="152016"/>
                    <a:pt x="47820" y="140291"/>
                    <a:pt x="47820" y="126860"/>
                  </a:cubicBezTo>
                  <a:close/>
                  <a:moveTo>
                    <a:pt x="66901" y="133925"/>
                  </a:moveTo>
                  <a:lnTo>
                    <a:pt x="79812" y="133925"/>
                  </a:lnTo>
                  <a:lnTo>
                    <a:pt x="79773" y="173143"/>
                  </a:lnTo>
                  <a:lnTo>
                    <a:pt x="61264" y="173143"/>
                  </a:lnTo>
                  <a:lnTo>
                    <a:pt x="61264" y="182923"/>
                  </a:lnTo>
                  <a:lnTo>
                    <a:pt x="107089" y="182923"/>
                  </a:lnTo>
                  <a:lnTo>
                    <a:pt x="107089" y="172979"/>
                  </a:lnTo>
                  <a:lnTo>
                    <a:pt x="88905" y="172979"/>
                  </a:lnTo>
                  <a:lnTo>
                    <a:pt x="88905" y="133925"/>
                  </a:lnTo>
                  <a:lnTo>
                    <a:pt x="101997" y="133925"/>
                  </a:lnTo>
                  <a:lnTo>
                    <a:pt x="101997" y="125247"/>
                  </a:lnTo>
                  <a:lnTo>
                    <a:pt x="66704" y="125247"/>
                  </a:lnTo>
                  <a:lnTo>
                    <a:pt x="66901" y="133925"/>
                  </a:lnTo>
                  <a:close/>
                  <a:moveTo>
                    <a:pt x="22726" y="93596"/>
                  </a:moveTo>
                  <a:cubicBezTo>
                    <a:pt x="32091" y="93596"/>
                    <a:pt x="39684" y="86047"/>
                    <a:pt x="39684" y="76736"/>
                  </a:cubicBezTo>
                  <a:cubicBezTo>
                    <a:pt x="39684" y="67424"/>
                    <a:pt x="32091" y="59875"/>
                    <a:pt x="22726" y="59875"/>
                  </a:cubicBezTo>
                  <a:cubicBezTo>
                    <a:pt x="13361" y="59875"/>
                    <a:pt x="5768" y="67424"/>
                    <a:pt x="5768" y="76736"/>
                  </a:cubicBezTo>
                  <a:cubicBezTo>
                    <a:pt x="5768" y="86047"/>
                    <a:pt x="13361" y="93596"/>
                    <a:pt x="22726" y="93596"/>
                  </a:cubicBezTo>
                  <a:close/>
                  <a:moveTo>
                    <a:pt x="145022" y="93596"/>
                  </a:moveTo>
                  <a:cubicBezTo>
                    <a:pt x="154388" y="93596"/>
                    <a:pt x="161980" y="86047"/>
                    <a:pt x="161980" y="76736"/>
                  </a:cubicBezTo>
                  <a:cubicBezTo>
                    <a:pt x="161980" y="67424"/>
                    <a:pt x="154388" y="59875"/>
                    <a:pt x="145022" y="59875"/>
                  </a:cubicBezTo>
                  <a:cubicBezTo>
                    <a:pt x="135657" y="59875"/>
                    <a:pt x="128064" y="67424"/>
                    <a:pt x="128064" y="76736"/>
                  </a:cubicBezTo>
                  <a:cubicBezTo>
                    <a:pt x="128064" y="86047"/>
                    <a:pt x="135657" y="93596"/>
                    <a:pt x="145022" y="93596"/>
                  </a:cubicBezTo>
                  <a:close/>
                  <a:moveTo>
                    <a:pt x="151125" y="0"/>
                  </a:moveTo>
                  <a:lnTo>
                    <a:pt x="90212" y="0"/>
                  </a:lnTo>
                  <a:lnTo>
                    <a:pt x="90212" y="46111"/>
                  </a:lnTo>
                  <a:lnTo>
                    <a:pt x="167045" y="46111"/>
                  </a:lnTo>
                  <a:lnTo>
                    <a:pt x="168199" y="38540"/>
                  </a:lnTo>
                  <a:lnTo>
                    <a:pt x="151125" y="0"/>
                  </a:lnTo>
                  <a:close/>
                  <a:moveTo>
                    <a:pt x="0" y="38540"/>
                  </a:moveTo>
                  <a:lnTo>
                    <a:pt x="1154" y="46111"/>
                  </a:lnTo>
                  <a:lnTo>
                    <a:pt x="77986" y="46111"/>
                  </a:lnTo>
                  <a:lnTo>
                    <a:pt x="77986" y="0"/>
                  </a:lnTo>
                  <a:lnTo>
                    <a:pt x="17074" y="0"/>
                  </a:lnTo>
                  <a:lnTo>
                    <a:pt x="0" y="38540"/>
                  </a:lnTo>
                  <a:close/>
                </a:path>
              </a:pathLst>
            </a:custGeom>
            <a:solidFill>
              <a:srgbClr val="3CA057"/>
            </a:solidFill>
            <a:ln cap="flat" w="7600">
              <a:solidFill>
                <a:srgbClr val="FFFFFF"/>
              </a:solidFill>
              <a:miter/>
            </a:ln>
          </p:spPr>
        </p:sp>
        <p:grpSp>
          <p:nvGrpSpPr>
            <p:cNvPr name="" id="186"/>
            <p:cNvGrpSpPr/>
            <p:nvPr/>
          </p:nvGrpSpPr>
          <p:grpSpPr>
            <a:xfrm>
              <a:off x="3881197" y="7014245"/>
              <a:ext cy="119879" cx="18565"/>
              <a:chOff x="3881197" y="7014245"/>
              <a:chExt cy="119879" cx="18565"/>
            </a:xfrm>
          </p:grpSpPr>
          <p:sp>
            <p:nvSpPr>
              <p:cNvPr name="" id="187"/>
              <p:cNvSpPr/>
              <p:nvPr/>
            </p:nvSpPr>
            <p:spPr>
              <a:xfrm>
                <a:off x="3881197" y="7014245"/>
                <a:ext cy="18459" cx="18565"/>
              </a:xfrm>
              <a:custGeom>
                <a:avLst/>
                <a:gdLst/>
                <a:ahLst/>
                <a:cxnLst/>
                <a:rect r="r" b="b" l="l" t="t"/>
                <a:pathLst>
                  <a:path h="18459" stroke="false" w="18565">
                    <a:moveTo>
                      <a:pt x="0" y="9229"/>
                    </a:moveTo>
                    <a:cubicBezTo>
                      <a:pt x="0" y="4132"/>
                      <a:pt x="4156" y="0"/>
                      <a:pt x="9282" y="0"/>
                    </a:cubicBezTo>
                    <a:cubicBezTo>
                      <a:pt x="14409" y="0"/>
                      <a:pt x="18565" y="4132"/>
                      <a:pt x="18565" y="9229"/>
                    </a:cubicBezTo>
                    <a:cubicBezTo>
                      <a:pt x="18565" y="14327"/>
                      <a:pt x="14409" y="18459"/>
                      <a:pt x="9282" y="18459"/>
                    </a:cubicBezTo>
                    <a:cubicBezTo>
                      <a:pt x="4156" y="18459"/>
                      <a:pt x="0" y="14327"/>
                      <a:pt x="0" y="9229"/>
                    </a:cubicBezTo>
                    <a:close/>
                  </a:path>
                  <a:path h="18459" fill="none" w="18565">
                    <a:moveTo>
                      <a:pt x="0" y="9229"/>
                    </a:moveTo>
                    <a:cubicBezTo>
                      <a:pt x="0" y="4132"/>
                      <a:pt x="4156" y="0"/>
                      <a:pt x="9282" y="0"/>
                    </a:cubicBezTo>
                    <a:cubicBezTo>
                      <a:pt x="14409" y="0"/>
                      <a:pt x="18565" y="4132"/>
                      <a:pt x="18565" y="9229"/>
                    </a:cubicBezTo>
                    <a:cubicBezTo>
                      <a:pt x="18565" y="14327"/>
                      <a:pt x="14409" y="18459"/>
                      <a:pt x="9282" y="18459"/>
                    </a:cubicBezTo>
                    <a:cubicBezTo>
                      <a:pt x="4156" y="18459"/>
                      <a:pt x="0" y="14327"/>
                      <a:pt x="0" y="9229"/>
                    </a:cubicBezTo>
                    <a:close/>
                  </a:path>
                </a:pathLst>
              </a:custGeom>
              <a:solidFill>
                <a:srgbClr val="FFE5C2"/>
              </a:solidFill>
              <a:ln cap="flat" w="7600">
                <a:solidFill>
                  <a:srgbClr val="FFE5C2"/>
                </a:solidFill>
                <a:miter/>
              </a:ln>
            </p:spPr>
          </p:sp>
          <p:sp>
            <p:nvSpPr>
              <p:cNvPr name="" id="188"/>
              <p:cNvSpPr/>
              <p:nvPr/>
            </p:nvSpPr>
            <p:spPr>
              <a:xfrm>
                <a:off x="3886229" y="7076231"/>
                <a:ext cy="57893" cx="8068"/>
              </a:xfrm>
              <a:custGeom>
                <a:avLst/>
                <a:gdLst/>
                <a:ahLst/>
                <a:cxnLst/>
                <a:rect r="r" b="b" l="l" t="t"/>
                <a:pathLst>
                  <a:path h="57893" stroke="false" w="8068">
                    <a:moveTo>
                      <a:pt x="1694" y="0"/>
                    </a:moveTo>
                    <a:lnTo>
                      <a:pt x="6212" y="0"/>
                    </a:lnTo>
                    <a:cubicBezTo>
                      <a:pt x="6283" y="0"/>
                      <a:pt x="8049" y="912"/>
                      <a:pt x="8068" y="2026"/>
                    </a:cubicBezTo>
                    <a:cubicBezTo>
                      <a:pt x="8049" y="2052"/>
                      <a:pt x="8068" y="53774"/>
                      <a:pt x="8068" y="53840"/>
                    </a:cubicBezTo>
                    <a:cubicBezTo>
                      <a:pt x="8068" y="56099"/>
                      <a:pt x="6256" y="57893"/>
                      <a:pt x="4034" y="57893"/>
                    </a:cubicBezTo>
                    <a:cubicBezTo>
                      <a:pt x="1804" y="57893"/>
                      <a:pt x="0" y="56099"/>
                      <a:pt x="0" y="53840"/>
                    </a:cubicBezTo>
                    <a:cubicBezTo>
                      <a:pt x="0" y="53762"/>
                      <a:pt x="0" y="2063"/>
                      <a:pt x="0" y="2026"/>
                    </a:cubicBezTo>
                    <a:cubicBezTo>
                      <a:pt x="0" y="924"/>
                      <a:pt x="1764" y="0"/>
                      <a:pt x="1694" y="0"/>
                    </a:cubicBezTo>
                    <a:close/>
                  </a:path>
                  <a:path h="57893" fill="none" w="8068">
                    <a:moveTo>
                      <a:pt x="1694" y="0"/>
                    </a:moveTo>
                    <a:lnTo>
                      <a:pt x="6212" y="0"/>
                    </a:lnTo>
                    <a:cubicBezTo>
                      <a:pt x="6283" y="0"/>
                      <a:pt x="8049" y="912"/>
                      <a:pt x="8068" y="2026"/>
                    </a:cubicBezTo>
                    <a:cubicBezTo>
                      <a:pt x="8049" y="2052"/>
                      <a:pt x="8068" y="53774"/>
                      <a:pt x="8068" y="53840"/>
                    </a:cubicBezTo>
                    <a:cubicBezTo>
                      <a:pt x="8068" y="56099"/>
                      <a:pt x="6256" y="57893"/>
                      <a:pt x="4034" y="57893"/>
                    </a:cubicBezTo>
                    <a:cubicBezTo>
                      <a:pt x="1804" y="57893"/>
                      <a:pt x="0" y="56099"/>
                      <a:pt x="0" y="53840"/>
                    </a:cubicBezTo>
                    <a:cubicBezTo>
                      <a:pt x="0" y="53762"/>
                      <a:pt x="0" y="2063"/>
                      <a:pt x="0" y="2026"/>
                    </a:cubicBezTo>
                    <a:cubicBezTo>
                      <a:pt x="0" y="924"/>
                      <a:pt x="1764" y="0"/>
                      <a:pt x="1694" y="0"/>
                    </a:cubicBezTo>
                    <a:close/>
                  </a:path>
                </a:pathLst>
              </a:custGeom>
              <a:solidFill>
                <a:srgbClr val="46403F"/>
              </a:solidFill>
              <a:ln cap="flat" w="7600">
                <a:solidFill>
                  <a:srgbClr val="46403F"/>
                </a:solidFill>
                <a:miter/>
              </a:ln>
            </p:spPr>
          </p:sp>
          <p:sp>
            <p:nvSpPr>
              <p:cNvPr name="" id="189"/>
              <p:cNvSpPr/>
              <p:nvPr/>
            </p:nvSpPr>
            <p:spPr>
              <a:xfrm>
                <a:off x="3883705" y="7033450"/>
                <a:ext cy="35568" cx="12921"/>
              </a:xfrm>
              <a:custGeom>
                <a:avLst/>
                <a:gdLst/>
                <a:ahLst/>
                <a:cxnLst/>
                <a:rect r="r" b="b" l="l" t="t"/>
                <a:pathLst>
                  <a:path h="35568" stroke="false" w="12921">
                    <a:moveTo>
                      <a:pt x="12921" y="35568"/>
                    </a:moveTo>
                    <a:lnTo>
                      <a:pt x="0" y="35568"/>
                    </a:lnTo>
                    <a:cubicBezTo>
                      <a:pt x="0" y="25124"/>
                      <a:pt x="0" y="7115"/>
                      <a:pt x="0" y="6759"/>
                    </a:cubicBezTo>
                    <a:cubicBezTo>
                      <a:pt x="0" y="4088"/>
                      <a:pt x="1903" y="0"/>
                      <a:pt x="6461" y="0"/>
                    </a:cubicBezTo>
                    <a:cubicBezTo>
                      <a:pt x="11583" y="0"/>
                      <a:pt x="12861" y="4707"/>
                      <a:pt x="12921" y="6759"/>
                    </a:cubicBezTo>
                    <a:lnTo>
                      <a:pt x="12921" y="35568"/>
                    </a:lnTo>
                    <a:close/>
                  </a:path>
                  <a:path h="35568" fill="none" w="12921">
                    <a:moveTo>
                      <a:pt x="12921" y="35568"/>
                    </a:moveTo>
                    <a:lnTo>
                      <a:pt x="0" y="35568"/>
                    </a:lnTo>
                    <a:cubicBezTo>
                      <a:pt x="0" y="25124"/>
                      <a:pt x="0" y="7115"/>
                      <a:pt x="0" y="6759"/>
                    </a:cubicBezTo>
                    <a:cubicBezTo>
                      <a:pt x="0" y="4088"/>
                      <a:pt x="1903" y="0"/>
                      <a:pt x="6461" y="0"/>
                    </a:cubicBezTo>
                    <a:cubicBezTo>
                      <a:pt x="11583" y="0"/>
                      <a:pt x="12861" y="4707"/>
                      <a:pt x="12921" y="6759"/>
                    </a:cubicBezTo>
                    <a:lnTo>
                      <a:pt x="12921" y="35568"/>
                    </a:lnTo>
                    <a:close/>
                  </a:path>
                </a:pathLst>
              </a:custGeom>
              <a:solidFill>
                <a:srgbClr val="3CA057"/>
              </a:solidFill>
              <a:ln cap="flat" w="7600">
                <a:noFill/>
                <a:miter/>
              </a:ln>
            </p:spPr>
          </p:sp>
          <p:sp>
            <p:nvSpPr>
              <p:cNvPr name="" id="190"/>
              <p:cNvSpPr/>
              <p:nvPr/>
            </p:nvSpPr>
            <p:spPr>
              <a:xfrm>
                <a:off x="3883753" y="7068949"/>
                <a:ext cy="10790" cx="12898"/>
              </a:xfrm>
              <a:custGeom>
                <a:avLst/>
                <a:gdLst/>
                <a:ahLst/>
                <a:cxnLst/>
                <a:rect r="r" b="b" l="l" t="t"/>
                <a:pathLst>
                  <a:path h="10790" stroke="false" w="12898">
                    <a:moveTo>
                      <a:pt x="12897" y="0"/>
                    </a:moveTo>
                    <a:lnTo>
                      <a:pt x="12897" y="3776"/>
                    </a:lnTo>
                    <a:cubicBezTo>
                      <a:pt x="12897" y="3780"/>
                      <a:pt x="13056" y="10658"/>
                      <a:pt x="6449" y="10789"/>
                    </a:cubicBezTo>
                    <a:cubicBezTo>
                      <a:pt x="0" y="10909"/>
                      <a:pt x="0" y="3839"/>
                      <a:pt x="0" y="3776"/>
                    </a:cubicBezTo>
                    <a:cubicBezTo>
                      <a:pt x="0" y="3839"/>
                      <a:pt x="0" y="4331"/>
                      <a:pt x="0" y="0"/>
                    </a:cubicBezTo>
                    <a:lnTo>
                      <a:pt x="12897" y="0"/>
                    </a:lnTo>
                    <a:close/>
                  </a:path>
                  <a:path h="10790" fill="none" w="12898">
                    <a:moveTo>
                      <a:pt x="12897" y="0"/>
                    </a:moveTo>
                    <a:lnTo>
                      <a:pt x="12897" y="3776"/>
                    </a:lnTo>
                    <a:cubicBezTo>
                      <a:pt x="12897" y="3780"/>
                      <a:pt x="13056" y="10658"/>
                      <a:pt x="6449" y="10789"/>
                    </a:cubicBezTo>
                    <a:cubicBezTo>
                      <a:pt x="0" y="10909"/>
                      <a:pt x="0" y="3839"/>
                      <a:pt x="0" y="3776"/>
                    </a:cubicBezTo>
                    <a:cubicBezTo>
                      <a:pt x="0" y="3839"/>
                      <a:pt x="0" y="4331"/>
                      <a:pt x="0" y="0"/>
                    </a:cubicBezTo>
                    <a:lnTo>
                      <a:pt x="12897" y="0"/>
                    </a:lnTo>
                    <a:close/>
                  </a:path>
                </a:pathLst>
              </a:custGeom>
              <a:solidFill>
                <a:srgbClr val="46403F"/>
              </a:solidFill>
              <a:ln cap="flat" w="7600">
                <a:solidFill>
                  <a:srgbClr val="46403F"/>
                </a:solidFill>
                <a:miter/>
              </a:ln>
            </p:spPr>
          </p:sp>
          <p:sp>
            <p:nvSpPr>
              <p:cNvPr name="" id="191"/>
              <p:cNvSpPr/>
              <p:nvPr/>
            </p:nvSpPr>
            <p:spPr>
              <a:xfrm>
                <a:off x="3887777" y="7039310"/>
                <a:ext cy="42699" cx="7600"/>
              </a:xfrm>
              <a:custGeom>
                <a:avLst/>
                <a:gdLst/>
                <a:ahLst/>
                <a:cxnLst/>
                <a:rect r="r" b="b" l="l" t="t"/>
                <a:pathLst>
                  <a:path h="42699" stroke="false" w="7600">
                    <a:moveTo>
                      <a:pt x="0" y="40564"/>
                    </a:moveTo>
                    <a:lnTo>
                      <a:pt x="0" y="2050"/>
                    </a:lnTo>
                    <a:cubicBezTo>
                      <a:pt x="0" y="888"/>
                      <a:pt x="1330" y="0"/>
                      <a:pt x="2550" y="0"/>
                    </a:cubicBezTo>
                    <a:cubicBezTo>
                      <a:pt x="3829" y="0"/>
                      <a:pt x="4870" y="888"/>
                      <a:pt x="5099" y="2050"/>
                    </a:cubicBezTo>
                    <a:lnTo>
                      <a:pt x="5099" y="40564"/>
                    </a:lnTo>
                    <a:cubicBezTo>
                      <a:pt x="4811" y="41811"/>
                      <a:pt x="3770" y="42699"/>
                      <a:pt x="2550" y="42699"/>
                    </a:cubicBezTo>
                    <a:cubicBezTo>
                      <a:pt x="1270" y="42699"/>
                      <a:pt x="0" y="41811"/>
                      <a:pt x="0" y="40564"/>
                    </a:cubicBezTo>
                    <a:close/>
                  </a:path>
                  <a:path h="42699" fill="none" w="7600">
                    <a:moveTo>
                      <a:pt x="0" y="40564"/>
                    </a:moveTo>
                    <a:lnTo>
                      <a:pt x="0" y="2050"/>
                    </a:lnTo>
                    <a:cubicBezTo>
                      <a:pt x="0" y="888"/>
                      <a:pt x="1330" y="0"/>
                      <a:pt x="2550" y="0"/>
                    </a:cubicBezTo>
                    <a:cubicBezTo>
                      <a:pt x="3829" y="0"/>
                      <a:pt x="4870" y="888"/>
                      <a:pt x="5099" y="2050"/>
                    </a:cubicBezTo>
                    <a:lnTo>
                      <a:pt x="5099" y="40564"/>
                    </a:lnTo>
                    <a:cubicBezTo>
                      <a:pt x="4811" y="41811"/>
                      <a:pt x="3770" y="42699"/>
                      <a:pt x="2550" y="42699"/>
                    </a:cubicBezTo>
                    <a:cubicBezTo>
                      <a:pt x="1270" y="42699"/>
                      <a:pt x="0" y="41811"/>
                      <a:pt x="0" y="40564"/>
                    </a:cubicBezTo>
                    <a:close/>
                  </a:path>
                </a:pathLst>
              </a:custGeom>
              <a:solidFill>
                <a:srgbClr val="FFE5C2"/>
              </a:solidFill>
              <a:ln cap="flat" w="7600">
                <a:solidFill>
                  <a:srgbClr val="FFE5C2"/>
                </a:solidFill>
                <a:miter/>
              </a:ln>
            </p:spPr>
          </p:sp>
        </p:grpSp>
        <p:grpSp>
          <p:nvGrpSpPr>
            <p:cNvPr name="" id="192"/>
            <p:cNvGrpSpPr/>
            <p:nvPr/>
          </p:nvGrpSpPr>
          <p:grpSpPr>
            <a:xfrm>
              <a:off x="3848349" y="7015948"/>
              <a:ext cy="119879" cx="18565"/>
              <a:chOff x="3848349" y="7015948"/>
              <a:chExt cy="119879" cx="18565"/>
            </a:xfrm>
          </p:grpSpPr>
          <p:sp>
            <p:nvSpPr>
              <p:cNvPr name="" id="193"/>
              <p:cNvSpPr/>
              <p:nvPr/>
            </p:nvSpPr>
            <p:spPr>
              <a:xfrm>
                <a:off x="3848349" y="7015948"/>
                <a:ext cy="18459" cx="18565"/>
              </a:xfrm>
              <a:custGeom>
                <a:avLst/>
                <a:gdLst/>
                <a:ahLst/>
                <a:cxnLst/>
                <a:rect r="r" b="b" l="l" t="t"/>
                <a:pathLst>
                  <a:path h="18459" stroke="false" w="18565">
                    <a:moveTo>
                      <a:pt x="0" y="9229"/>
                    </a:moveTo>
                    <a:cubicBezTo>
                      <a:pt x="0" y="4132"/>
                      <a:pt x="4156" y="0"/>
                      <a:pt x="9282" y="0"/>
                    </a:cubicBezTo>
                    <a:cubicBezTo>
                      <a:pt x="14409" y="0"/>
                      <a:pt x="18565" y="4132"/>
                      <a:pt x="18565" y="9229"/>
                    </a:cubicBezTo>
                    <a:cubicBezTo>
                      <a:pt x="18565" y="14327"/>
                      <a:pt x="14409" y="18459"/>
                      <a:pt x="9282" y="18459"/>
                    </a:cubicBezTo>
                    <a:cubicBezTo>
                      <a:pt x="4156" y="18459"/>
                      <a:pt x="0" y="14327"/>
                      <a:pt x="0" y="9229"/>
                    </a:cubicBezTo>
                    <a:close/>
                  </a:path>
                  <a:path h="18459" fill="none" w="18565">
                    <a:moveTo>
                      <a:pt x="0" y="9229"/>
                    </a:moveTo>
                    <a:cubicBezTo>
                      <a:pt x="0" y="4132"/>
                      <a:pt x="4156" y="0"/>
                      <a:pt x="9282" y="0"/>
                    </a:cubicBezTo>
                    <a:cubicBezTo>
                      <a:pt x="14409" y="0"/>
                      <a:pt x="18565" y="4132"/>
                      <a:pt x="18565" y="9229"/>
                    </a:cubicBezTo>
                    <a:cubicBezTo>
                      <a:pt x="18565" y="14327"/>
                      <a:pt x="14409" y="18459"/>
                      <a:pt x="9282" y="18459"/>
                    </a:cubicBezTo>
                    <a:cubicBezTo>
                      <a:pt x="4156" y="18459"/>
                      <a:pt x="0" y="14327"/>
                      <a:pt x="0" y="9229"/>
                    </a:cubicBezTo>
                    <a:close/>
                  </a:path>
                </a:pathLst>
              </a:custGeom>
              <a:solidFill>
                <a:srgbClr val="FFE5C2"/>
              </a:solidFill>
              <a:ln cap="flat" w="7600">
                <a:solidFill>
                  <a:srgbClr val="FFE5C2"/>
                </a:solidFill>
                <a:miter/>
              </a:ln>
            </p:spPr>
          </p:sp>
          <p:sp>
            <p:nvSpPr>
              <p:cNvPr name="" id="194"/>
              <p:cNvSpPr/>
              <p:nvPr/>
            </p:nvSpPr>
            <p:spPr>
              <a:xfrm>
                <a:off x="3853380" y="7077934"/>
                <a:ext cy="57893" cx="8068"/>
              </a:xfrm>
              <a:custGeom>
                <a:avLst/>
                <a:gdLst/>
                <a:ahLst/>
                <a:cxnLst/>
                <a:rect r="r" b="b" l="l" t="t"/>
                <a:pathLst>
                  <a:path h="57893" stroke="false" w="8068">
                    <a:moveTo>
                      <a:pt x="1694" y="0"/>
                    </a:moveTo>
                    <a:lnTo>
                      <a:pt x="6212" y="0"/>
                    </a:lnTo>
                    <a:cubicBezTo>
                      <a:pt x="6283" y="0"/>
                      <a:pt x="8049" y="912"/>
                      <a:pt x="8068" y="2026"/>
                    </a:cubicBezTo>
                    <a:cubicBezTo>
                      <a:pt x="8049" y="2052"/>
                      <a:pt x="8068" y="53774"/>
                      <a:pt x="8068" y="53840"/>
                    </a:cubicBezTo>
                    <a:cubicBezTo>
                      <a:pt x="8068" y="56099"/>
                      <a:pt x="6256" y="57893"/>
                      <a:pt x="4034" y="57893"/>
                    </a:cubicBezTo>
                    <a:cubicBezTo>
                      <a:pt x="1804" y="57893"/>
                      <a:pt x="0" y="56099"/>
                      <a:pt x="0" y="53840"/>
                    </a:cubicBezTo>
                    <a:cubicBezTo>
                      <a:pt x="0" y="53762"/>
                      <a:pt x="0" y="2063"/>
                      <a:pt x="0" y="2026"/>
                    </a:cubicBezTo>
                    <a:cubicBezTo>
                      <a:pt x="0" y="924"/>
                      <a:pt x="1764" y="0"/>
                      <a:pt x="1694" y="0"/>
                    </a:cubicBezTo>
                    <a:close/>
                  </a:path>
                  <a:path h="57893" fill="none" w="8068">
                    <a:moveTo>
                      <a:pt x="1694" y="0"/>
                    </a:moveTo>
                    <a:lnTo>
                      <a:pt x="6212" y="0"/>
                    </a:lnTo>
                    <a:cubicBezTo>
                      <a:pt x="6283" y="0"/>
                      <a:pt x="8049" y="912"/>
                      <a:pt x="8068" y="2026"/>
                    </a:cubicBezTo>
                    <a:cubicBezTo>
                      <a:pt x="8049" y="2052"/>
                      <a:pt x="8068" y="53774"/>
                      <a:pt x="8068" y="53840"/>
                    </a:cubicBezTo>
                    <a:cubicBezTo>
                      <a:pt x="8068" y="56099"/>
                      <a:pt x="6256" y="57893"/>
                      <a:pt x="4034" y="57893"/>
                    </a:cubicBezTo>
                    <a:cubicBezTo>
                      <a:pt x="1804" y="57893"/>
                      <a:pt x="0" y="56099"/>
                      <a:pt x="0" y="53840"/>
                    </a:cubicBezTo>
                    <a:cubicBezTo>
                      <a:pt x="0" y="53762"/>
                      <a:pt x="0" y="2063"/>
                      <a:pt x="0" y="2026"/>
                    </a:cubicBezTo>
                    <a:cubicBezTo>
                      <a:pt x="0" y="924"/>
                      <a:pt x="1764" y="0"/>
                      <a:pt x="1694" y="0"/>
                    </a:cubicBezTo>
                    <a:close/>
                  </a:path>
                </a:pathLst>
              </a:custGeom>
              <a:solidFill>
                <a:srgbClr val="46403F"/>
              </a:solidFill>
              <a:ln cap="flat" w="7600">
                <a:solidFill>
                  <a:srgbClr val="46403F"/>
                </a:solidFill>
                <a:miter/>
              </a:ln>
            </p:spPr>
          </p:sp>
          <p:sp>
            <p:nvSpPr>
              <p:cNvPr name="" id="195"/>
              <p:cNvSpPr/>
              <p:nvPr/>
            </p:nvSpPr>
            <p:spPr>
              <a:xfrm>
                <a:off x="3850856" y="7035154"/>
                <a:ext cy="35568" cx="12921"/>
              </a:xfrm>
              <a:custGeom>
                <a:avLst/>
                <a:gdLst/>
                <a:ahLst/>
                <a:cxnLst/>
                <a:rect r="r" b="b" l="l" t="t"/>
                <a:pathLst>
                  <a:path h="35568" stroke="false" w="12921">
                    <a:moveTo>
                      <a:pt x="12921" y="35568"/>
                    </a:moveTo>
                    <a:lnTo>
                      <a:pt x="0" y="35568"/>
                    </a:lnTo>
                    <a:cubicBezTo>
                      <a:pt x="0" y="25124"/>
                      <a:pt x="0" y="7115"/>
                      <a:pt x="0" y="6759"/>
                    </a:cubicBezTo>
                    <a:cubicBezTo>
                      <a:pt x="0" y="4088"/>
                      <a:pt x="1903" y="0"/>
                      <a:pt x="6461" y="0"/>
                    </a:cubicBezTo>
                    <a:cubicBezTo>
                      <a:pt x="11583" y="0"/>
                      <a:pt x="12861" y="4707"/>
                      <a:pt x="12921" y="6759"/>
                    </a:cubicBezTo>
                    <a:lnTo>
                      <a:pt x="12921" y="35568"/>
                    </a:lnTo>
                    <a:close/>
                  </a:path>
                  <a:path h="35568" fill="none" w="12921">
                    <a:moveTo>
                      <a:pt x="12921" y="35568"/>
                    </a:moveTo>
                    <a:lnTo>
                      <a:pt x="0" y="35568"/>
                    </a:lnTo>
                    <a:cubicBezTo>
                      <a:pt x="0" y="25124"/>
                      <a:pt x="0" y="7115"/>
                      <a:pt x="0" y="6759"/>
                    </a:cubicBezTo>
                    <a:cubicBezTo>
                      <a:pt x="0" y="4088"/>
                      <a:pt x="1903" y="0"/>
                      <a:pt x="6461" y="0"/>
                    </a:cubicBezTo>
                    <a:cubicBezTo>
                      <a:pt x="11583" y="0"/>
                      <a:pt x="12861" y="4707"/>
                      <a:pt x="12921" y="6759"/>
                    </a:cubicBezTo>
                    <a:lnTo>
                      <a:pt x="12921" y="35568"/>
                    </a:lnTo>
                    <a:close/>
                  </a:path>
                </a:pathLst>
              </a:custGeom>
              <a:solidFill>
                <a:srgbClr val="3CA057"/>
              </a:solidFill>
              <a:ln cap="flat" w="7600">
                <a:noFill/>
                <a:miter/>
              </a:ln>
            </p:spPr>
          </p:sp>
          <p:sp>
            <p:nvSpPr>
              <p:cNvPr name="" id="196"/>
              <p:cNvSpPr/>
              <p:nvPr/>
            </p:nvSpPr>
            <p:spPr>
              <a:xfrm>
                <a:off x="3850904" y="7070652"/>
                <a:ext cy="10790" cx="12898"/>
              </a:xfrm>
              <a:custGeom>
                <a:avLst/>
                <a:gdLst/>
                <a:ahLst/>
                <a:cxnLst/>
                <a:rect r="r" b="b" l="l" t="t"/>
                <a:pathLst>
                  <a:path h="10790" stroke="false" w="12898">
                    <a:moveTo>
                      <a:pt x="12897" y="0"/>
                    </a:moveTo>
                    <a:lnTo>
                      <a:pt x="12897" y="3776"/>
                    </a:lnTo>
                    <a:cubicBezTo>
                      <a:pt x="12897" y="3780"/>
                      <a:pt x="13056" y="10658"/>
                      <a:pt x="6449" y="10789"/>
                    </a:cubicBezTo>
                    <a:cubicBezTo>
                      <a:pt x="0" y="10909"/>
                      <a:pt x="0" y="3839"/>
                      <a:pt x="0" y="3776"/>
                    </a:cubicBezTo>
                    <a:cubicBezTo>
                      <a:pt x="0" y="3839"/>
                      <a:pt x="0" y="4331"/>
                      <a:pt x="0" y="0"/>
                    </a:cubicBezTo>
                    <a:lnTo>
                      <a:pt x="12897" y="0"/>
                    </a:lnTo>
                    <a:close/>
                  </a:path>
                  <a:path h="10790" fill="none" w="12898">
                    <a:moveTo>
                      <a:pt x="12897" y="0"/>
                    </a:moveTo>
                    <a:lnTo>
                      <a:pt x="12897" y="3776"/>
                    </a:lnTo>
                    <a:cubicBezTo>
                      <a:pt x="12897" y="3780"/>
                      <a:pt x="13056" y="10658"/>
                      <a:pt x="6449" y="10789"/>
                    </a:cubicBezTo>
                    <a:cubicBezTo>
                      <a:pt x="0" y="10909"/>
                      <a:pt x="0" y="3839"/>
                      <a:pt x="0" y="3776"/>
                    </a:cubicBezTo>
                    <a:cubicBezTo>
                      <a:pt x="0" y="3839"/>
                      <a:pt x="0" y="4331"/>
                      <a:pt x="0" y="0"/>
                    </a:cubicBezTo>
                    <a:lnTo>
                      <a:pt x="12897" y="0"/>
                    </a:lnTo>
                    <a:close/>
                  </a:path>
                </a:pathLst>
              </a:custGeom>
              <a:solidFill>
                <a:srgbClr val="46403F"/>
              </a:solidFill>
              <a:ln cap="flat" w="7600">
                <a:solidFill>
                  <a:srgbClr val="46403F"/>
                </a:solidFill>
                <a:miter/>
              </a:ln>
            </p:spPr>
          </p:sp>
          <p:sp>
            <p:nvSpPr>
              <p:cNvPr name="" id="197"/>
              <p:cNvSpPr/>
              <p:nvPr/>
            </p:nvSpPr>
            <p:spPr>
              <a:xfrm>
                <a:off x="3854928" y="7041013"/>
                <a:ext cy="42699" cx="7600"/>
              </a:xfrm>
              <a:custGeom>
                <a:avLst/>
                <a:gdLst/>
                <a:ahLst/>
                <a:cxnLst/>
                <a:rect r="r" b="b" l="l" t="t"/>
                <a:pathLst>
                  <a:path h="42699" stroke="false" w="7600">
                    <a:moveTo>
                      <a:pt x="0" y="40564"/>
                    </a:moveTo>
                    <a:lnTo>
                      <a:pt x="0" y="2050"/>
                    </a:lnTo>
                    <a:cubicBezTo>
                      <a:pt x="0" y="888"/>
                      <a:pt x="1330" y="0"/>
                      <a:pt x="2550" y="0"/>
                    </a:cubicBezTo>
                    <a:cubicBezTo>
                      <a:pt x="3829" y="0"/>
                      <a:pt x="4870" y="888"/>
                      <a:pt x="5099" y="2050"/>
                    </a:cubicBezTo>
                    <a:lnTo>
                      <a:pt x="5099" y="40564"/>
                    </a:lnTo>
                    <a:cubicBezTo>
                      <a:pt x="4811" y="41811"/>
                      <a:pt x="3770" y="42699"/>
                      <a:pt x="2550" y="42699"/>
                    </a:cubicBezTo>
                    <a:cubicBezTo>
                      <a:pt x="1270" y="42699"/>
                      <a:pt x="0" y="41811"/>
                      <a:pt x="0" y="40564"/>
                    </a:cubicBezTo>
                    <a:close/>
                  </a:path>
                  <a:path h="42699" fill="none" w="7600">
                    <a:moveTo>
                      <a:pt x="0" y="40564"/>
                    </a:moveTo>
                    <a:lnTo>
                      <a:pt x="0" y="2050"/>
                    </a:lnTo>
                    <a:cubicBezTo>
                      <a:pt x="0" y="888"/>
                      <a:pt x="1330" y="0"/>
                      <a:pt x="2550" y="0"/>
                    </a:cubicBezTo>
                    <a:cubicBezTo>
                      <a:pt x="3829" y="0"/>
                      <a:pt x="4870" y="888"/>
                      <a:pt x="5099" y="2050"/>
                    </a:cubicBezTo>
                    <a:lnTo>
                      <a:pt x="5099" y="40564"/>
                    </a:lnTo>
                    <a:cubicBezTo>
                      <a:pt x="4811" y="41811"/>
                      <a:pt x="3770" y="42699"/>
                      <a:pt x="2550" y="42699"/>
                    </a:cubicBezTo>
                    <a:cubicBezTo>
                      <a:pt x="1270" y="42699"/>
                      <a:pt x="0" y="41811"/>
                      <a:pt x="0" y="40564"/>
                    </a:cubicBezTo>
                    <a:close/>
                  </a:path>
                </a:pathLst>
              </a:custGeom>
              <a:solidFill>
                <a:srgbClr val="FFE5C2"/>
              </a:solidFill>
              <a:ln cap="flat" w="7600">
                <a:solidFill>
                  <a:srgbClr val="FFE5C2"/>
                </a:solidFill>
                <a:miter/>
              </a:ln>
            </p:spPr>
          </p:sp>
        </p:grpSp>
        <p:grpSp>
          <p:nvGrpSpPr>
            <p:cNvPr name="" id="198"/>
            <p:cNvGrpSpPr/>
            <p:nvPr/>
          </p:nvGrpSpPr>
          <p:grpSpPr>
            <a:xfrm>
              <a:off x="3821338" y="7016282"/>
              <a:ext cy="119879" cx="18565"/>
              <a:chOff x="3821338" y="7016282"/>
              <a:chExt cy="119879" cx="18565"/>
            </a:xfrm>
          </p:grpSpPr>
          <p:sp>
            <p:nvSpPr>
              <p:cNvPr name="" id="199"/>
              <p:cNvSpPr/>
              <p:nvPr/>
            </p:nvSpPr>
            <p:spPr>
              <a:xfrm>
                <a:off x="3821338" y="7016282"/>
                <a:ext cy="18459" cx="18565"/>
              </a:xfrm>
              <a:custGeom>
                <a:avLst/>
                <a:gdLst/>
                <a:ahLst/>
                <a:cxnLst/>
                <a:rect r="r" b="b" l="l" t="t"/>
                <a:pathLst>
                  <a:path h="18459" stroke="false" w="18565">
                    <a:moveTo>
                      <a:pt x="0" y="9229"/>
                    </a:moveTo>
                    <a:cubicBezTo>
                      <a:pt x="0" y="4132"/>
                      <a:pt x="4156" y="0"/>
                      <a:pt x="9282" y="0"/>
                    </a:cubicBezTo>
                    <a:cubicBezTo>
                      <a:pt x="14409" y="0"/>
                      <a:pt x="18565" y="4132"/>
                      <a:pt x="18565" y="9229"/>
                    </a:cubicBezTo>
                    <a:cubicBezTo>
                      <a:pt x="18565" y="14327"/>
                      <a:pt x="14409" y="18459"/>
                      <a:pt x="9282" y="18459"/>
                    </a:cubicBezTo>
                    <a:cubicBezTo>
                      <a:pt x="4156" y="18459"/>
                      <a:pt x="0" y="14327"/>
                      <a:pt x="0" y="9229"/>
                    </a:cubicBezTo>
                    <a:close/>
                  </a:path>
                  <a:path h="18459" fill="none" w="18565">
                    <a:moveTo>
                      <a:pt x="0" y="9229"/>
                    </a:moveTo>
                    <a:cubicBezTo>
                      <a:pt x="0" y="4132"/>
                      <a:pt x="4156" y="0"/>
                      <a:pt x="9282" y="0"/>
                    </a:cubicBezTo>
                    <a:cubicBezTo>
                      <a:pt x="14409" y="0"/>
                      <a:pt x="18565" y="4132"/>
                      <a:pt x="18565" y="9229"/>
                    </a:cubicBezTo>
                    <a:cubicBezTo>
                      <a:pt x="18565" y="14327"/>
                      <a:pt x="14409" y="18459"/>
                      <a:pt x="9282" y="18459"/>
                    </a:cubicBezTo>
                    <a:cubicBezTo>
                      <a:pt x="4156" y="18459"/>
                      <a:pt x="0" y="14327"/>
                      <a:pt x="0" y="9229"/>
                    </a:cubicBezTo>
                    <a:close/>
                  </a:path>
                </a:pathLst>
              </a:custGeom>
              <a:solidFill>
                <a:srgbClr val="FFE5C2"/>
              </a:solidFill>
              <a:ln cap="flat" w="7600">
                <a:solidFill>
                  <a:srgbClr val="FFE5C2"/>
                </a:solidFill>
                <a:miter/>
              </a:ln>
            </p:spPr>
          </p:sp>
          <p:sp>
            <p:nvSpPr>
              <p:cNvPr name="" id="200"/>
              <p:cNvSpPr/>
              <p:nvPr/>
            </p:nvSpPr>
            <p:spPr>
              <a:xfrm>
                <a:off x="3826370" y="7078269"/>
                <a:ext cy="57893" cx="8068"/>
              </a:xfrm>
              <a:custGeom>
                <a:avLst/>
                <a:gdLst/>
                <a:ahLst/>
                <a:cxnLst/>
                <a:rect r="r" b="b" l="l" t="t"/>
                <a:pathLst>
                  <a:path h="57893" stroke="false" w="8068">
                    <a:moveTo>
                      <a:pt x="1694" y="0"/>
                    </a:moveTo>
                    <a:lnTo>
                      <a:pt x="6212" y="0"/>
                    </a:lnTo>
                    <a:cubicBezTo>
                      <a:pt x="6283" y="0"/>
                      <a:pt x="8049" y="912"/>
                      <a:pt x="8068" y="2026"/>
                    </a:cubicBezTo>
                    <a:cubicBezTo>
                      <a:pt x="8049" y="2052"/>
                      <a:pt x="8068" y="53774"/>
                      <a:pt x="8068" y="53840"/>
                    </a:cubicBezTo>
                    <a:cubicBezTo>
                      <a:pt x="8068" y="56099"/>
                      <a:pt x="6256" y="57893"/>
                      <a:pt x="4034" y="57893"/>
                    </a:cubicBezTo>
                    <a:cubicBezTo>
                      <a:pt x="1804" y="57893"/>
                      <a:pt x="0" y="56099"/>
                      <a:pt x="0" y="53840"/>
                    </a:cubicBezTo>
                    <a:cubicBezTo>
                      <a:pt x="0" y="53762"/>
                      <a:pt x="0" y="2063"/>
                      <a:pt x="0" y="2026"/>
                    </a:cubicBezTo>
                    <a:cubicBezTo>
                      <a:pt x="0" y="924"/>
                      <a:pt x="1764" y="0"/>
                      <a:pt x="1694" y="0"/>
                    </a:cubicBezTo>
                    <a:close/>
                  </a:path>
                  <a:path h="57893" fill="none" w="8068">
                    <a:moveTo>
                      <a:pt x="1694" y="0"/>
                    </a:moveTo>
                    <a:lnTo>
                      <a:pt x="6212" y="0"/>
                    </a:lnTo>
                    <a:cubicBezTo>
                      <a:pt x="6283" y="0"/>
                      <a:pt x="8049" y="912"/>
                      <a:pt x="8068" y="2026"/>
                    </a:cubicBezTo>
                    <a:cubicBezTo>
                      <a:pt x="8049" y="2052"/>
                      <a:pt x="8068" y="53774"/>
                      <a:pt x="8068" y="53840"/>
                    </a:cubicBezTo>
                    <a:cubicBezTo>
                      <a:pt x="8068" y="56099"/>
                      <a:pt x="6256" y="57893"/>
                      <a:pt x="4034" y="57893"/>
                    </a:cubicBezTo>
                    <a:cubicBezTo>
                      <a:pt x="1804" y="57893"/>
                      <a:pt x="0" y="56099"/>
                      <a:pt x="0" y="53840"/>
                    </a:cubicBezTo>
                    <a:cubicBezTo>
                      <a:pt x="0" y="53762"/>
                      <a:pt x="0" y="2063"/>
                      <a:pt x="0" y="2026"/>
                    </a:cubicBezTo>
                    <a:cubicBezTo>
                      <a:pt x="0" y="924"/>
                      <a:pt x="1764" y="0"/>
                      <a:pt x="1694" y="0"/>
                    </a:cubicBezTo>
                    <a:close/>
                  </a:path>
                </a:pathLst>
              </a:custGeom>
              <a:solidFill>
                <a:srgbClr val="46403F"/>
              </a:solidFill>
              <a:ln cap="flat" w="7600">
                <a:solidFill>
                  <a:srgbClr val="46403F"/>
                </a:solidFill>
                <a:miter/>
              </a:ln>
            </p:spPr>
          </p:sp>
          <p:sp>
            <p:nvSpPr>
              <p:cNvPr name="" id="201"/>
              <p:cNvSpPr/>
              <p:nvPr/>
            </p:nvSpPr>
            <p:spPr>
              <a:xfrm>
                <a:off x="3823846" y="7035488"/>
                <a:ext cy="35568" cx="12921"/>
              </a:xfrm>
              <a:custGeom>
                <a:avLst/>
                <a:gdLst/>
                <a:ahLst/>
                <a:cxnLst/>
                <a:rect r="r" b="b" l="l" t="t"/>
                <a:pathLst>
                  <a:path h="35568" stroke="false" w="12921">
                    <a:moveTo>
                      <a:pt x="12921" y="35568"/>
                    </a:moveTo>
                    <a:lnTo>
                      <a:pt x="0" y="35568"/>
                    </a:lnTo>
                    <a:cubicBezTo>
                      <a:pt x="0" y="25124"/>
                      <a:pt x="0" y="7115"/>
                      <a:pt x="0" y="6759"/>
                    </a:cubicBezTo>
                    <a:cubicBezTo>
                      <a:pt x="0" y="4088"/>
                      <a:pt x="1903" y="0"/>
                      <a:pt x="6461" y="0"/>
                    </a:cubicBezTo>
                    <a:cubicBezTo>
                      <a:pt x="11583" y="0"/>
                      <a:pt x="12861" y="4707"/>
                      <a:pt x="12921" y="6759"/>
                    </a:cubicBezTo>
                    <a:lnTo>
                      <a:pt x="12921" y="35568"/>
                    </a:lnTo>
                    <a:close/>
                  </a:path>
                  <a:path h="35568" fill="none" w="12921">
                    <a:moveTo>
                      <a:pt x="12921" y="35568"/>
                    </a:moveTo>
                    <a:lnTo>
                      <a:pt x="0" y="35568"/>
                    </a:lnTo>
                    <a:cubicBezTo>
                      <a:pt x="0" y="25124"/>
                      <a:pt x="0" y="7115"/>
                      <a:pt x="0" y="6759"/>
                    </a:cubicBezTo>
                    <a:cubicBezTo>
                      <a:pt x="0" y="4088"/>
                      <a:pt x="1903" y="0"/>
                      <a:pt x="6461" y="0"/>
                    </a:cubicBezTo>
                    <a:cubicBezTo>
                      <a:pt x="11583" y="0"/>
                      <a:pt x="12861" y="4707"/>
                      <a:pt x="12921" y="6759"/>
                    </a:cubicBezTo>
                    <a:lnTo>
                      <a:pt x="12921" y="35568"/>
                    </a:lnTo>
                    <a:close/>
                  </a:path>
                </a:pathLst>
              </a:custGeom>
              <a:solidFill>
                <a:srgbClr val="3CA057"/>
              </a:solidFill>
              <a:ln cap="flat" w="7600">
                <a:noFill/>
                <a:miter/>
              </a:ln>
            </p:spPr>
          </p:sp>
          <p:sp>
            <p:nvSpPr>
              <p:cNvPr name="" id="202"/>
              <p:cNvSpPr/>
              <p:nvPr/>
            </p:nvSpPr>
            <p:spPr>
              <a:xfrm>
                <a:off x="3823894" y="7070986"/>
                <a:ext cy="10790" cx="12898"/>
              </a:xfrm>
              <a:custGeom>
                <a:avLst/>
                <a:gdLst/>
                <a:ahLst/>
                <a:cxnLst/>
                <a:rect r="r" b="b" l="l" t="t"/>
                <a:pathLst>
                  <a:path h="10790" stroke="false" w="12898">
                    <a:moveTo>
                      <a:pt x="12897" y="0"/>
                    </a:moveTo>
                    <a:lnTo>
                      <a:pt x="12897" y="3776"/>
                    </a:lnTo>
                    <a:cubicBezTo>
                      <a:pt x="12897" y="3780"/>
                      <a:pt x="13056" y="10658"/>
                      <a:pt x="6449" y="10789"/>
                    </a:cubicBezTo>
                    <a:cubicBezTo>
                      <a:pt x="0" y="10909"/>
                      <a:pt x="0" y="3839"/>
                      <a:pt x="0" y="3776"/>
                    </a:cubicBezTo>
                    <a:cubicBezTo>
                      <a:pt x="0" y="3839"/>
                      <a:pt x="0" y="4331"/>
                      <a:pt x="0" y="0"/>
                    </a:cubicBezTo>
                    <a:lnTo>
                      <a:pt x="12897" y="0"/>
                    </a:lnTo>
                    <a:close/>
                  </a:path>
                  <a:path h="10790" fill="none" w="12898">
                    <a:moveTo>
                      <a:pt x="12897" y="0"/>
                    </a:moveTo>
                    <a:lnTo>
                      <a:pt x="12897" y="3776"/>
                    </a:lnTo>
                    <a:cubicBezTo>
                      <a:pt x="12897" y="3780"/>
                      <a:pt x="13056" y="10658"/>
                      <a:pt x="6449" y="10789"/>
                    </a:cubicBezTo>
                    <a:cubicBezTo>
                      <a:pt x="0" y="10909"/>
                      <a:pt x="0" y="3839"/>
                      <a:pt x="0" y="3776"/>
                    </a:cubicBezTo>
                    <a:cubicBezTo>
                      <a:pt x="0" y="3839"/>
                      <a:pt x="0" y="4331"/>
                      <a:pt x="0" y="0"/>
                    </a:cubicBezTo>
                    <a:lnTo>
                      <a:pt x="12897" y="0"/>
                    </a:lnTo>
                    <a:close/>
                  </a:path>
                </a:pathLst>
              </a:custGeom>
              <a:solidFill>
                <a:srgbClr val="46403F"/>
              </a:solidFill>
              <a:ln cap="flat" w="7600">
                <a:solidFill>
                  <a:srgbClr val="46403F"/>
                </a:solidFill>
                <a:miter/>
              </a:ln>
            </p:spPr>
          </p:sp>
          <p:sp>
            <p:nvSpPr>
              <p:cNvPr name="" id="203"/>
              <p:cNvSpPr/>
              <p:nvPr/>
            </p:nvSpPr>
            <p:spPr>
              <a:xfrm>
                <a:off x="3827918" y="7041348"/>
                <a:ext cy="42699" cx="7600"/>
              </a:xfrm>
              <a:custGeom>
                <a:avLst/>
                <a:gdLst/>
                <a:ahLst/>
                <a:cxnLst/>
                <a:rect r="r" b="b" l="l" t="t"/>
                <a:pathLst>
                  <a:path h="42699" stroke="false" w="7600">
                    <a:moveTo>
                      <a:pt x="0" y="40564"/>
                    </a:moveTo>
                    <a:lnTo>
                      <a:pt x="0" y="2050"/>
                    </a:lnTo>
                    <a:cubicBezTo>
                      <a:pt x="0" y="888"/>
                      <a:pt x="1330" y="0"/>
                      <a:pt x="2550" y="0"/>
                    </a:cubicBezTo>
                    <a:cubicBezTo>
                      <a:pt x="3829" y="0"/>
                      <a:pt x="4870" y="888"/>
                      <a:pt x="5099" y="2050"/>
                    </a:cubicBezTo>
                    <a:lnTo>
                      <a:pt x="5099" y="40564"/>
                    </a:lnTo>
                    <a:cubicBezTo>
                      <a:pt x="4811" y="41811"/>
                      <a:pt x="3770" y="42699"/>
                      <a:pt x="2550" y="42699"/>
                    </a:cubicBezTo>
                    <a:cubicBezTo>
                      <a:pt x="1270" y="42699"/>
                      <a:pt x="0" y="41811"/>
                      <a:pt x="0" y="40564"/>
                    </a:cubicBezTo>
                    <a:close/>
                  </a:path>
                  <a:path h="42699" fill="none" w="7600">
                    <a:moveTo>
                      <a:pt x="0" y="40564"/>
                    </a:moveTo>
                    <a:lnTo>
                      <a:pt x="0" y="2050"/>
                    </a:lnTo>
                    <a:cubicBezTo>
                      <a:pt x="0" y="888"/>
                      <a:pt x="1330" y="0"/>
                      <a:pt x="2550" y="0"/>
                    </a:cubicBezTo>
                    <a:cubicBezTo>
                      <a:pt x="3829" y="0"/>
                      <a:pt x="4870" y="888"/>
                      <a:pt x="5099" y="2050"/>
                    </a:cubicBezTo>
                    <a:lnTo>
                      <a:pt x="5099" y="40564"/>
                    </a:lnTo>
                    <a:cubicBezTo>
                      <a:pt x="4811" y="41811"/>
                      <a:pt x="3770" y="42699"/>
                      <a:pt x="2550" y="42699"/>
                    </a:cubicBezTo>
                    <a:cubicBezTo>
                      <a:pt x="1270" y="42699"/>
                      <a:pt x="0" y="41811"/>
                      <a:pt x="0" y="40564"/>
                    </a:cubicBezTo>
                    <a:close/>
                  </a:path>
                </a:pathLst>
              </a:custGeom>
              <a:solidFill>
                <a:srgbClr val="FFE5C2"/>
              </a:solidFill>
              <a:ln cap="flat" w="7600">
                <a:solidFill>
                  <a:srgbClr val="FFE5C2"/>
                </a:solidFill>
                <a:miter/>
              </a:ln>
            </p:spPr>
          </p:sp>
        </p:grpSp>
        <p:grpSp>
          <p:nvGrpSpPr>
            <p:cNvPr name="" id="204"/>
            <p:cNvGrpSpPr/>
            <p:nvPr/>
          </p:nvGrpSpPr>
          <p:grpSpPr>
            <a:xfrm>
              <a:off x="3795080" y="7016282"/>
              <a:ext cy="119879" cx="18565"/>
              <a:chOff x="3795080" y="7016282"/>
              <a:chExt cy="119879" cx="18565"/>
            </a:xfrm>
          </p:grpSpPr>
          <p:sp>
            <p:nvSpPr>
              <p:cNvPr name="" id="205"/>
              <p:cNvSpPr/>
              <p:nvPr/>
            </p:nvSpPr>
            <p:spPr>
              <a:xfrm>
                <a:off x="3795080" y="7016282"/>
                <a:ext cy="18459" cx="18565"/>
              </a:xfrm>
              <a:custGeom>
                <a:avLst/>
                <a:gdLst/>
                <a:ahLst/>
                <a:cxnLst/>
                <a:rect r="r" b="b" l="l" t="t"/>
                <a:pathLst>
                  <a:path h="18459" stroke="false" w="18565">
                    <a:moveTo>
                      <a:pt x="0" y="9229"/>
                    </a:moveTo>
                    <a:cubicBezTo>
                      <a:pt x="0" y="4132"/>
                      <a:pt x="4156" y="0"/>
                      <a:pt x="9282" y="0"/>
                    </a:cubicBezTo>
                    <a:cubicBezTo>
                      <a:pt x="14409" y="0"/>
                      <a:pt x="18565" y="4132"/>
                      <a:pt x="18565" y="9229"/>
                    </a:cubicBezTo>
                    <a:cubicBezTo>
                      <a:pt x="18565" y="14327"/>
                      <a:pt x="14409" y="18459"/>
                      <a:pt x="9282" y="18459"/>
                    </a:cubicBezTo>
                    <a:cubicBezTo>
                      <a:pt x="4156" y="18459"/>
                      <a:pt x="0" y="14327"/>
                      <a:pt x="0" y="9229"/>
                    </a:cubicBezTo>
                    <a:close/>
                  </a:path>
                  <a:path h="18459" fill="none" w="18565">
                    <a:moveTo>
                      <a:pt x="0" y="9229"/>
                    </a:moveTo>
                    <a:cubicBezTo>
                      <a:pt x="0" y="4132"/>
                      <a:pt x="4156" y="0"/>
                      <a:pt x="9282" y="0"/>
                    </a:cubicBezTo>
                    <a:cubicBezTo>
                      <a:pt x="14409" y="0"/>
                      <a:pt x="18565" y="4132"/>
                      <a:pt x="18565" y="9229"/>
                    </a:cubicBezTo>
                    <a:cubicBezTo>
                      <a:pt x="18565" y="14327"/>
                      <a:pt x="14409" y="18459"/>
                      <a:pt x="9282" y="18459"/>
                    </a:cubicBezTo>
                    <a:cubicBezTo>
                      <a:pt x="4156" y="18459"/>
                      <a:pt x="0" y="14327"/>
                      <a:pt x="0" y="9229"/>
                    </a:cubicBezTo>
                    <a:close/>
                  </a:path>
                </a:pathLst>
              </a:custGeom>
              <a:solidFill>
                <a:srgbClr val="FFE5C2"/>
              </a:solidFill>
              <a:ln cap="flat" w="7600">
                <a:solidFill>
                  <a:srgbClr val="FFE5C2"/>
                </a:solidFill>
                <a:miter/>
              </a:ln>
            </p:spPr>
          </p:sp>
          <p:sp>
            <p:nvSpPr>
              <p:cNvPr name="" id="206"/>
              <p:cNvSpPr/>
              <p:nvPr/>
            </p:nvSpPr>
            <p:spPr>
              <a:xfrm>
                <a:off x="3800112" y="7078269"/>
                <a:ext cy="57893" cx="8068"/>
              </a:xfrm>
              <a:custGeom>
                <a:avLst/>
                <a:gdLst/>
                <a:ahLst/>
                <a:cxnLst/>
                <a:rect r="r" b="b" l="l" t="t"/>
                <a:pathLst>
                  <a:path h="57893" stroke="false" w="8068">
                    <a:moveTo>
                      <a:pt x="1694" y="0"/>
                    </a:moveTo>
                    <a:lnTo>
                      <a:pt x="6212" y="0"/>
                    </a:lnTo>
                    <a:cubicBezTo>
                      <a:pt x="6283" y="0"/>
                      <a:pt x="8049" y="912"/>
                      <a:pt x="8068" y="2026"/>
                    </a:cubicBezTo>
                    <a:cubicBezTo>
                      <a:pt x="8049" y="2052"/>
                      <a:pt x="8068" y="53774"/>
                      <a:pt x="8068" y="53840"/>
                    </a:cubicBezTo>
                    <a:cubicBezTo>
                      <a:pt x="8068" y="56099"/>
                      <a:pt x="6256" y="57893"/>
                      <a:pt x="4034" y="57893"/>
                    </a:cubicBezTo>
                    <a:cubicBezTo>
                      <a:pt x="1804" y="57893"/>
                      <a:pt x="0" y="56099"/>
                      <a:pt x="0" y="53840"/>
                    </a:cubicBezTo>
                    <a:cubicBezTo>
                      <a:pt x="0" y="53762"/>
                      <a:pt x="0" y="2063"/>
                      <a:pt x="0" y="2026"/>
                    </a:cubicBezTo>
                    <a:cubicBezTo>
                      <a:pt x="0" y="924"/>
                      <a:pt x="1764" y="0"/>
                      <a:pt x="1694" y="0"/>
                    </a:cubicBezTo>
                    <a:close/>
                  </a:path>
                  <a:path h="57893" fill="none" w="8068">
                    <a:moveTo>
                      <a:pt x="1694" y="0"/>
                    </a:moveTo>
                    <a:lnTo>
                      <a:pt x="6212" y="0"/>
                    </a:lnTo>
                    <a:cubicBezTo>
                      <a:pt x="6283" y="0"/>
                      <a:pt x="8049" y="912"/>
                      <a:pt x="8068" y="2026"/>
                    </a:cubicBezTo>
                    <a:cubicBezTo>
                      <a:pt x="8049" y="2052"/>
                      <a:pt x="8068" y="53774"/>
                      <a:pt x="8068" y="53840"/>
                    </a:cubicBezTo>
                    <a:cubicBezTo>
                      <a:pt x="8068" y="56099"/>
                      <a:pt x="6256" y="57893"/>
                      <a:pt x="4034" y="57893"/>
                    </a:cubicBezTo>
                    <a:cubicBezTo>
                      <a:pt x="1804" y="57893"/>
                      <a:pt x="0" y="56099"/>
                      <a:pt x="0" y="53840"/>
                    </a:cubicBezTo>
                    <a:cubicBezTo>
                      <a:pt x="0" y="53762"/>
                      <a:pt x="0" y="2063"/>
                      <a:pt x="0" y="2026"/>
                    </a:cubicBezTo>
                    <a:cubicBezTo>
                      <a:pt x="0" y="924"/>
                      <a:pt x="1764" y="0"/>
                      <a:pt x="1694" y="0"/>
                    </a:cubicBezTo>
                    <a:close/>
                  </a:path>
                </a:pathLst>
              </a:custGeom>
              <a:solidFill>
                <a:srgbClr val="46403F"/>
              </a:solidFill>
              <a:ln cap="flat" w="7600">
                <a:solidFill>
                  <a:srgbClr val="46403F"/>
                </a:solidFill>
                <a:miter/>
              </a:ln>
            </p:spPr>
          </p:sp>
          <p:sp>
            <p:nvSpPr>
              <p:cNvPr name="" id="207"/>
              <p:cNvSpPr/>
              <p:nvPr/>
            </p:nvSpPr>
            <p:spPr>
              <a:xfrm>
                <a:off x="3797588" y="7035488"/>
                <a:ext cy="35568" cx="12921"/>
              </a:xfrm>
              <a:custGeom>
                <a:avLst/>
                <a:gdLst/>
                <a:ahLst/>
                <a:cxnLst/>
                <a:rect r="r" b="b" l="l" t="t"/>
                <a:pathLst>
                  <a:path h="35568" stroke="false" w="12921">
                    <a:moveTo>
                      <a:pt x="12921" y="35568"/>
                    </a:moveTo>
                    <a:lnTo>
                      <a:pt x="0" y="35568"/>
                    </a:lnTo>
                    <a:cubicBezTo>
                      <a:pt x="0" y="25124"/>
                      <a:pt x="0" y="7115"/>
                      <a:pt x="0" y="6759"/>
                    </a:cubicBezTo>
                    <a:cubicBezTo>
                      <a:pt x="0" y="4088"/>
                      <a:pt x="1903" y="0"/>
                      <a:pt x="6461" y="0"/>
                    </a:cubicBezTo>
                    <a:cubicBezTo>
                      <a:pt x="11583" y="0"/>
                      <a:pt x="12861" y="4707"/>
                      <a:pt x="12921" y="6759"/>
                    </a:cubicBezTo>
                    <a:lnTo>
                      <a:pt x="12921" y="35568"/>
                    </a:lnTo>
                    <a:close/>
                  </a:path>
                  <a:path h="35568" fill="none" w="12921">
                    <a:moveTo>
                      <a:pt x="12921" y="35568"/>
                    </a:moveTo>
                    <a:lnTo>
                      <a:pt x="0" y="35568"/>
                    </a:lnTo>
                    <a:cubicBezTo>
                      <a:pt x="0" y="25124"/>
                      <a:pt x="0" y="7115"/>
                      <a:pt x="0" y="6759"/>
                    </a:cubicBezTo>
                    <a:cubicBezTo>
                      <a:pt x="0" y="4088"/>
                      <a:pt x="1903" y="0"/>
                      <a:pt x="6461" y="0"/>
                    </a:cubicBezTo>
                    <a:cubicBezTo>
                      <a:pt x="11583" y="0"/>
                      <a:pt x="12861" y="4707"/>
                      <a:pt x="12921" y="6759"/>
                    </a:cubicBezTo>
                    <a:lnTo>
                      <a:pt x="12921" y="35568"/>
                    </a:lnTo>
                    <a:close/>
                  </a:path>
                </a:pathLst>
              </a:custGeom>
              <a:solidFill>
                <a:srgbClr val="3CA057"/>
              </a:solidFill>
              <a:ln cap="flat" w="7600">
                <a:noFill/>
                <a:miter/>
              </a:ln>
            </p:spPr>
          </p:sp>
          <p:sp>
            <p:nvSpPr>
              <p:cNvPr name="" id="208"/>
              <p:cNvSpPr/>
              <p:nvPr/>
            </p:nvSpPr>
            <p:spPr>
              <a:xfrm>
                <a:off x="3797636" y="7070986"/>
                <a:ext cy="10790" cx="12898"/>
              </a:xfrm>
              <a:custGeom>
                <a:avLst/>
                <a:gdLst/>
                <a:ahLst/>
                <a:cxnLst/>
                <a:rect r="r" b="b" l="l" t="t"/>
                <a:pathLst>
                  <a:path h="10790" stroke="false" w="12898">
                    <a:moveTo>
                      <a:pt x="12897" y="0"/>
                    </a:moveTo>
                    <a:lnTo>
                      <a:pt x="12897" y="3776"/>
                    </a:lnTo>
                    <a:cubicBezTo>
                      <a:pt x="12897" y="3780"/>
                      <a:pt x="13056" y="10658"/>
                      <a:pt x="6449" y="10789"/>
                    </a:cubicBezTo>
                    <a:cubicBezTo>
                      <a:pt x="0" y="10909"/>
                      <a:pt x="0" y="3839"/>
                      <a:pt x="0" y="3776"/>
                    </a:cubicBezTo>
                    <a:cubicBezTo>
                      <a:pt x="0" y="3839"/>
                      <a:pt x="0" y="4331"/>
                      <a:pt x="0" y="0"/>
                    </a:cubicBezTo>
                    <a:lnTo>
                      <a:pt x="12897" y="0"/>
                    </a:lnTo>
                    <a:close/>
                  </a:path>
                  <a:path h="10790" fill="none" w="12898">
                    <a:moveTo>
                      <a:pt x="12897" y="0"/>
                    </a:moveTo>
                    <a:lnTo>
                      <a:pt x="12897" y="3776"/>
                    </a:lnTo>
                    <a:cubicBezTo>
                      <a:pt x="12897" y="3780"/>
                      <a:pt x="13056" y="10658"/>
                      <a:pt x="6449" y="10789"/>
                    </a:cubicBezTo>
                    <a:cubicBezTo>
                      <a:pt x="0" y="10909"/>
                      <a:pt x="0" y="3839"/>
                      <a:pt x="0" y="3776"/>
                    </a:cubicBezTo>
                    <a:cubicBezTo>
                      <a:pt x="0" y="3839"/>
                      <a:pt x="0" y="4331"/>
                      <a:pt x="0" y="0"/>
                    </a:cubicBezTo>
                    <a:lnTo>
                      <a:pt x="12897" y="0"/>
                    </a:lnTo>
                    <a:close/>
                  </a:path>
                </a:pathLst>
              </a:custGeom>
              <a:solidFill>
                <a:srgbClr val="46403F"/>
              </a:solidFill>
              <a:ln cap="flat" w="7600">
                <a:solidFill>
                  <a:srgbClr val="46403F"/>
                </a:solidFill>
                <a:miter/>
              </a:ln>
            </p:spPr>
          </p:sp>
          <p:sp>
            <p:nvSpPr>
              <p:cNvPr name="" id="209"/>
              <p:cNvSpPr/>
              <p:nvPr/>
            </p:nvSpPr>
            <p:spPr>
              <a:xfrm>
                <a:off x="3801660" y="7041348"/>
                <a:ext cy="42699" cx="7600"/>
              </a:xfrm>
              <a:custGeom>
                <a:avLst/>
                <a:gdLst/>
                <a:ahLst/>
                <a:cxnLst/>
                <a:rect r="r" b="b" l="l" t="t"/>
                <a:pathLst>
                  <a:path h="42699" stroke="false" w="7600">
                    <a:moveTo>
                      <a:pt x="0" y="40564"/>
                    </a:moveTo>
                    <a:lnTo>
                      <a:pt x="0" y="2050"/>
                    </a:lnTo>
                    <a:cubicBezTo>
                      <a:pt x="0" y="888"/>
                      <a:pt x="1330" y="0"/>
                      <a:pt x="2550" y="0"/>
                    </a:cubicBezTo>
                    <a:cubicBezTo>
                      <a:pt x="3829" y="0"/>
                      <a:pt x="4870" y="888"/>
                      <a:pt x="5099" y="2050"/>
                    </a:cubicBezTo>
                    <a:lnTo>
                      <a:pt x="5099" y="40564"/>
                    </a:lnTo>
                    <a:cubicBezTo>
                      <a:pt x="4811" y="41811"/>
                      <a:pt x="3770" y="42699"/>
                      <a:pt x="2550" y="42699"/>
                    </a:cubicBezTo>
                    <a:cubicBezTo>
                      <a:pt x="1270" y="42699"/>
                      <a:pt x="0" y="41811"/>
                      <a:pt x="0" y="40564"/>
                    </a:cubicBezTo>
                    <a:close/>
                  </a:path>
                  <a:path h="42699" fill="none" w="7600">
                    <a:moveTo>
                      <a:pt x="0" y="40564"/>
                    </a:moveTo>
                    <a:lnTo>
                      <a:pt x="0" y="2050"/>
                    </a:lnTo>
                    <a:cubicBezTo>
                      <a:pt x="0" y="888"/>
                      <a:pt x="1330" y="0"/>
                      <a:pt x="2550" y="0"/>
                    </a:cubicBezTo>
                    <a:cubicBezTo>
                      <a:pt x="3829" y="0"/>
                      <a:pt x="4870" y="888"/>
                      <a:pt x="5099" y="2050"/>
                    </a:cubicBezTo>
                    <a:lnTo>
                      <a:pt x="5099" y="40564"/>
                    </a:lnTo>
                    <a:cubicBezTo>
                      <a:pt x="4811" y="41811"/>
                      <a:pt x="3770" y="42699"/>
                      <a:pt x="2550" y="42699"/>
                    </a:cubicBezTo>
                    <a:cubicBezTo>
                      <a:pt x="1270" y="42699"/>
                      <a:pt x="0" y="41811"/>
                      <a:pt x="0" y="40564"/>
                    </a:cubicBezTo>
                    <a:close/>
                  </a:path>
                </a:pathLst>
              </a:custGeom>
              <a:solidFill>
                <a:srgbClr val="FFE5C2"/>
              </a:solidFill>
              <a:ln cap="flat" w="7600">
                <a:solidFill>
                  <a:srgbClr val="FFE5C2"/>
                </a:solidFill>
                <a:miter/>
              </a:ln>
            </p:spPr>
          </p:sp>
        </p:grpSp>
      </p:grpSp>
      <p:pic>
        <p:nvPicPr>
          <p:cNvPr name="" id="2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602970" y="3938198"/>
            <a:ext cy="429723" cx="130326"/>
          </a:xfrm>
          <a:prstGeom prst="rect">
            <a:avLst/>
          </a:prstGeom>
          <a:ln cap="flat" w="7600">
            <a:noFill/>
            <a:miter/>
          </a:ln>
        </p:spPr>
      </p:pic>
      <p:sp>
        <p:nvSpPr>
          <p:cNvPr name="Rectangle" id="211"/>
          <p:cNvSpPr/>
          <p:nvPr/>
        </p:nvSpPr>
        <p:spPr>
          <a:xfrm>
            <a:off x="5733295" y="4338629"/>
            <a:ext cy="326800" cx="1749003"/>
          </a:xfrm>
          <a:custGeom>
            <a:avLst/>
            <a:gdLst/>
            <a:ahLst/>
            <a:cxnLst/>
            <a:rect r="r" b="b" l="l" t="t"/>
            <a:pathLst>
              <a:path h="326800" stroke="false" w="1749003">
                <a:moveTo>
                  <a:pt x="0" y="0"/>
                </a:moveTo>
                <a:lnTo>
                  <a:pt x="1749003" y="0"/>
                </a:lnTo>
                <a:lnTo>
                  <a:pt x="1749003" y="326800"/>
                </a:lnTo>
                <a:lnTo>
                  <a:pt x="0" y="326800"/>
                </a:lnTo>
                <a:lnTo>
                  <a:pt x="0" y="0"/>
                </a:lnTo>
                <a:close/>
              </a:path>
              <a:path h="326800" fill="none" w="1749003">
                <a:moveTo>
                  <a:pt x="0" y="0"/>
                </a:moveTo>
                <a:lnTo>
                  <a:pt x="1749003" y="0"/>
                </a:lnTo>
                <a:lnTo>
                  <a:pt x="1749003" y="326800"/>
                </a:lnTo>
                <a:lnTo>
                  <a:pt x="0" y="326800"/>
                </a:lnTo>
                <a:lnTo>
                  <a:pt x="0" y="0"/>
                </a:lnTo>
                <a:close/>
              </a:path>
            </a:pathLst>
          </a:custGeom>
          <a:noFill/>
          <a:ln cap="flat" w="7600">
            <a:noFill/>
            <a:miter/>
          </a:ln>
        </p:spPr>
        <p:txBody>
          <a:bodyPr tIns="38100" anchor="ctr" lIns="38100" rtlCol="0" rIns="38100" wrap="square" bIns="38100"/>
          <a:lstStyle/>
          <a:p>
            <a:pPr algn="just"/>
            <a:r>
              <a:rPr altLang="en-US" sz="684" lang="zh-CN" dirty="0">
                <a:solidFill>
                  <a:srgbClr val="191919"/>
                </a:solidFill>
                <a:latin typeface="Times New Roman"/>
                <a:ea typeface="Times New Roman"/>
                <a:cs typeface="Times New Roman"/>
              </a:rPr>
              <a:t>RBS to check with NR Possession plan to enable optimum scope for route Assessment</a:t>
            </a:r>
          </a:p>
        </p:txBody>
      </p:sp>
      <p:sp>
        <p:nvSpPr>
          <p:cNvPr name="Rectangle" id="212"/>
          <p:cNvSpPr/>
          <p:nvPr/>
        </p:nvSpPr>
        <p:spPr>
          <a:xfrm>
            <a:off x="5733295" y="4665427"/>
            <a:ext cy="249375" cx="1749003"/>
          </a:xfrm>
          <a:custGeom>
            <a:avLst/>
            <a:gdLst/>
            <a:ahLst/>
            <a:cxnLst/>
            <a:rect r="r" b="b" l="l" t="t"/>
            <a:pathLst>
              <a:path h="249375" stroke="false" w="1749003">
                <a:moveTo>
                  <a:pt x="0" y="0"/>
                </a:moveTo>
                <a:lnTo>
                  <a:pt x="1749003" y="0"/>
                </a:lnTo>
                <a:lnTo>
                  <a:pt x="1749003" y="249375"/>
                </a:lnTo>
                <a:lnTo>
                  <a:pt x="0" y="249375"/>
                </a:lnTo>
                <a:lnTo>
                  <a:pt x="0" y="0"/>
                </a:lnTo>
                <a:close/>
              </a:path>
              <a:path h="249375" fill="none" w="1749003">
                <a:moveTo>
                  <a:pt x="0" y="0"/>
                </a:moveTo>
                <a:lnTo>
                  <a:pt x="1749003" y="0"/>
                </a:lnTo>
                <a:lnTo>
                  <a:pt x="1749003" y="249375"/>
                </a:lnTo>
                <a:lnTo>
                  <a:pt x="0" y="249375"/>
                </a:lnTo>
                <a:lnTo>
                  <a:pt x="0" y="0"/>
                </a:lnTo>
                <a:close/>
              </a:path>
            </a:pathLst>
          </a:custGeom>
          <a:noFill/>
          <a:ln cap="flat" w="7600">
            <a:noFill/>
            <a:miter/>
          </a:ln>
        </p:spPr>
        <p:txBody>
          <a:bodyPr tIns="38100" anchor="ctr" lIns="38100" rtlCol="0" rIns="38100" wrap="square" bIns="38100"/>
          <a:lstStyle/>
          <a:p>
            <a:pPr algn="just"/>
            <a:r>
              <a:rPr altLang="en-US" sz="684" lang="zh-CN" dirty="0">
                <a:solidFill>
                  <a:srgbClr val="191919"/>
                </a:solidFill>
                <a:latin typeface="Times New Roman"/>
                <a:ea typeface="Times New Roman"/>
                <a:cs typeface="Times New Roman"/>
              </a:rPr>
              <a:t>RBS to work with TPU for pathways for 701 route assessment train</a:t>
            </a:r>
          </a:p>
        </p:txBody>
      </p:sp>
      <p:sp>
        <p:nvSpPr>
          <p:cNvPr name="直线连接线" id="213"/>
          <p:cNvSpPr/>
          <p:nvPr/>
        </p:nvSpPr>
        <p:spPr>
          <a:xfrm>
            <a:off x="4784800" y="4778000"/>
            <a:ext cy="7600" cx="799528"/>
          </a:xfrm>
          <a:custGeom>
            <a:avLst/>
            <a:gdLst/>
            <a:ahLst/>
            <a:cxnLst/>
            <a:rect r="r" b="b" l="l" t="t"/>
            <a:pathLst>
              <a:path h="7600" fill="none" w="799528">
                <a:moveTo>
                  <a:pt x="0" y="0"/>
                </a:moveTo>
                <a:lnTo>
                  <a:pt x="799528" y="0"/>
                </a:lnTo>
              </a:path>
            </a:pathLst>
          </a:custGeom>
          <a:noFill/>
          <a:ln cap="flat" w="17733">
            <a:solidFill>
              <a:srgbClr val="307F45"/>
            </a:solidFill>
            <a:miter/>
            <a:tailEnd len="med" type="oval" w="med"/>
          </a:ln>
        </p:spPr>
      </p:sp>
      <p:sp>
        <p:nvSpPr>
          <p:cNvPr name="Rectangle" id="214"/>
          <p:cNvSpPr/>
          <p:nvPr/>
        </p:nvSpPr>
        <p:spPr>
          <a:xfrm>
            <a:off x="5702394" y="4914800"/>
            <a:ext cy="258400" cx="1749003"/>
          </a:xfrm>
          <a:custGeom>
            <a:avLst/>
            <a:gdLst/>
            <a:ahLst/>
            <a:cxnLst/>
            <a:rect r="r" b="b" l="l" t="t"/>
            <a:pathLst>
              <a:path h="258400" stroke="false" w="1749003">
                <a:moveTo>
                  <a:pt x="0" y="0"/>
                </a:moveTo>
                <a:lnTo>
                  <a:pt x="1749003" y="0"/>
                </a:lnTo>
                <a:lnTo>
                  <a:pt x="1749003" y="258400"/>
                </a:lnTo>
                <a:lnTo>
                  <a:pt x="0" y="258400"/>
                </a:lnTo>
                <a:lnTo>
                  <a:pt x="0" y="0"/>
                </a:lnTo>
                <a:close/>
              </a:path>
              <a:path h="258400" fill="none" w="1749003">
                <a:moveTo>
                  <a:pt x="0" y="0"/>
                </a:moveTo>
                <a:lnTo>
                  <a:pt x="1749003" y="0"/>
                </a:lnTo>
                <a:lnTo>
                  <a:pt x="1749003" y="258400"/>
                </a:lnTo>
                <a:lnTo>
                  <a:pt x="0" y="258400"/>
                </a:lnTo>
                <a:lnTo>
                  <a:pt x="0" y="0"/>
                </a:lnTo>
                <a:close/>
              </a:path>
            </a:pathLst>
          </a:custGeom>
          <a:noFill/>
          <a:ln cap="flat" w="7600">
            <a:noFill/>
            <a:miter/>
          </a:ln>
        </p:spPr>
        <p:txBody>
          <a:bodyPr tIns="38100" anchor="ctr" lIns="38100" rtlCol="0" rIns="38100" wrap="square" bIns="38100"/>
          <a:lstStyle/>
          <a:p>
            <a:pPr algn="just"/>
            <a:r>
              <a:rPr altLang="en-US" sz="684" lang="zh-CN" dirty="0">
                <a:solidFill>
                  <a:srgbClr val="191919"/>
                </a:solidFill>
                <a:latin typeface="Times New Roman"/>
                <a:ea typeface="Times New Roman"/>
                <a:cs typeface="Times New Roman"/>
              </a:rPr>
              <a:t>Unit availability to be confirmed by RBS with Fleet planners for 701 route assessment days</a:t>
            </a:r>
          </a:p>
        </p:txBody>
      </p:sp>
      <p:sp>
        <p:nvSpPr>
          <p:cNvPr name="Rectangle" id="215"/>
          <p:cNvSpPr/>
          <p:nvPr/>
        </p:nvSpPr>
        <p:spPr>
          <a:xfrm>
            <a:off x="5702394" y="5173200"/>
            <a:ext cy="326800" cx="1749003"/>
          </a:xfrm>
          <a:custGeom>
            <a:avLst/>
            <a:gdLst/>
            <a:ahLst/>
            <a:cxnLst/>
            <a:rect r="r" b="b" l="l" t="t"/>
            <a:pathLst>
              <a:path h="326800" stroke="false" w="1749003">
                <a:moveTo>
                  <a:pt x="0" y="0"/>
                </a:moveTo>
                <a:lnTo>
                  <a:pt x="1749003" y="0"/>
                </a:lnTo>
                <a:lnTo>
                  <a:pt x="1749003" y="326800"/>
                </a:lnTo>
                <a:lnTo>
                  <a:pt x="0" y="326800"/>
                </a:lnTo>
                <a:lnTo>
                  <a:pt x="0" y="0"/>
                </a:lnTo>
                <a:close/>
              </a:path>
              <a:path h="326800" fill="none" w="1749003">
                <a:moveTo>
                  <a:pt x="0" y="0"/>
                </a:moveTo>
                <a:lnTo>
                  <a:pt x="1749003" y="0"/>
                </a:lnTo>
                <a:lnTo>
                  <a:pt x="1749003" y="326800"/>
                </a:lnTo>
                <a:lnTo>
                  <a:pt x="0" y="326800"/>
                </a:lnTo>
                <a:lnTo>
                  <a:pt x="0" y="0"/>
                </a:lnTo>
                <a:close/>
              </a:path>
            </a:pathLst>
          </a:custGeom>
          <a:noFill/>
          <a:ln cap="flat" w="7600">
            <a:noFill/>
            <a:miter/>
          </a:ln>
        </p:spPr>
        <p:txBody>
          <a:bodyPr tIns="38100" anchor="ctr" lIns="38100" rtlCol="0" rIns="38100" wrap="square" bIns="38100"/>
          <a:lstStyle/>
          <a:p>
            <a:pPr algn="just"/>
            <a:r>
              <a:rPr altLang="en-US" sz="684" lang="zh-CN" dirty="0">
                <a:solidFill>
                  <a:srgbClr val="191919"/>
                </a:solidFill>
                <a:latin typeface="Times New Roman"/>
                <a:ea typeface="Times New Roman"/>
                <a:cs typeface="Times New Roman"/>
              </a:rPr>
              <a:t>RBS to ensure crew and test team booked for 701 route assessment runs</a:t>
            </a:r>
          </a:p>
        </p:txBody>
      </p:sp>
      <p:sp>
        <p:nvSpPr>
          <p:cNvPr name="直线连接线" id="216"/>
          <p:cNvSpPr/>
          <p:nvPr/>
        </p:nvSpPr>
        <p:spPr>
          <a:xfrm>
            <a:off x="4784800" y="5058569"/>
            <a:ext cy="7600" cx="799528"/>
          </a:xfrm>
          <a:custGeom>
            <a:avLst/>
            <a:gdLst/>
            <a:ahLst/>
            <a:cxnLst/>
            <a:rect r="r" b="b" l="l" t="t"/>
            <a:pathLst>
              <a:path h="7600" fill="none" w="799528">
                <a:moveTo>
                  <a:pt x="0" y="0"/>
                </a:moveTo>
                <a:lnTo>
                  <a:pt x="799528" y="0"/>
                </a:lnTo>
              </a:path>
            </a:pathLst>
          </a:custGeom>
          <a:noFill/>
          <a:ln cap="flat" w="17733">
            <a:solidFill>
              <a:srgbClr val="307F45"/>
            </a:solidFill>
            <a:miter/>
            <a:tailEnd len="med" type="oval" w="med"/>
          </a:ln>
        </p:spPr>
      </p:sp>
      <p:sp>
        <p:nvSpPr>
          <p:cNvPr name="直线连接线" id="217"/>
          <p:cNvSpPr/>
          <p:nvPr/>
        </p:nvSpPr>
        <p:spPr>
          <a:xfrm>
            <a:off x="4784800" y="5324569"/>
            <a:ext cy="7600" cx="799528"/>
          </a:xfrm>
          <a:custGeom>
            <a:avLst/>
            <a:gdLst/>
            <a:ahLst/>
            <a:cxnLst/>
            <a:rect r="r" b="b" l="l" t="t"/>
            <a:pathLst>
              <a:path h="7600" fill="none" w="799528">
                <a:moveTo>
                  <a:pt x="0" y="0"/>
                </a:moveTo>
                <a:lnTo>
                  <a:pt x="799528" y="0"/>
                </a:lnTo>
              </a:path>
            </a:pathLst>
          </a:custGeom>
          <a:noFill/>
          <a:ln cap="flat" w="17733">
            <a:solidFill>
              <a:srgbClr val="307F45"/>
            </a:solidFill>
            <a:miter/>
            <a:tailEnd len="med" type="oval" w="med"/>
          </a:ln>
        </p:spPr>
      </p:sp>
      <p:sp>
        <p:nvSpPr>
          <p:cNvPr name="Rectangle" id="218"/>
          <p:cNvSpPr/>
          <p:nvPr/>
        </p:nvSpPr>
        <p:spPr>
          <a:xfrm>
            <a:off x="5702394" y="5389800"/>
            <a:ext cy="535800" cx="1749003"/>
          </a:xfrm>
          <a:custGeom>
            <a:avLst/>
            <a:gdLst/>
            <a:ahLst/>
            <a:cxnLst/>
            <a:rect r="r" b="b" l="l" t="t"/>
            <a:pathLst>
              <a:path h="535800" stroke="false" w="1749003">
                <a:moveTo>
                  <a:pt x="0" y="0"/>
                </a:moveTo>
                <a:lnTo>
                  <a:pt x="1749003" y="0"/>
                </a:lnTo>
                <a:lnTo>
                  <a:pt x="1749003" y="535800"/>
                </a:lnTo>
                <a:lnTo>
                  <a:pt x="0" y="535800"/>
                </a:lnTo>
                <a:lnTo>
                  <a:pt x="0" y="0"/>
                </a:lnTo>
                <a:close/>
              </a:path>
              <a:path h="535800" fill="none" w="1749003">
                <a:moveTo>
                  <a:pt x="0" y="0"/>
                </a:moveTo>
                <a:lnTo>
                  <a:pt x="1749003" y="0"/>
                </a:lnTo>
                <a:lnTo>
                  <a:pt x="1749003" y="535800"/>
                </a:lnTo>
                <a:lnTo>
                  <a:pt x="0" y="535800"/>
                </a:lnTo>
                <a:lnTo>
                  <a:pt x="0" y="0"/>
                </a:lnTo>
                <a:close/>
              </a:path>
            </a:pathLst>
          </a:custGeom>
          <a:noFill/>
          <a:ln cap="flat" w="7600">
            <a:noFill/>
            <a:miter/>
          </a:ln>
        </p:spPr>
        <p:txBody>
          <a:bodyPr tIns="38100" anchor="ctr" lIns="38100" rtlCol="0" rIns="38100" wrap="square" bIns="38100"/>
          <a:lstStyle/>
          <a:p>
            <a:pPr algn="just"/>
            <a:r>
              <a:rPr altLang="en-US" sz="684" lang="zh-CN" dirty="0">
                <a:solidFill>
                  <a:srgbClr val="191919"/>
                </a:solidFill>
                <a:latin typeface="Times New Roman"/>
                <a:ea typeface="Times New Roman"/>
                <a:cs typeface="Times New Roman"/>
              </a:rPr>
              <a:t>Route assessment trains to run for each platform in each signalled direction on both a day and darkness run</a:t>
            </a:r>
          </a:p>
        </p:txBody>
      </p:sp>
      <p:sp>
        <p:nvSpPr>
          <p:cNvPr name="Rectangle" id="219"/>
          <p:cNvSpPr/>
          <p:nvPr/>
        </p:nvSpPr>
        <p:spPr>
          <a:xfrm>
            <a:off x="5687695" y="5788800"/>
            <a:ext cy="364800" cx="1749003"/>
          </a:xfrm>
          <a:custGeom>
            <a:avLst/>
            <a:gdLst/>
            <a:ahLst/>
            <a:cxnLst/>
            <a:rect r="r" b="b" l="l" t="t"/>
            <a:pathLst>
              <a:path h="364800" stroke="false" w="1749003">
                <a:moveTo>
                  <a:pt x="0" y="0"/>
                </a:moveTo>
                <a:lnTo>
                  <a:pt x="1749003" y="0"/>
                </a:lnTo>
                <a:lnTo>
                  <a:pt x="1749003" y="364800"/>
                </a:lnTo>
                <a:lnTo>
                  <a:pt x="0" y="364800"/>
                </a:lnTo>
                <a:lnTo>
                  <a:pt x="0" y="0"/>
                </a:lnTo>
                <a:close/>
              </a:path>
              <a:path h="364800" fill="none" w="1749003">
                <a:moveTo>
                  <a:pt x="0" y="0"/>
                </a:moveTo>
                <a:lnTo>
                  <a:pt x="1749003" y="0"/>
                </a:lnTo>
                <a:lnTo>
                  <a:pt x="1749003" y="364800"/>
                </a:lnTo>
                <a:lnTo>
                  <a:pt x="0" y="364800"/>
                </a:lnTo>
                <a:lnTo>
                  <a:pt x="0" y="0"/>
                </a:lnTo>
                <a:close/>
              </a:path>
            </a:pathLst>
          </a:custGeom>
          <a:noFill/>
          <a:ln cap="flat" w="7600">
            <a:noFill/>
            <a:miter/>
          </a:ln>
        </p:spPr>
        <p:txBody>
          <a:bodyPr tIns="38100" anchor="ctr" lIns="38100" rtlCol="0" rIns="38100" wrap="square" bIns="38100"/>
          <a:lstStyle/>
          <a:p>
            <a:pPr algn="just"/>
            <a:r>
              <a:rPr altLang="en-US" sz="684" lang="zh-CN" dirty="0">
                <a:solidFill>
                  <a:srgbClr val="191919"/>
                </a:solidFill>
                <a:latin typeface="Times New Roman"/>
                <a:ea typeface="Times New Roman"/>
                <a:cs typeface="Times New Roman"/>
              </a:rPr>
              <a:t>RBS to collate and  publish reports for results of each 701 assessment run</a:t>
            </a:r>
          </a:p>
        </p:txBody>
      </p:sp>
      <p:sp>
        <p:nvSpPr>
          <p:cNvPr name="直线连接线" id="220"/>
          <p:cNvSpPr/>
          <p:nvPr/>
        </p:nvSpPr>
        <p:spPr>
          <a:xfrm>
            <a:off x="4798472" y="5636169"/>
            <a:ext cy="7600" cx="799528"/>
          </a:xfrm>
          <a:custGeom>
            <a:avLst/>
            <a:gdLst/>
            <a:ahLst/>
            <a:cxnLst/>
            <a:rect r="r" b="b" l="l" t="t"/>
            <a:pathLst>
              <a:path h="7600" fill="none" w="799528">
                <a:moveTo>
                  <a:pt x="0" y="0"/>
                </a:moveTo>
                <a:lnTo>
                  <a:pt x="799528" y="0"/>
                </a:lnTo>
              </a:path>
            </a:pathLst>
          </a:custGeom>
          <a:noFill/>
          <a:ln cap="flat" w="17733">
            <a:solidFill>
              <a:srgbClr val="307F45"/>
            </a:solidFill>
            <a:miter/>
            <a:tailEnd len="med" type="oval" w="med"/>
          </a:ln>
        </p:spPr>
      </p:sp>
      <p:sp>
        <p:nvSpPr>
          <p:cNvPr name="直线连接线" id="221"/>
          <p:cNvSpPr/>
          <p:nvPr/>
        </p:nvSpPr>
        <p:spPr>
          <a:xfrm>
            <a:off x="4798472" y="5924969"/>
            <a:ext cy="7600" cx="799528"/>
          </a:xfrm>
          <a:custGeom>
            <a:avLst/>
            <a:gdLst/>
            <a:ahLst/>
            <a:cxnLst/>
            <a:rect r="r" b="b" l="l" t="t"/>
            <a:pathLst>
              <a:path h="7600" fill="none" w="799528">
                <a:moveTo>
                  <a:pt x="0" y="0"/>
                </a:moveTo>
                <a:lnTo>
                  <a:pt x="799528" y="0"/>
                </a:lnTo>
              </a:path>
            </a:pathLst>
          </a:custGeom>
          <a:noFill/>
          <a:ln cap="flat" w="17733">
            <a:solidFill>
              <a:srgbClr val="307F45"/>
            </a:solidFill>
            <a:miter/>
            <a:tailEnd len="med" type="oval" w="med"/>
          </a:ln>
        </p:spPr>
      </p:sp>
      <p:sp>
        <p:nvSpPr>
          <p:cNvPr name="Rectangle" id="222"/>
          <p:cNvSpPr/>
          <p:nvPr/>
        </p:nvSpPr>
        <p:spPr>
          <a:xfrm>
            <a:off x="5733295" y="6874536"/>
            <a:ext cy="437000" cx="1749003"/>
          </a:xfrm>
          <a:custGeom>
            <a:avLst/>
            <a:gdLst/>
            <a:ahLst/>
            <a:cxnLst/>
            <a:rect r="r" b="b" l="l" t="t"/>
            <a:pathLst>
              <a:path h="437000" stroke="false" w="1749003">
                <a:moveTo>
                  <a:pt x="0" y="0"/>
                </a:moveTo>
                <a:lnTo>
                  <a:pt x="1749003" y="0"/>
                </a:lnTo>
                <a:lnTo>
                  <a:pt x="1749003" y="437000"/>
                </a:lnTo>
                <a:lnTo>
                  <a:pt x="0" y="437000"/>
                </a:lnTo>
                <a:lnTo>
                  <a:pt x="0" y="0"/>
                </a:lnTo>
                <a:close/>
              </a:path>
              <a:path h="437000" fill="none" w="1749003">
                <a:moveTo>
                  <a:pt x="0" y="0"/>
                </a:moveTo>
                <a:lnTo>
                  <a:pt x="1749003" y="0"/>
                </a:lnTo>
                <a:lnTo>
                  <a:pt x="1749003" y="437000"/>
                </a:lnTo>
                <a:lnTo>
                  <a:pt x="0" y="437000"/>
                </a:lnTo>
                <a:lnTo>
                  <a:pt x="0" y="0"/>
                </a:lnTo>
                <a:close/>
              </a:path>
            </a:pathLst>
          </a:custGeom>
          <a:noFill/>
          <a:ln cap="flat" w="7600">
            <a:noFill/>
            <a:miter/>
          </a:ln>
        </p:spPr>
        <p:txBody>
          <a:bodyPr tIns="38100" anchor="ctr" lIns="38100" rtlCol="0" rIns="38100" wrap="square" bIns="38100"/>
          <a:lstStyle/>
          <a:p>
            <a:pPr algn="just"/>
            <a:r>
              <a:rPr altLang="en-US" sz="684" lang="zh-CN" dirty="0">
                <a:solidFill>
                  <a:srgbClr val="191919"/>
                </a:solidFill>
                <a:latin typeface="Times New Roman"/>
                <a:ea typeface="Times New Roman"/>
                <a:cs typeface="Times New Roman"/>
              </a:rPr>
              <a:t>Submit reports to appropriate agencies for sign off and authorisation to commence operations</a:t>
            </a:r>
          </a:p>
        </p:txBody>
      </p:sp>
      <p:sp>
        <p:nvSpPr>
          <p:cNvPr name="直线连接线" id="223"/>
          <p:cNvSpPr/>
          <p:nvPr/>
        </p:nvSpPr>
        <p:spPr>
          <a:xfrm>
            <a:off x="3204000" y="6928800"/>
            <a:ext cy="7600" cx="2295200"/>
          </a:xfrm>
          <a:custGeom>
            <a:avLst/>
            <a:gdLst/>
            <a:ahLst/>
            <a:cxnLst/>
            <a:rect r="r" b="b" l="l" t="t"/>
            <a:pathLst>
              <a:path h="7600" fill="none" w="2295200">
                <a:moveTo>
                  <a:pt x="0" y="0"/>
                </a:moveTo>
                <a:lnTo>
                  <a:pt x="2295200" y="0"/>
                </a:lnTo>
              </a:path>
            </a:pathLst>
          </a:custGeom>
          <a:noFill/>
          <a:ln cap="flat" w="20267">
            <a:solidFill>
              <a:srgbClr val="595959"/>
            </a:solidFill>
            <a:miter/>
          </a:ln>
        </p:spPr>
      </p:sp>
      <p:sp>
        <p:nvSpPr>
          <p:cNvPr name="Rectangle" id="224"/>
          <p:cNvSpPr/>
          <p:nvPr/>
        </p:nvSpPr>
        <p:spPr>
          <a:xfrm>
            <a:off x="1685528" y="6322440"/>
            <a:ext cy="484761" cx="1121000"/>
          </a:xfrm>
          <a:custGeom>
            <a:avLst/>
            <a:gdLst/>
            <a:ahLst/>
            <a:cxnLst/>
            <a:rect r="r" b="b" l="l" t="t"/>
            <a:pathLst>
              <a:path h="484761" stroke="false" w="1121000">
                <a:moveTo>
                  <a:pt x="0" y="0"/>
                </a:moveTo>
                <a:lnTo>
                  <a:pt x="1121000" y="0"/>
                </a:lnTo>
                <a:lnTo>
                  <a:pt x="1121000" y="484761"/>
                </a:lnTo>
                <a:lnTo>
                  <a:pt x="0" y="484761"/>
                </a:lnTo>
                <a:lnTo>
                  <a:pt x="0" y="0"/>
                </a:lnTo>
                <a:close/>
              </a:path>
              <a:path h="484761" fill="none" w="1121000">
                <a:moveTo>
                  <a:pt x="0" y="0"/>
                </a:moveTo>
                <a:lnTo>
                  <a:pt x="1121000" y="0"/>
                </a:lnTo>
                <a:lnTo>
                  <a:pt x="1121000" y="484761"/>
                </a:lnTo>
                <a:lnTo>
                  <a:pt x="0" y="484761"/>
                </a:lnTo>
                <a:lnTo>
                  <a:pt x="0" y="0"/>
                </a:lnTo>
                <a:close/>
              </a:path>
            </a:pathLst>
          </a:custGeom>
          <a:noFill/>
          <a:ln cap="flat" w="7600">
            <a:noFill/>
            <a:miter/>
          </a:ln>
        </p:spPr>
        <p:txBody>
          <a:bodyPr tIns="38100" anchor="ctr" lIns="38100" rtlCol="0" rIns="38100" wrap="square" bIns="38100"/>
          <a:lstStyle/>
          <a:p>
            <a:pPr algn="ctr"/>
            <a:r>
              <a:rPr altLang="en-US" sz="684" lang="zh-CN" dirty="0" i="1">
                <a:solidFill>
                  <a:srgbClr val="A83132"/>
                </a:solidFill>
                <a:latin typeface="Times New Roman"/>
                <a:ea typeface="Times New Roman"/>
                <a:cs typeface="Times New Roman"/>
              </a:rPr>
              <a:t>Where remedial works required, repeat stage gates 1-3 above as appropriate</a:t>
            </a:r>
          </a:p>
        </p:txBody>
      </p:sp>
      <p:sp>
        <p:nvSpPr>
          <p:cNvPr name="长方形" id="226"/>
          <p:cNvSpPr/>
          <p:nvPr/>
        </p:nvSpPr>
        <p:spPr>
          <a:xfrm>
            <a:off x="4290298" y="6952436"/>
            <a:ext cy="281200" cx="72200"/>
          </a:xfrm>
          <a:custGeom>
            <a:avLst/>
            <a:gdLst>
              <a:gd name="connsiteX0" fmla="*/ 0 w 72200"/>
              <a:gd name="connsiteY0" fmla="*/ 140600 h 281200"/>
              <a:gd name="connsiteX1" fmla="*/ 36100 w 72200"/>
              <a:gd name="connsiteY1" fmla="*/ 0 h 281200"/>
              <a:gd name="connsiteX2" fmla="*/ 72200 w 72200"/>
              <a:gd name="connsiteY2" fmla="*/ 140600 h 281200"/>
              <a:gd name="connsiteX3" fmla="*/ 36100 w 72200"/>
              <a:gd name="connsiteY3" fmla="*/ 281200 h 281200"/>
            </a:gdLst>
            <a:ahLst/>
            <a:cxnLst>
              <a:cxn ang="108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5400000">
                <a:pos x="connsiteX3" y="connsiteY3"/>
              </a:cxn>
            </a:cxnLst>
            <a:rect r="r" b="b" l="l" t="t"/>
            <a:pathLst>
              <a:path h="281200" stroke="false" w="72200">
                <a:moveTo>
                  <a:pt x="72200" y="281200"/>
                </a:moveTo>
                <a:lnTo>
                  <a:pt x="72200" y="0"/>
                </a:lnTo>
                <a:lnTo>
                  <a:pt x="0" y="0"/>
                </a:lnTo>
                <a:lnTo>
                  <a:pt x="0" y="281200"/>
                </a:lnTo>
                <a:lnTo>
                  <a:pt x="72200" y="281200"/>
                </a:lnTo>
                <a:close/>
              </a:path>
              <a:path h="281200" fill="none" w="72200">
                <a:moveTo>
                  <a:pt x="72200" y="281200"/>
                </a:moveTo>
                <a:lnTo>
                  <a:pt x="72200" y="0"/>
                </a:lnTo>
                <a:lnTo>
                  <a:pt x="0" y="0"/>
                </a:lnTo>
                <a:lnTo>
                  <a:pt x="0" y="281200"/>
                </a:lnTo>
                <a:lnTo>
                  <a:pt x="72200" y="281200"/>
                </a:lnTo>
                <a:close/>
              </a:path>
            </a:pathLst>
          </a:custGeom>
          <a:solidFill>
            <a:srgbClr val="FFB713"/>
          </a:solidFill>
          <a:ln cap="flat" w="7600">
            <a:noFill/>
            <a:miter/>
          </a:ln>
        </p:spPr>
      </p:sp>
      <p:sp>
        <p:nvSpPr>
          <p:cNvPr name="直线连接线" id="227"/>
          <p:cNvSpPr/>
          <p:nvPr/>
        </p:nvSpPr>
        <p:spPr>
          <a:xfrm>
            <a:off x="4351600" y="7073200"/>
            <a:ext cy="7600" cx="1254000"/>
          </a:xfrm>
          <a:custGeom>
            <a:avLst/>
            <a:gdLst/>
            <a:ahLst/>
            <a:cxnLst/>
            <a:rect r="r" b="b" l="l" t="t"/>
            <a:pathLst>
              <a:path h="7600" fill="none" w="1254000">
                <a:moveTo>
                  <a:pt x="0" y="0"/>
                </a:moveTo>
                <a:lnTo>
                  <a:pt x="1254000" y="0"/>
                </a:lnTo>
              </a:path>
            </a:pathLst>
          </a:custGeom>
          <a:noFill/>
          <a:ln cap="flat" w="17733">
            <a:solidFill>
              <a:srgbClr val="FFB713"/>
            </a:solidFill>
            <a:miter/>
            <a:tailEnd len="med" type="oval" w="med"/>
          </a:ln>
        </p:spPr>
      </p:sp>
      <p:sp>
        <p:nvSpPr>
          <p:cNvPr name="Bottom to side 3" id="228"/>
          <p:cNvSpPr/>
          <p:nvPr/>
        </p:nvSpPr>
        <p:spPr>
          <a:xfrm>
            <a:off x="2808804" y="598000"/>
            <a:ext cy="5996400" cx="430092"/>
          </a:xfrm>
          <a:custGeom>
            <a:avLst/>
            <a:gdLst/>
            <a:ahLst/>
            <a:cxnLst/>
            <a:rect r="r" b="b" l="l" t="t"/>
            <a:pathLst>
              <a:path h="5996400" fill="none" w="430092">
                <a:moveTo>
                  <a:pt x="0" y="5996400"/>
                </a:moveTo>
                <a:lnTo>
                  <a:pt x="250800" y="5996400"/>
                </a:lnTo>
                <a:lnTo>
                  <a:pt x="250800" y="0"/>
                </a:lnTo>
                <a:lnTo>
                  <a:pt x="430092" y="0"/>
                </a:lnTo>
              </a:path>
            </a:pathLst>
          </a:custGeom>
          <a:solidFill>
            <a:srgbClr val="FFFFFF"/>
          </a:solidFill>
          <a:ln cap="flat" w="15200">
            <a:solidFill>
              <a:srgbClr val="303030"/>
            </a:solidFill>
            <a:miter/>
            <a:tailEnd len="med" type="triangle" w="med"/>
          </a:ln>
        </p:spPr>
      </p:sp>
      <p:sp>
        <p:nvSpPr>
          <p:cNvPr name="直线连接线" id="229"/>
          <p:cNvSpPr/>
          <p:nvPr/>
        </p:nvSpPr>
        <p:spPr>
          <a:xfrm>
            <a:off x="2915200" y="6928800"/>
            <a:ext cy="7600" cx="288800"/>
          </a:xfrm>
          <a:custGeom>
            <a:avLst/>
            <a:gdLst/>
            <a:ahLst/>
            <a:cxnLst/>
            <a:rect r="r" b="b" l="l" t="t"/>
            <a:pathLst>
              <a:path h="7600" fill="none" w="288800">
                <a:moveTo>
                  <a:pt x="0" y="0"/>
                </a:moveTo>
                <a:lnTo>
                  <a:pt x="288800" y="0"/>
                </a:lnTo>
              </a:path>
            </a:pathLst>
          </a:custGeom>
          <a:noFill/>
          <a:ln cap="flat" w="17733">
            <a:solidFill>
              <a:srgbClr val="CA3D3E"/>
            </a:solidFill>
            <a:miter/>
            <a:headEnd len="med" type="oval" w="med"/>
            <a:tailEnd len="med" type="stealth" w="med"/>
          </a:ln>
        </p:spPr>
      </p:sp>
      <p:sp>
        <p:nvSpPr>
          <p:cNvPr name="Rectangle" id="230"/>
          <p:cNvSpPr/>
          <p:nvPr/>
        </p:nvSpPr>
        <p:spPr>
          <a:xfrm>
            <a:off x="1685528" y="6780566"/>
            <a:ext cy="365172" cx="1121000"/>
          </a:xfrm>
          <a:custGeom>
            <a:avLst/>
            <a:gdLst/>
            <a:ahLst/>
            <a:cxnLst/>
            <a:rect r="r" b="b" l="l" t="t"/>
            <a:pathLst>
              <a:path h="365172" stroke="false" w="1121000">
                <a:moveTo>
                  <a:pt x="0" y="0"/>
                </a:moveTo>
                <a:lnTo>
                  <a:pt x="1121000" y="0"/>
                </a:lnTo>
                <a:lnTo>
                  <a:pt x="1121000" y="365172"/>
                </a:lnTo>
                <a:lnTo>
                  <a:pt x="0" y="365172"/>
                </a:lnTo>
                <a:lnTo>
                  <a:pt x="0" y="0"/>
                </a:lnTo>
                <a:close/>
              </a:path>
              <a:path h="365172" fill="none" w="1121000">
                <a:moveTo>
                  <a:pt x="0" y="0"/>
                </a:moveTo>
                <a:lnTo>
                  <a:pt x="1121000" y="0"/>
                </a:lnTo>
                <a:lnTo>
                  <a:pt x="1121000" y="365172"/>
                </a:lnTo>
                <a:lnTo>
                  <a:pt x="0" y="365172"/>
                </a:lnTo>
                <a:lnTo>
                  <a:pt x="0" y="0"/>
                </a:lnTo>
                <a:close/>
              </a:path>
            </a:pathLst>
          </a:custGeom>
          <a:noFill/>
          <a:ln cap="flat" w="7600">
            <a:solidFill>
              <a:srgbClr val="191919"/>
            </a:solidFill>
            <a:miter/>
          </a:ln>
        </p:spPr>
        <p:txBody>
          <a:bodyPr tIns="38100" anchor="ctr" lIns="38100" rtlCol="0" rIns="38100" wrap="square" bIns="38100"/>
          <a:lstStyle/>
          <a:p>
            <a:pPr algn="ctr"/>
            <a:r>
              <a:rPr altLang="en-US" sz="684" b="1" lang="zh-CN" dirty="0">
                <a:solidFill>
                  <a:srgbClr val="A83132"/>
                </a:solidFill>
                <a:latin typeface="Times New Roman"/>
                <a:ea typeface="Times New Roman"/>
                <a:cs typeface="Times New Roman"/>
              </a:rPr>
              <a:t>Works complete and route signed into acceptance</a:t>
            </a:r>
          </a:p>
        </p:txBody>
      </p:sp>
      <p:sp>
        <p:nvSpPr>
          <p:cNvPr name="Rectangle" id="231"/>
          <p:cNvSpPr/>
          <p:nvPr/>
        </p:nvSpPr>
        <p:spPr>
          <a:xfrm>
            <a:off x="3848100" y="-459350"/>
            <a:ext cy="199500" cx="2435800"/>
          </a:xfrm>
          <a:custGeom>
            <a:avLst/>
            <a:gdLst/>
            <a:ahLst/>
            <a:cxnLst/>
            <a:rect r="r" b="b" l="l" t="t"/>
            <a:pathLst>
              <a:path h="199500" stroke="false" w="2435800">
                <a:moveTo>
                  <a:pt x="0" y="0"/>
                </a:moveTo>
                <a:lnTo>
                  <a:pt x="2435800" y="0"/>
                </a:lnTo>
                <a:lnTo>
                  <a:pt x="2435800" y="199500"/>
                </a:lnTo>
                <a:lnTo>
                  <a:pt x="0" y="199500"/>
                </a:lnTo>
                <a:lnTo>
                  <a:pt x="0" y="0"/>
                </a:lnTo>
                <a:close/>
              </a:path>
              <a:path h="199500" fill="none" w="2435800">
                <a:moveTo>
                  <a:pt x="0" y="0"/>
                </a:moveTo>
                <a:lnTo>
                  <a:pt x="2435800" y="0"/>
                </a:lnTo>
                <a:lnTo>
                  <a:pt x="2435800" y="199500"/>
                </a:lnTo>
                <a:lnTo>
                  <a:pt x="0" y="199500"/>
                </a:lnTo>
                <a:lnTo>
                  <a:pt x="0" y="0"/>
                </a:lnTo>
                <a:close/>
              </a:path>
            </a:pathLst>
          </a:custGeom>
          <a:noFill/>
          <a:ln cap="flat" w="7600">
            <a:noFill/>
            <a:miter/>
          </a:ln>
        </p:spPr>
        <p:txBody>
          <a:bodyPr tIns="38100" anchor="ctr" lIns="38100" rtlCol="0" rIns="38100" wrap="square" bIns="38100"/>
          <a:lstStyle/>
          <a:p>
            <a:pPr algn="ctr"/>
            <a:r>
              <a:rPr altLang="en-US" sz="760" b="1" lang="zh-CN" dirty="0">
                <a:solidFill>
                  <a:srgbClr val="191919"/>
                </a:solidFill>
                <a:latin typeface="Times New Roman"/>
                <a:ea typeface="Times New Roman"/>
                <a:cs typeface="Times New Roman"/>
              </a:rPr>
              <a:t>701 Route Clearance Testing Readiness Check Process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0</PresentationFormat>
  <Paragraphs>0</Paragraphs>
  <Slides>1</Slides>
  <Notes>0</Notes>
  <HiddenSlides>0</HiddenSlides>
  <MMClips>0</MMClips>
  <ScaleCrop>false</ScaleCrop>
  <HeadingPairs>
    <vt:vector size="4" baseType="variant">
      <vt:variant>
        <vt:lpstr>Topic</vt:lpstr>
      </vt:variant>
      <vt:variant>
        <vt:i4>1</vt:i4>
      </vt:variant>
      <vt:variant>
        <vt:lpstr>Slide Title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xsi="http://www.w3.org/2001/XMLSchema-instance" xmlns:dcmitype="http://purl.org/dc/dcmitype/" xmlns:dcterms="http://purl.org/dc/terms/">
  <dc:title>PowerPoint Presentation</dc:title>
  <dc:creator>Jan Ivan</dc:creator>
  <cp:lastModifiedBy>Jan Ivan</cp:lastModifiedBy>
  <cp:revision>1</cp:revision>
  <dcterms:created xsi:type="dcterms:W3CDTF">2025-11-04T09:03:59Z</dcterms:created>
  <dcterms:modified xsi:type="dcterms:W3CDTF">2025-11-04T09:03:59Z</dcterms:modified>
</cp:coreProperties>
</file>