
<file path=[Content_Types].xml><?xml version="1.0" encoding="utf-8"?>
<Types xmlns="http://schemas.openxmlformats.org/package/2006/content-types">
  <Default ContentType="image/jpeg" Extension="jpeg"/>
  <Default ContentType="image/png" Extension="png"/>
  <Default ContentType="image/bmp" Extension="bmp"/>
  <Default ContentType="image/gif" Extension="gif"/>
  <Default ContentType="image/tiff" Extension="tiff"/>
  <Default ContentType="image/wmf" Extension="wmf"/>
  <Default ContentType="image/emf" Extension="emf"/>
  <Default ContentType="image/svg+xml" Extension="svg"/>
  <Default ContentType="application/vnd.openxmlformats-package.relationships+xml" Extension="rels"/>
  <Default ContentType="application/xml" Extension="xml"/>
  <Default ContentType="application/octet-stream"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package.core-properties+xml" PartName="/docProps/core.xml"/>
  <Override ContentType="application/vnd.openxmlformats-officedocument.extended-properties+xml" PartName="/docProps/app.xml"/>
</Types>
</file>

<file path=_rels/.rels><?xml version="1.0" encoding="UTF-8" standalone="yes"?>
<Relationships xmlns="http://schemas.openxmlformats.org/package/2006/relationships">
  <Relationship Id="rId3" Target="docProps/core.xml" Type="http://schemas.openxmlformats.org/package/2006/relationships/metadata/core-properties"/>
  <Relationship Id="rId2" Target="docProps/thumbnail.jpeg" Type="http://schemas.openxmlformats.org/package/2006/relationships/metadata/thumbnail"/>
  <Relationship Id="rId1" Target="ppt/presentation.xml" Type="http://schemas.openxmlformats.org/officeDocument/2006/relationships/officeDocument"/>
  <Relationship Id="rId4" Target="docProps/app.xml" Type="http://schemas.openxmlformats.org/officeDocument/2006/relationships/extended-properties"/>
</Relationships>

</file>

<file path=ppt/presentation.xml><?xml version="1.0" encoding="utf-8"?>
<p:presentation xmlns:p="http://schemas.openxmlformats.org/presentationml/2006/main" xmlns:a="http://schemas.openxmlformats.org/drawingml/2006/main" xmlns:r="http://schemas.openxmlformats.org/officeDocument/2006/relationships" saveSubsetFonts="1">
  <p:sldMasterIdLst>
    <p:sldMasterId r:id="rId1" id="2147483648"/>
  </p:sldMasterIdLst>
  <p:sldIdLst>
    <p:sldId r:id="rId6" id="256"/>
  </p:sldIdLst>
  <p:sldSz type="screen4x3" cy="6858000" cx="9144000"/>
  <p:notesSz cy="9144000" cx="6858000"/>
  <p:defaultTextStyle>
    <a:defPPr>
      <a:defRPr lang="en-US"/>
    </a:defPPr>
    <a:lvl1pPr defTabSz="914400" algn="l" rtl="0" eaLnBrk="1" marL="0" latinLnBrk="0" hangingPunct="1">
      <a:defRPr sz="1800" kern="1200">
        <a:solidFill>
          <a:schemeClr val="tx1"/>
        </a:solidFill>
        <a:latin typeface="+mn-lt"/>
        <a:ea typeface="+mn-ea"/>
        <a:cs typeface="+mn-cs"/>
      </a:defRPr>
    </a:lvl1pPr>
    <a:lvl2pPr defTabSz="914400" algn="l" rtl="0" eaLnBrk="1" marL="457200" latinLnBrk="0" hangingPunct="1">
      <a:defRPr sz="1800" kern="1200">
        <a:solidFill>
          <a:schemeClr val="tx1"/>
        </a:solidFill>
        <a:latin typeface="+mn-lt"/>
        <a:ea typeface="+mn-ea"/>
        <a:cs typeface="+mn-cs"/>
      </a:defRPr>
    </a:lvl2pPr>
    <a:lvl3pPr defTabSz="914400" algn="l" rtl="0" eaLnBrk="1" marL="914400" latinLnBrk="0" hangingPunct="1">
      <a:defRPr sz="1800" kern="1200">
        <a:solidFill>
          <a:schemeClr val="tx1"/>
        </a:solidFill>
        <a:latin typeface="+mn-lt"/>
        <a:ea typeface="+mn-ea"/>
        <a:cs typeface="+mn-cs"/>
      </a:defRPr>
    </a:lvl3pPr>
    <a:lvl4pPr defTabSz="914400" algn="l" rtl="0" eaLnBrk="1" marL="1371600" latinLnBrk="0" hangingPunct="1">
      <a:defRPr sz="1800" kern="1200">
        <a:solidFill>
          <a:schemeClr val="tx1"/>
        </a:solidFill>
        <a:latin typeface="+mn-lt"/>
        <a:ea typeface="+mn-ea"/>
        <a:cs typeface="+mn-cs"/>
      </a:defRPr>
    </a:lvl4pPr>
    <a:lvl5pPr defTabSz="914400" algn="l" rtl="0" eaLnBrk="1" marL="1828800" latinLnBrk="0" hangingPunct="1">
      <a:defRPr sz="1800" kern="1200">
        <a:solidFill>
          <a:schemeClr val="tx1"/>
        </a:solidFill>
        <a:latin typeface="+mn-lt"/>
        <a:ea typeface="+mn-ea"/>
        <a:cs typeface="+mn-cs"/>
      </a:defRPr>
    </a:lvl5pPr>
    <a:lvl6pPr defTabSz="914400" algn="l" rtl="0" eaLnBrk="1" marL="2286000" latinLnBrk="0" hangingPunct="1">
      <a:defRPr sz="1800" kern="1200">
        <a:solidFill>
          <a:schemeClr val="tx1"/>
        </a:solidFill>
        <a:latin typeface="+mn-lt"/>
        <a:ea typeface="+mn-ea"/>
        <a:cs typeface="+mn-cs"/>
      </a:defRPr>
    </a:lvl6pPr>
    <a:lvl7pPr defTabSz="914400" algn="l" rtl="0" eaLnBrk="1" marL="2743200" latinLnBrk="0" hangingPunct="1">
      <a:defRPr sz="1800" kern="1200">
        <a:solidFill>
          <a:schemeClr val="tx1"/>
        </a:solidFill>
        <a:latin typeface="+mn-lt"/>
        <a:ea typeface="+mn-ea"/>
        <a:cs typeface="+mn-cs"/>
      </a:defRPr>
    </a:lvl7pPr>
    <a:lvl8pPr defTabSz="914400" algn="l" rtl="0" eaLnBrk="1" marL="3200400" latinLnBrk="0" hangingPunct="1">
      <a:defRPr sz="1800" kern="1200">
        <a:solidFill>
          <a:schemeClr val="tx1"/>
        </a:solidFill>
        <a:latin typeface="+mn-lt"/>
        <a:ea typeface="+mn-ea"/>
        <a:cs typeface="+mn-cs"/>
      </a:defRPr>
    </a:lvl8pPr>
    <a:lvl9pPr defTabSz="914400" algn="l" rtl="0" eaLnBrk="1" marL="3657600"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
  <Relationship Id="rId1" Target="slideMasters/slideMaster1.xml" Type="http://schemas.openxmlformats.org/officeDocument/2006/relationships/slideMaster"/>
  <Relationship Id="rId2" Target="tableStyles.xml" Type="http://schemas.openxmlformats.org/officeDocument/2006/relationships/tableStyles"/>
  <Relationship Id="rId3" Target="theme/theme1.xml" Type="http://schemas.openxmlformats.org/officeDocument/2006/relationships/theme"/>
  <Relationship Id="rId4" Target="viewProps.xml" Type="http://schemas.openxmlformats.org/officeDocument/2006/relationships/viewProps"/>
  <Relationship Id="rId5" Target="presProps.xml" Type="http://schemas.openxmlformats.org/officeDocument/2006/relationships/presProps"/>
  <Relationship Id="rId6" Target="slides/slide1.xml" Type="http://schemas.openxmlformats.org/officeDocument/2006/relationships/slide"/>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ltLang="zh-CN" smtClean="0"/>
              <a:t>Click to edit Master title style</a:t>
            </a:r>
            <a:endParaRPr lang="zh-CN" alt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smtClean="0"/>
              <a:t>Click to edit Master subtitle style</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225462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966534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164803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838200" y="1825625"/>
            <a:ext cx="51816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6172200" y="1825625"/>
            <a:ext cx="51816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Date Placeholder 4"/>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441638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ltLang="zh-CN" smtClean="0"/>
              <a:t>Click to edit Master title style</a:t>
            </a:r>
            <a:endParaRPr lang="zh-CN" alt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Date Placeholder 6"/>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597502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Date Placeholder 2"/>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40580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835165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1262402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099335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47762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1921515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ltLang="zh-CN" smtClean="0"/>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F60DB7-6E48-4466-B7A9-24611520A472}" type="datetimeFigureOut">
              <a:rPr lang="zh-CN" altLang="en-US" smtClean="0"/>
              <a:t>2013/8/19</a:t>
            </a:fld>
            <a:endParaRPr lang="zh-CN"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5D7CD6-334A-41AE-9AE2-B93EEDD81DF1}" type="slidenum">
              <a:rPr lang="zh-CN" altLang="en-US" smtClean="0"/>
              <a:t>‹#›</a:t>
            </a:fld>
            <a:endParaRPr lang="zh-CN" altLang="en-US"/>
          </a:p>
        </p:txBody>
      </p:sp>
    </p:spTree>
    <p:extLst>
      <p:ext uri="{BB962C8B-B14F-4D97-AF65-F5344CB8AC3E}">
        <p14:creationId xmlns:p14="http://schemas.microsoft.com/office/powerpoint/2010/main" val="25740682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arget="../slideLayouts/slideLayout1.xml" Type="http://schemas.openxmlformats.org/officeDocument/2006/relationships/slideLayout"/>
</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FFF"/>
        </a:solidFill>
        <a:effectLst/>
      </p:bgPr>
    </p:bg>
    <p:spTree>
      <p:nvGrpSpPr>
        <p:cNvPr name="Page-1" id="100"/>
        <p:cNvGrpSpPr/>
        <p:nvPr/>
      </p:nvGrpSpPr>
      <p:grpSpPr>
        <a:xfrm>
          <a:off x="0" y="0"/>
          <a:ext cy="0" cx="0"/>
          <a:chOff x="0" y="0"/>
          <a:chExt cy="0" cx="0"/>
        </a:xfrm>
      </p:grpSpPr>
      <p:sp>
        <p:nvSpPr>
          <p:cNvPr name="" id="104"/>
          <p:cNvSpPr/>
          <p:nvPr/>
        </p:nvSpPr>
        <p:spPr>
          <a:xfrm>
            <a:off x="131487" y="447976"/>
            <a:ext cy="6036817" cx="8534040"/>
          </a:xfrm>
          <a:custGeom>
            <a:avLst/>
            <a:gdLst/>
            <a:ahLst/>
            <a:cxnLst/>
            <a:rect r="r" b="b" l="l" t="t"/>
            <a:pathLst>
              <a:path h="6036817" stroke="false" w="8534040">
                <a:moveTo>
                  <a:pt x="8171292" y="0"/>
                </a:moveTo>
                <a:lnTo>
                  <a:pt x="8534040" y="8636"/>
                </a:lnTo>
                <a:lnTo>
                  <a:pt x="8534040" y="293637"/>
                </a:lnTo>
                <a:lnTo>
                  <a:pt x="1102182" y="6036817"/>
                </a:lnTo>
                <a:lnTo>
                  <a:pt x="0" y="6036817"/>
                </a:lnTo>
                <a:lnTo>
                  <a:pt x="0" y="5635742"/>
                </a:lnTo>
                <a:lnTo>
                  <a:pt x="8171292" y="0"/>
                </a:lnTo>
                <a:close/>
              </a:path>
              <a:path h="6036817" fill="none" w="8534040">
                <a:moveTo>
                  <a:pt x="8171292" y="0"/>
                </a:moveTo>
                <a:lnTo>
                  <a:pt x="8534040" y="8636"/>
                </a:lnTo>
                <a:lnTo>
                  <a:pt x="8534040" y="293637"/>
                </a:lnTo>
                <a:lnTo>
                  <a:pt x="1102182" y="6036817"/>
                </a:lnTo>
                <a:lnTo>
                  <a:pt x="0" y="6036817"/>
                </a:lnTo>
                <a:lnTo>
                  <a:pt x="0" y="5635742"/>
                </a:lnTo>
                <a:lnTo>
                  <a:pt x="8171292" y="0"/>
                </a:lnTo>
                <a:close/>
              </a:path>
            </a:pathLst>
          </a:custGeom>
          <a:solidFill>
            <a:srgbClr val="3A526B"/>
          </a:solidFill>
          <a:ln cap="flat" w="7600">
            <a:noFill/>
            <a:miter/>
          </a:ln>
        </p:spPr>
      </p:sp>
      <p:sp>
        <p:nvSpPr>
          <p:cNvPr name="" id="105"/>
          <p:cNvSpPr/>
          <p:nvPr/>
        </p:nvSpPr>
        <p:spPr>
          <a:xfrm>
            <a:off x="417810" y="452065"/>
            <a:ext cy="6032728" cx="8247748"/>
          </a:xfrm>
          <a:custGeom>
            <a:avLst/>
            <a:gdLst/>
            <a:ahLst/>
            <a:cxnLst/>
            <a:rect r="r" b="b" l="l" t="t"/>
            <a:pathLst>
              <a:path h="6032728" fill="none" w="8247748">
                <a:moveTo>
                  <a:pt x="8247748" y="0"/>
                </a:moveTo>
                <a:lnTo>
                  <a:pt x="0" y="6032728"/>
                </a:lnTo>
              </a:path>
            </a:pathLst>
          </a:custGeom>
          <a:solidFill>
            <a:srgbClr val="FFFFFF"/>
          </a:solidFill>
          <a:ln cap="flat" w="20267">
            <a:solidFill>
              <a:srgbClr val="FFFFFF"/>
            </a:solidFill>
            <a:custDash>
              <a:ds sp="500000" d="1100000"/>
              <a:ds sp="500000" d="250000"/>
            </a:custDash>
            <a:miter/>
          </a:ln>
        </p:spPr>
      </p:sp>
      <p:sp>
        <p:nvSpPr>
          <p:cNvPr name="" id="106"/>
          <p:cNvSpPr/>
          <p:nvPr/>
        </p:nvSpPr>
        <p:spPr>
          <a:xfrm>
            <a:off x="1188460" y="5361105"/>
            <a:ext cy="172347" cx="172347"/>
          </a:xfrm>
          <a:custGeom>
            <a:avLst/>
            <a:gdLst/>
            <a:ahLst/>
            <a:cxnLst/>
            <a:rect r="r" b="b" l="l" t="t"/>
            <a:pathLst>
              <a:path h="172347" stroke="false" w="172347">
                <a:moveTo>
                  <a:pt x="0" y="86173"/>
                </a:moveTo>
                <a:cubicBezTo>
                  <a:pt x="0" y="38581"/>
                  <a:pt x="38581" y="0"/>
                  <a:pt x="86173" y="0"/>
                </a:cubicBezTo>
                <a:cubicBezTo>
                  <a:pt x="133765" y="0"/>
                  <a:pt x="172347" y="38581"/>
                  <a:pt x="172347" y="86173"/>
                </a:cubicBezTo>
                <a:cubicBezTo>
                  <a:pt x="172347" y="133765"/>
                  <a:pt x="133765" y="172347"/>
                  <a:pt x="86173" y="172347"/>
                </a:cubicBezTo>
                <a:cubicBezTo>
                  <a:pt x="38581" y="172347"/>
                  <a:pt x="0" y="133765"/>
                  <a:pt x="0" y="86173"/>
                </a:cubicBezTo>
                <a:close/>
              </a:path>
              <a:path h="172347" fill="none" w="172347">
                <a:moveTo>
                  <a:pt x="0" y="86173"/>
                </a:moveTo>
                <a:cubicBezTo>
                  <a:pt x="0" y="38581"/>
                  <a:pt x="38581" y="0"/>
                  <a:pt x="86173" y="0"/>
                </a:cubicBezTo>
                <a:cubicBezTo>
                  <a:pt x="133765" y="0"/>
                  <a:pt x="172347" y="38581"/>
                  <a:pt x="172347" y="86173"/>
                </a:cubicBezTo>
                <a:cubicBezTo>
                  <a:pt x="172347" y="133765"/>
                  <a:pt x="133765" y="172347"/>
                  <a:pt x="86173" y="172347"/>
                </a:cubicBezTo>
                <a:cubicBezTo>
                  <a:pt x="38581" y="172347"/>
                  <a:pt x="0" y="133765"/>
                  <a:pt x="0" y="86173"/>
                </a:cubicBezTo>
                <a:close/>
              </a:path>
            </a:pathLst>
          </a:custGeom>
          <a:solidFill>
            <a:srgbClr val="1BBC9D"/>
          </a:solidFill>
          <a:ln cap="flat" w="7600">
            <a:solidFill>
              <a:srgbClr val="1BBC9D"/>
            </a:solidFill>
            <a:miter/>
          </a:ln>
        </p:spPr>
      </p:sp>
      <p:sp>
        <p:nvSpPr>
          <p:cNvPr name="" id="107"/>
          <p:cNvSpPr/>
          <p:nvPr/>
        </p:nvSpPr>
        <p:spPr>
          <a:xfrm>
            <a:off x="5970973" y="2195447"/>
            <a:ext cy="172347" cx="172347"/>
          </a:xfrm>
          <a:custGeom>
            <a:avLst/>
            <a:gdLst/>
            <a:ahLst/>
            <a:cxnLst/>
            <a:rect r="r" b="b" l="l" t="t"/>
            <a:pathLst>
              <a:path h="172347" stroke="false" w="172347">
                <a:moveTo>
                  <a:pt x="0" y="86173"/>
                </a:moveTo>
                <a:cubicBezTo>
                  <a:pt x="0" y="38581"/>
                  <a:pt x="38581" y="0"/>
                  <a:pt x="86173" y="0"/>
                </a:cubicBezTo>
                <a:cubicBezTo>
                  <a:pt x="133765" y="0"/>
                  <a:pt x="172347" y="38581"/>
                  <a:pt x="172347" y="86173"/>
                </a:cubicBezTo>
                <a:cubicBezTo>
                  <a:pt x="172347" y="133765"/>
                  <a:pt x="133765" y="172347"/>
                  <a:pt x="86173" y="172347"/>
                </a:cubicBezTo>
                <a:cubicBezTo>
                  <a:pt x="38581" y="172347"/>
                  <a:pt x="0" y="133765"/>
                  <a:pt x="0" y="86173"/>
                </a:cubicBezTo>
                <a:close/>
              </a:path>
              <a:path h="172347" fill="none" w="172347">
                <a:moveTo>
                  <a:pt x="0" y="86173"/>
                </a:moveTo>
                <a:cubicBezTo>
                  <a:pt x="0" y="38581"/>
                  <a:pt x="38581" y="0"/>
                  <a:pt x="86173" y="0"/>
                </a:cubicBezTo>
                <a:cubicBezTo>
                  <a:pt x="133765" y="0"/>
                  <a:pt x="172347" y="38581"/>
                  <a:pt x="172347" y="86173"/>
                </a:cubicBezTo>
                <a:cubicBezTo>
                  <a:pt x="172347" y="133765"/>
                  <a:pt x="133765" y="172347"/>
                  <a:pt x="86173" y="172347"/>
                </a:cubicBezTo>
                <a:cubicBezTo>
                  <a:pt x="38581" y="172347"/>
                  <a:pt x="0" y="133765"/>
                  <a:pt x="0" y="86173"/>
                </a:cubicBezTo>
                <a:close/>
              </a:path>
            </a:pathLst>
          </a:custGeom>
          <a:solidFill>
            <a:srgbClr val="3498DB"/>
          </a:solidFill>
          <a:ln cap="flat" w="7600">
            <a:solidFill>
              <a:srgbClr val="3498DB"/>
            </a:solidFill>
            <a:miter/>
          </a:ln>
        </p:spPr>
      </p:sp>
      <p:sp>
        <p:nvSpPr>
          <p:cNvPr name="" id="166"/>
          <p:cNvSpPr/>
          <p:nvPr/>
        </p:nvSpPr>
        <p:spPr>
          <a:xfrm>
            <a:off x="1045418" y="663877"/>
            <a:ext cy="5817268" cx="7628728"/>
          </a:xfrm>
          <a:custGeom>
            <a:avLst/>
            <a:gdLst/>
            <a:ahLst/>
            <a:cxnLst/>
            <a:rect r="r" b="b" l="l" t="t"/>
            <a:pathLst>
              <a:path h="5817268" fill="none" w="7628728">
                <a:moveTo>
                  <a:pt x="7628728" y="0"/>
                </a:moveTo>
                <a:lnTo>
                  <a:pt x="0" y="5817268"/>
                </a:lnTo>
              </a:path>
            </a:pathLst>
          </a:custGeom>
          <a:solidFill>
            <a:srgbClr val="FFFFFF"/>
          </a:solidFill>
          <a:ln cap="flat" w="20267">
            <a:solidFill>
              <a:srgbClr val="FFFFFF"/>
            </a:solidFill>
            <a:miter/>
          </a:ln>
        </p:spPr>
      </p:sp>
      <p:sp>
        <p:nvSpPr>
          <p:cNvPr name="" id="108"/>
          <p:cNvSpPr/>
          <p:nvPr/>
        </p:nvSpPr>
        <p:spPr>
          <a:xfrm>
            <a:off x="4734050" y="3106003"/>
            <a:ext cy="172347" cx="172347"/>
          </a:xfrm>
          <a:custGeom>
            <a:avLst/>
            <a:gdLst/>
            <a:ahLst/>
            <a:cxnLst/>
            <a:rect r="r" b="b" l="l" t="t"/>
            <a:pathLst>
              <a:path h="172347" stroke="false" w="172347">
                <a:moveTo>
                  <a:pt x="0" y="86173"/>
                </a:moveTo>
                <a:cubicBezTo>
                  <a:pt x="0" y="38581"/>
                  <a:pt x="38581" y="0"/>
                  <a:pt x="86173" y="0"/>
                </a:cubicBezTo>
                <a:cubicBezTo>
                  <a:pt x="133765" y="0"/>
                  <a:pt x="172347" y="38581"/>
                  <a:pt x="172347" y="86173"/>
                </a:cubicBezTo>
                <a:cubicBezTo>
                  <a:pt x="172347" y="133765"/>
                  <a:pt x="133765" y="172347"/>
                  <a:pt x="86173" y="172347"/>
                </a:cubicBezTo>
                <a:cubicBezTo>
                  <a:pt x="38581" y="172347"/>
                  <a:pt x="0" y="133765"/>
                  <a:pt x="0" y="86173"/>
                </a:cubicBezTo>
                <a:close/>
              </a:path>
              <a:path h="172347" fill="none" w="172347">
                <a:moveTo>
                  <a:pt x="0" y="86173"/>
                </a:moveTo>
                <a:cubicBezTo>
                  <a:pt x="0" y="38581"/>
                  <a:pt x="38581" y="0"/>
                  <a:pt x="86173" y="0"/>
                </a:cubicBezTo>
                <a:cubicBezTo>
                  <a:pt x="133765" y="0"/>
                  <a:pt x="172347" y="38581"/>
                  <a:pt x="172347" y="86173"/>
                </a:cubicBezTo>
                <a:cubicBezTo>
                  <a:pt x="172347" y="133765"/>
                  <a:pt x="133765" y="172347"/>
                  <a:pt x="86173" y="172347"/>
                </a:cubicBezTo>
                <a:cubicBezTo>
                  <a:pt x="38581" y="172347"/>
                  <a:pt x="0" y="133765"/>
                  <a:pt x="0" y="86173"/>
                </a:cubicBezTo>
                <a:close/>
              </a:path>
            </a:pathLst>
          </a:custGeom>
          <a:solidFill>
            <a:srgbClr val="DD7195"/>
          </a:solidFill>
          <a:ln cap="flat" w="7600">
            <a:solidFill>
              <a:srgbClr val="DD7195"/>
            </a:solidFill>
            <a:miter/>
          </a:ln>
        </p:spPr>
      </p:sp>
      <p:sp>
        <p:nvSpPr>
          <p:cNvPr name="" id="109"/>
          <p:cNvSpPr/>
          <p:nvPr/>
        </p:nvSpPr>
        <p:spPr>
          <a:xfrm>
            <a:off x="3470003" y="4342227"/>
            <a:ext cy="172347" cx="172347"/>
          </a:xfrm>
          <a:custGeom>
            <a:avLst/>
            <a:gdLst/>
            <a:ahLst/>
            <a:cxnLst/>
            <a:rect r="r" b="b" l="l" t="t"/>
            <a:pathLst>
              <a:path h="172347" stroke="false" w="172347">
                <a:moveTo>
                  <a:pt x="0" y="86173"/>
                </a:moveTo>
                <a:cubicBezTo>
                  <a:pt x="0" y="38581"/>
                  <a:pt x="38581" y="0"/>
                  <a:pt x="86173" y="0"/>
                </a:cubicBezTo>
                <a:cubicBezTo>
                  <a:pt x="133765" y="0"/>
                  <a:pt x="172347" y="38581"/>
                  <a:pt x="172347" y="86173"/>
                </a:cubicBezTo>
                <a:cubicBezTo>
                  <a:pt x="172347" y="133765"/>
                  <a:pt x="133765" y="172347"/>
                  <a:pt x="86173" y="172347"/>
                </a:cubicBezTo>
                <a:cubicBezTo>
                  <a:pt x="38581" y="172347"/>
                  <a:pt x="0" y="133765"/>
                  <a:pt x="0" y="86173"/>
                </a:cubicBezTo>
                <a:close/>
              </a:path>
              <a:path h="172347" fill="none" w="172347">
                <a:moveTo>
                  <a:pt x="0" y="86173"/>
                </a:moveTo>
                <a:cubicBezTo>
                  <a:pt x="0" y="38581"/>
                  <a:pt x="38581" y="0"/>
                  <a:pt x="86173" y="0"/>
                </a:cubicBezTo>
                <a:cubicBezTo>
                  <a:pt x="133765" y="0"/>
                  <a:pt x="172347" y="38581"/>
                  <a:pt x="172347" y="86173"/>
                </a:cubicBezTo>
                <a:cubicBezTo>
                  <a:pt x="172347" y="133765"/>
                  <a:pt x="133765" y="172347"/>
                  <a:pt x="86173" y="172347"/>
                </a:cubicBezTo>
                <a:cubicBezTo>
                  <a:pt x="38581" y="172347"/>
                  <a:pt x="0" y="133765"/>
                  <a:pt x="0" y="86173"/>
                </a:cubicBezTo>
                <a:close/>
              </a:path>
            </a:pathLst>
          </a:custGeom>
          <a:solidFill>
            <a:srgbClr val="EE7C31"/>
          </a:solidFill>
          <a:ln cap="flat" w="7600">
            <a:solidFill>
              <a:srgbClr val="EE7C31"/>
            </a:solidFill>
            <a:miter/>
          </a:ln>
        </p:spPr>
      </p:sp>
      <p:sp>
        <p:nvSpPr>
          <p:cNvPr name="" id="120"/>
          <p:cNvSpPr/>
          <p:nvPr/>
        </p:nvSpPr>
        <p:spPr>
          <a:xfrm>
            <a:off x="1229034" y="5443479"/>
            <a:ext cy="7600" cx="1816400"/>
          </a:xfrm>
          <a:custGeom>
            <a:avLst/>
            <a:gdLst/>
            <a:ahLst/>
            <a:cxnLst/>
            <a:rect r="r" b="b" l="l" t="t"/>
            <a:pathLst>
              <a:path h="7600" fill="none" w="1816400">
                <a:moveTo>
                  <a:pt x="0" y="3372"/>
                </a:moveTo>
                <a:lnTo>
                  <a:pt x="1816400" y="0"/>
                </a:lnTo>
              </a:path>
            </a:pathLst>
          </a:custGeom>
          <a:solidFill>
            <a:srgbClr val="1BBC9D"/>
          </a:solidFill>
          <a:ln cap="flat" w="15200">
            <a:solidFill>
              <a:srgbClr val="1BBC9D"/>
            </a:solidFill>
            <a:miter/>
          </a:ln>
        </p:spPr>
      </p:sp>
      <p:sp>
        <p:nvSpPr>
          <p:cNvPr name="V型箭头" id="124"/>
          <p:cNvSpPr/>
          <p:nvPr/>
        </p:nvSpPr>
        <p:spPr>
          <a:xfrm>
            <a:off x="131487" y="4342224"/>
            <a:ext cy="577600" cx="1132400"/>
          </a:xfrm>
          <a:custGeom>
            <a:avLst/>
            <a:gdLst>
              <a:gd name="rtl" fmla="*/ 200749 w 1132400"/>
              <a:gd name="rtr" fmla="*/ 977248 w 1132400"/>
            </a:gdLst>
            <a:ahLst/>
            <a:cxnLst/>
            <a:rect r="rtr" b="b" l="rtl" t="t"/>
            <a:pathLst>
              <a:path h="577600" stroke="false" w="1132400">
                <a:moveTo>
                  <a:pt x="0" y="0"/>
                </a:moveTo>
                <a:lnTo>
                  <a:pt x="954454" y="0"/>
                </a:lnTo>
                <a:lnTo>
                  <a:pt x="1132400" y="288800"/>
                </a:lnTo>
                <a:lnTo>
                  <a:pt x="954454" y="577600"/>
                </a:lnTo>
                <a:lnTo>
                  <a:pt x="0" y="577600"/>
                </a:lnTo>
                <a:lnTo>
                  <a:pt x="177949" y="288800"/>
                </a:lnTo>
                <a:lnTo>
                  <a:pt x="0" y="0"/>
                </a:lnTo>
                <a:close/>
              </a:path>
              <a:path h="577600" fill="none" w="1132400">
                <a:moveTo>
                  <a:pt x="0" y="0"/>
                </a:moveTo>
                <a:lnTo>
                  <a:pt x="954454" y="0"/>
                </a:lnTo>
                <a:lnTo>
                  <a:pt x="1132400" y="288800"/>
                </a:lnTo>
                <a:lnTo>
                  <a:pt x="954454" y="577600"/>
                </a:lnTo>
                <a:lnTo>
                  <a:pt x="0" y="577600"/>
                </a:lnTo>
                <a:lnTo>
                  <a:pt x="177949" y="288800"/>
                </a:lnTo>
                <a:lnTo>
                  <a:pt x="0" y="0"/>
                </a:lnTo>
                <a:close/>
              </a:path>
            </a:pathLst>
          </a:custGeom>
          <a:solidFill>
            <a:srgbClr val="1BBC9D"/>
          </a:solidFill>
          <a:ln cap="flat" w="7600">
            <a:solidFill>
              <a:srgbClr val="1BBC9D"/>
            </a:solidFill>
            <a:miter/>
          </a:ln>
        </p:spPr>
        <p:txBody>
          <a:bodyPr tIns="38100" anchor="ctr" lIns="38100" rtlCol="0" rIns="38100" wrap="square" bIns="38100"/>
          <a:lstStyle/>
          <a:p>
            <a:pPr algn="ctr"/>
            <a:endParaRPr sz="988"/>
          </a:p>
          <a:p>
            <a:pPr algn="l"/>
            <a:endParaRPr sz="988"/>
          </a:p>
        </p:txBody>
      </p:sp>
      <p:sp>
        <p:nvSpPr>
          <p:cNvPr name="V型箭头" id="125"/>
          <p:cNvSpPr/>
          <p:nvPr/>
        </p:nvSpPr>
        <p:spPr>
          <a:xfrm>
            <a:off x="264012" y="4384867"/>
            <a:ext cy="507132" cx="882368"/>
          </a:xfrm>
          <a:custGeom>
            <a:avLst/>
            <a:gdLst>
              <a:gd name="rtl" fmla="*/ 161458 w 882368"/>
              <a:gd name="rtr" fmla="*/ 766510 w 882368"/>
            </a:gdLst>
            <a:ahLst/>
            <a:cxnLst/>
            <a:rect r="rtr" b="b" l="rtl" t="t"/>
            <a:pathLst>
              <a:path h="507132" stroke="false" w="882368">
                <a:moveTo>
                  <a:pt x="0" y="0"/>
                </a:moveTo>
                <a:lnTo>
                  <a:pt x="717556" y="0"/>
                </a:lnTo>
                <a:lnTo>
                  <a:pt x="882368" y="253566"/>
                </a:lnTo>
                <a:lnTo>
                  <a:pt x="717556" y="507132"/>
                </a:lnTo>
                <a:lnTo>
                  <a:pt x="0" y="507132"/>
                </a:lnTo>
                <a:lnTo>
                  <a:pt x="164811" y="253566"/>
                </a:lnTo>
                <a:lnTo>
                  <a:pt x="0" y="0"/>
                </a:lnTo>
                <a:close/>
              </a:path>
              <a:path h="507132" fill="none" w="882368">
                <a:moveTo>
                  <a:pt x="0" y="0"/>
                </a:moveTo>
                <a:lnTo>
                  <a:pt x="717556" y="0"/>
                </a:lnTo>
                <a:lnTo>
                  <a:pt x="882368" y="253566"/>
                </a:lnTo>
                <a:lnTo>
                  <a:pt x="717556" y="507132"/>
                </a:lnTo>
                <a:lnTo>
                  <a:pt x="0" y="507132"/>
                </a:lnTo>
                <a:lnTo>
                  <a:pt x="164811" y="253566"/>
                </a:lnTo>
                <a:lnTo>
                  <a:pt x="0" y="0"/>
                </a:lnTo>
                <a:close/>
              </a:path>
            </a:pathLst>
          </a:custGeom>
          <a:solidFill>
            <a:srgbClr val="FFFFFF"/>
          </a:solidFill>
          <a:ln cap="flat" w="7600">
            <a:solidFill>
              <a:srgbClr val="FFFFFF"/>
            </a:solidFill>
            <a:miter/>
          </a:ln>
        </p:spPr>
        <p:txBody>
          <a:bodyPr tIns="38100" anchor="ctr" lIns="38100" rtlCol="0" rIns="38100" wrap="square" bIns="38100"/>
          <a:lstStyle/>
          <a:p>
            <a:pPr algn="l"/>
            <a:r>
              <a:rPr altLang="en-US" sz="988" b="1" lang="zh-CN" dirty="0">
                <a:solidFill>
                  <a:srgbClr val="000000"/>
                </a:solidFill>
                <a:latin typeface="Calibri"/>
                <a:ea typeface="Calibri"/>
                <a:cs typeface="Calibri"/>
              </a:rPr>
              <a:t>5 YEARS</a:t>
            </a:r>
          </a:p>
        </p:txBody>
      </p:sp>
      <p:sp>
        <p:nvSpPr>
          <p:cNvPr name="V型箭头" id="126"/>
          <p:cNvSpPr/>
          <p:nvPr/>
        </p:nvSpPr>
        <p:spPr>
          <a:xfrm>
            <a:off x="2345200" y="3242800"/>
            <a:ext cy="577600" cx="1132400"/>
          </a:xfrm>
          <a:custGeom>
            <a:avLst/>
            <a:gdLst>
              <a:gd name="rtl" fmla="*/ 200749 w 1132400"/>
              <a:gd name="rtr" fmla="*/ 977248 w 1132400"/>
            </a:gdLst>
            <a:ahLst/>
            <a:cxnLst/>
            <a:rect r="rtr" b="b" l="rtl" t="t"/>
            <a:pathLst>
              <a:path h="577600" stroke="false" w="1132400">
                <a:moveTo>
                  <a:pt x="0" y="0"/>
                </a:moveTo>
                <a:lnTo>
                  <a:pt x="954454" y="0"/>
                </a:lnTo>
                <a:lnTo>
                  <a:pt x="1132400" y="288800"/>
                </a:lnTo>
                <a:lnTo>
                  <a:pt x="954454" y="577600"/>
                </a:lnTo>
                <a:lnTo>
                  <a:pt x="0" y="577600"/>
                </a:lnTo>
                <a:lnTo>
                  <a:pt x="177949" y="288800"/>
                </a:lnTo>
                <a:lnTo>
                  <a:pt x="0" y="0"/>
                </a:lnTo>
                <a:close/>
              </a:path>
              <a:path h="577600" fill="none" w="1132400">
                <a:moveTo>
                  <a:pt x="0" y="0"/>
                </a:moveTo>
                <a:lnTo>
                  <a:pt x="954454" y="0"/>
                </a:lnTo>
                <a:lnTo>
                  <a:pt x="1132400" y="288800"/>
                </a:lnTo>
                <a:lnTo>
                  <a:pt x="954454" y="577600"/>
                </a:lnTo>
                <a:lnTo>
                  <a:pt x="0" y="577600"/>
                </a:lnTo>
                <a:lnTo>
                  <a:pt x="177949" y="288800"/>
                </a:lnTo>
                <a:lnTo>
                  <a:pt x="0" y="0"/>
                </a:lnTo>
                <a:close/>
              </a:path>
            </a:pathLst>
          </a:custGeom>
          <a:solidFill>
            <a:srgbClr val="EE7C31"/>
          </a:solidFill>
          <a:ln cap="flat" w="7600">
            <a:solidFill>
              <a:srgbClr val="EE7C31"/>
            </a:solidFill>
            <a:miter/>
          </a:ln>
        </p:spPr>
        <p:txBody>
          <a:bodyPr tIns="38100" anchor="ctr" lIns="38100" rtlCol="0" rIns="38100" wrap="square" bIns="38100"/>
          <a:lstStyle/>
          <a:p>
            <a:pPr algn="ctr"/>
            <a:endParaRPr sz="988"/>
          </a:p>
          <a:p>
            <a:pPr algn="l"/>
            <a:endParaRPr sz="988"/>
          </a:p>
        </p:txBody>
      </p:sp>
      <p:sp>
        <p:nvSpPr>
          <p:cNvPr name="V型箭头" id="127"/>
          <p:cNvSpPr/>
          <p:nvPr/>
        </p:nvSpPr>
        <p:spPr>
          <a:xfrm>
            <a:off x="2394603" y="3264121"/>
            <a:ext cy="534959" cx="882368"/>
          </a:xfrm>
          <a:custGeom>
            <a:avLst/>
            <a:gdLst>
              <a:gd name="rtl" fmla="*/ 161458 w 882368"/>
              <a:gd name="rtr" fmla="*/ 766510 w 882368"/>
            </a:gdLst>
            <a:ahLst/>
            <a:cxnLst/>
            <a:rect r="rtr" b="b" l="rtl" t="t"/>
            <a:pathLst>
              <a:path h="534959" stroke="false" w="882368">
                <a:moveTo>
                  <a:pt x="0" y="0"/>
                </a:moveTo>
                <a:lnTo>
                  <a:pt x="717556" y="0"/>
                </a:lnTo>
                <a:lnTo>
                  <a:pt x="882368" y="267479"/>
                </a:lnTo>
                <a:lnTo>
                  <a:pt x="717556" y="534959"/>
                </a:lnTo>
                <a:lnTo>
                  <a:pt x="0" y="534959"/>
                </a:lnTo>
                <a:lnTo>
                  <a:pt x="164811" y="267479"/>
                </a:lnTo>
                <a:lnTo>
                  <a:pt x="0" y="0"/>
                </a:lnTo>
                <a:close/>
              </a:path>
              <a:path h="534959" fill="none" w="882368">
                <a:moveTo>
                  <a:pt x="0" y="0"/>
                </a:moveTo>
                <a:lnTo>
                  <a:pt x="717556" y="0"/>
                </a:lnTo>
                <a:lnTo>
                  <a:pt x="882368" y="267479"/>
                </a:lnTo>
                <a:lnTo>
                  <a:pt x="717556" y="534959"/>
                </a:lnTo>
                <a:lnTo>
                  <a:pt x="0" y="534959"/>
                </a:lnTo>
                <a:lnTo>
                  <a:pt x="164811" y="267479"/>
                </a:lnTo>
                <a:lnTo>
                  <a:pt x="0" y="0"/>
                </a:lnTo>
                <a:close/>
              </a:path>
            </a:pathLst>
          </a:custGeom>
          <a:solidFill>
            <a:srgbClr val="FFFFFF"/>
          </a:solidFill>
          <a:ln cap="flat" w="7600">
            <a:solidFill>
              <a:srgbClr val="FFFFFF"/>
            </a:solidFill>
            <a:miter/>
          </a:ln>
        </p:spPr>
        <p:txBody>
          <a:bodyPr tIns="38100" anchor="ctr" lIns="38100" rtlCol="0" rIns="38100" wrap="square" bIns="38100"/>
          <a:lstStyle/>
          <a:p>
            <a:pPr algn="ctr"/>
            <a:r>
              <a:rPr altLang="en-US" sz="988" b="1" lang="zh-CN" dirty="0">
                <a:solidFill>
                  <a:srgbClr val="C00000"/>
                </a:solidFill>
                <a:latin typeface="Calibri"/>
                <a:ea typeface="Calibri"/>
                <a:cs typeface="Calibri"/>
              </a:rPr>
              <a:t>10 YEARS</a:t>
            </a:r>
          </a:p>
        </p:txBody>
      </p:sp>
      <p:sp>
        <p:nvSpPr>
          <p:cNvPr name="V型箭头" id="128"/>
          <p:cNvSpPr/>
          <p:nvPr/>
        </p:nvSpPr>
        <p:spPr>
          <a:xfrm>
            <a:off x="3538400" y="2073844"/>
            <a:ext cy="577600" cx="1132400"/>
          </a:xfrm>
          <a:custGeom>
            <a:avLst/>
            <a:gdLst>
              <a:gd name="rtl" fmla="*/ 200749 w 1132400"/>
              <a:gd name="rtr" fmla="*/ 977248 w 1132400"/>
            </a:gdLst>
            <a:ahLst/>
            <a:cxnLst/>
            <a:rect r="rtr" b="b" l="rtl" t="t"/>
            <a:pathLst>
              <a:path h="577600" stroke="false" w="1132400">
                <a:moveTo>
                  <a:pt x="0" y="0"/>
                </a:moveTo>
                <a:lnTo>
                  <a:pt x="954454" y="0"/>
                </a:lnTo>
                <a:lnTo>
                  <a:pt x="1132400" y="288800"/>
                </a:lnTo>
                <a:lnTo>
                  <a:pt x="954454" y="577600"/>
                </a:lnTo>
                <a:lnTo>
                  <a:pt x="0" y="577600"/>
                </a:lnTo>
                <a:lnTo>
                  <a:pt x="177949" y="288800"/>
                </a:lnTo>
                <a:lnTo>
                  <a:pt x="0" y="0"/>
                </a:lnTo>
                <a:close/>
              </a:path>
              <a:path h="577600" fill="none" w="1132400">
                <a:moveTo>
                  <a:pt x="0" y="0"/>
                </a:moveTo>
                <a:lnTo>
                  <a:pt x="954454" y="0"/>
                </a:lnTo>
                <a:lnTo>
                  <a:pt x="1132400" y="288800"/>
                </a:lnTo>
                <a:lnTo>
                  <a:pt x="954454" y="577600"/>
                </a:lnTo>
                <a:lnTo>
                  <a:pt x="0" y="577600"/>
                </a:lnTo>
                <a:lnTo>
                  <a:pt x="177949" y="288800"/>
                </a:lnTo>
                <a:lnTo>
                  <a:pt x="0" y="0"/>
                </a:lnTo>
                <a:close/>
              </a:path>
            </a:pathLst>
          </a:custGeom>
          <a:solidFill>
            <a:srgbClr val="DD7195"/>
          </a:solidFill>
          <a:ln cap="flat" w="7600">
            <a:solidFill>
              <a:srgbClr val="DD7195"/>
            </a:solidFill>
            <a:miter/>
          </a:ln>
        </p:spPr>
        <p:txBody>
          <a:bodyPr tIns="38100" anchor="ctr" lIns="38100" rtlCol="0" rIns="38100" wrap="square" bIns="38100"/>
          <a:lstStyle/>
          <a:p>
            <a:pPr algn="ctr"/>
            <a:endParaRPr sz="988"/>
          </a:p>
          <a:p>
            <a:pPr algn="l"/>
            <a:endParaRPr sz="988"/>
          </a:p>
        </p:txBody>
      </p:sp>
      <p:sp>
        <p:nvSpPr>
          <p:cNvPr name="V型箭头" id="129"/>
          <p:cNvSpPr/>
          <p:nvPr/>
        </p:nvSpPr>
        <p:spPr>
          <a:xfrm>
            <a:off x="3587803" y="2095165"/>
            <a:ext cy="534959" cx="882368"/>
          </a:xfrm>
          <a:custGeom>
            <a:avLst/>
            <a:gdLst>
              <a:gd name="rtl" fmla="*/ 161458 w 882368"/>
              <a:gd name="rtr" fmla="*/ 766510 w 882368"/>
            </a:gdLst>
            <a:ahLst/>
            <a:cxnLst/>
            <a:rect r="rtr" b="b" l="rtl" t="t"/>
            <a:pathLst>
              <a:path h="534959" stroke="false" w="882368">
                <a:moveTo>
                  <a:pt x="0" y="0"/>
                </a:moveTo>
                <a:lnTo>
                  <a:pt x="717556" y="0"/>
                </a:lnTo>
                <a:lnTo>
                  <a:pt x="882368" y="267479"/>
                </a:lnTo>
                <a:lnTo>
                  <a:pt x="717556" y="534959"/>
                </a:lnTo>
                <a:lnTo>
                  <a:pt x="0" y="534959"/>
                </a:lnTo>
                <a:lnTo>
                  <a:pt x="164811" y="267479"/>
                </a:lnTo>
                <a:lnTo>
                  <a:pt x="0" y="0"/>
                </a:lnTo>
                <a:close/>
              </a:path>
              <a:path h="534959" fill="none" w="882368">
                <a:moveTo>
                  <a:pt x="0" y="0"/>
                </a:moveTo>
                <a:lnTo>
                  <a:pt x="717556" y="0"/>
                </a:lnTo>
                <a:lnTo>
                  <a:pt x="882368" y="267479"/>
                </a:lnTo>
                <a:lnTo>
                  <a:pt x="717556" y="534959"/>
                </a:lnTo>
                <a:lnTo>
                  <a:pt x="0" y="534959"/>
                </a:lnTo>
                <a:lnTo>
                  <a:pt x="164811" y="267479"/>
                </a:lnTo>
                <a:lnTo>
                  <a:pt x="0" y="0"/>
                </a:lnTo>
                <a:close/>
              </a:path>
            </a:pathLst>
          </a:custGeom>
          <a:solidFill>
            <a:srgbClr val="FFFFFF"/>
          </a:solidFill>
          <a:ln cap="flat" w="7600">
            <a:solidFill>
              <a:srgbClr val="FFFFFF"/>
            </a:solidFill>
            <a:miter/>
          </a:ln>
        </p:spPr>
        <p:txBody>
          <a:bodyPr tIns="38100" anchor="ctr" lIns="38100" rtlCol="0" rIns="38100" wrap="square" bIns="38100"/>
          <a:lstStyle/>
          <a:p>
            <a:pPr algn="ctr"/>
            <a:r>
              <a:rPr altLang="en-US" sz="988" b="1" lang="zh-CN" dirty="0">
                <a:solidFill>
                  <a:srgbClr val="C00000"/>
                </a:solidFill>
                <a:latin typeface="Calibri"/>
                <a:ea typeface="Calibri"/>
                <a:cs typeface="Calibri"/>
              </a:rPr>
              <a:t>15 YEARS</a:t>
            </a:r>
          </a:p>
        </p:txBody>
      </p:sp>
      <p:sp>
        <p:nvSpPr>
          <p:cNvPr name="V型箭头" id="130"/>
          <p:cNvSpPr/>
          <p:nvPr/>
        </p:nvSpPr>
        <p:spPr>
          <a:xfrm>
            <a:off x="4868400" y="1058803"/>
            <a:ext cy="577600" cx="1132400"/>
          </a:xfrm>
          <a:custGeom>
            <a:avLst/>
            <a:gdLst>
              <a:gd name="rtl" fmla="*/ 200749 w 1132400"/>
              <a:gd name="rtr" fmla="*/ 977248 w 1132400"/>
            </a:gdLst>
            <a:ahLst/>
            <a:cxnLst/>
            <a:rect r="rtr" b="b" l="rtl" t="t"/>
            <a:pathLst>
              <a:path h="577600" stroke="false" w="1132400">
                <a:moveTo>
                  <a:pt x="0" y="0"/>
                </a:moveTo>
                <a:lnTo>
                  <a:pt x="954454" y="0"/>
                </a:lnTo>
                <a:lnTo>
                  <a:pt x="1132400" y="288800"/>
                </a:lnTo>
                <a:lnTo>
                  <a:pt x="954454" y="577600"/>
                </a:lnTo>
                <a:lnTo>
                  <a:pt x="0" y="577600"/>
                </a:lnTo>
                <a:lnTo>
                  <a:pt x="177949" y="288800"/>
                </a:lnTo>
                <a:lnTo>
                  <a:pt x="0" y="0"/>
                </a:lnTo>
                <a:close/>
              </a:path>
              <a:path h="577600" fill="none" w="1132400">
                <a:moveTo>
                  <a:pt x="0" y="0"/>
                </a:moveTo>
                <a:lnTo>
                  <a:pt x="954454" y="0"/>
                </a:lnTo>
                <a:lnTo>
                  <a:pt x="1132400" y="288800"/>
                </a:lnTo>
                <a:lnTo>
                  <a:pt x="954454" y="577600"/>
                </a:lnTo>
                <a:lnTo>
                  <a:pt x="0" y="577600"/>
                </a:lnTo>
                <a:lnTo>
                  <a:pt x="177949" y="288800"/>
                </a:lnTo>
                <a:lnTo>
                  <a:pt x="0" y="0"/>
                </a:lnTo>
                <a:close/>
              </a:path>
            </a:pathLst>
          </a:custGeom>
          <a:solidFill>
            <a:srgbClr val="3498DB"/>
          </a:solidFill>
          <a:ln cap="flat" w="7600">
            <a:solidFill>
              <a:srgbClr val="3498DB"/>
            </a:solidFill>
            <a:miter/>
          </a:ln>
        </p:spPr>
        <p:txBody>
          <a:bodyPr tIns="38100" anchor="ctr" lIns="38100" rtlCol="0" rIns="38100" wrap="square" bIns="38100"/>
          <a:lstStyle/>
          <a:p>
            <a:pPr algn="ctr"/>
            <a:endParaRPr sz="988"/>
          </a:p>
          <a:p>
            <a:pPr algn="l"/>
            <a:endParaRPr sz="988"/>
          </a:p>
        </p:txBody>
      </p:sp>
      <p:sp>
        <p:nvSpPr>
          <p:cNvPr name="V型箭头" id="131"/>
          <p:cNvSpPr/>
          <p:nvPr/>
        </p:nvSpPr>
        <p:spPr>
          <a:xfrm>
            <a:off x="4917803" y="1080124"/>
            <a:ext cy="534959" cx="882368"/>
          </a:xfrm>
          <a:custGeom>
            <a:avLst/>
            <a:gdLst>
              <a:gd name="rtl" fmla="*/ 161458 w 882368"/>
              <a:gd name="rtr" fmla="*/ 766510 w 882368"/>
            </a:gdLst>
            <a:ahLst/>
            <a:cxnLst/>
            <a:rect r="rtr" b="b" l="rtl" t="t"/>
            <a:pathLst>
              <a:path h="534959" stroke="false" w="882368">
                <a:moveTo>
                  <a:pt x="0" y="0"/>
                </a:moveTo>
                <a:lnTo>
                  <a:pt x="717556" y="0"/>
                </a:lnTo>
                <a:lnTo>
                  <a:pt x="882368" y="267479"/>
                </a:lnTo>
                <a:lnTo>
                  <a:pt x="717556" y="534959"/>
                </a:lnTo>
                <a:lnTo>
                  <a:pt x="0" y="534959"/>
                </a:lnTo>
                <a:lnTo>
                  <a:pt x="164811" y="267479"/>
                </a:lnTo>
                <a:lnTo>
                  <a:pt x="0" y="0"/>
                </a:lnTo>
                <a:close/>
              </a:path>
              <a:path h="534959" fill="none" w="882368">
                <a:moveTo>
                  <a:pt x="0" y="0"/>
                </a:moveTo>
                <a:lnTo>
                  <a:pt x="717556" y="0"/>
                </a:lnTo>
                <a:lnTo>
                  <a:pt x="882368" y="267479"/>
                </a:lnTo>
                <a:lnTo>
                  <a:pt x="717556" y="534959"/>
                </a:lnTo>
                <a:lnTo>
                  <a:pt x="0" y="534959"/>
                </a:lnTo>
                <a:lnTo>
                  <a:pt x="164811" y="267479"/>
                </a:lnTo>
                <a:lnTo>
                  <a:pt x="0" y="0"/>
                </a:lnTo>
                <a:close/>
              </a:path>
            </a:pathLst>
          </a:custGeom>
          <a:solidFill>
            <a:srgbClr val="FFFFFF"/>
          </a:solidFill>
          <a:ln cap="flat" w="7600">
            <a:solidFill>
              <a:srgbClr val="FFFFFF"/>
            </a:solidFill>
            <a:miter/>
          </a:ln>
        </p:spPr>
        <p:txBody>
          <a:bodyPr tIns="38100" anchor="ctr" lIns="38100" rtlCol="0" rIns="38100" wrap="square" bIns="38100"/>
          <a:lstStyle/>
          <a:p>
            <a:pPr algn="ctr"/>
            <a:r>
              <a:rPr altLang="en-US" sz="988" b="1" lang="zh-CN" dirty="0">
                <a:solidFill>
                  <a:srgbClr val="C00000"/>
                </a:solidFill>
                <a:latin typeface="Calibri"/>
                <a:ea typeface="Calibri"/>
                <a:cs typeface="Calibri"/>
              </a:rPr>
              <a:t>20 YEARS</a:t>
            </a:r>
          </a:p>
        </p:txBody>
      </p:sp>
      <p:sp>
        <p:nvSpPr>
          <p:cNvPr name="" id="134"/>
          <p:cNvSpPr/>
          <p:nvPr/>
        </p:nvSpPr>
        <p:spPr>
          <a:xfrm>
            <a:off x="3527388" y="4420800"/>
            <a:ext cy="7600" cx="1246400"/>
          </a:xfrm>
          <a:custGeom>
            <a:avLst/>
            <a:gdLst/>
            <a:ahLst/>
            <a:cxnLst/>
            <a:rect r="r" b="b" l="l" t="t"/>
            <a:pathLst>
              <a:path h="7600" fill="none" w="1246400">
                <a:moveTo>
                  <a:pt x="0" y="786"/>
                </a:moveTo>
                <a:lnTo>
                  <a:pt x="1246400" y="0"/>
                </a:lnTo>
              </a:path>
            </a:pathLst>
          </a:custGeom>
          <a:solidFill>
            <a:srgbClr val="EE7C31"/>
          </a:solidFill>
          <a:ln cap="flat" w="15200">
            <a:solidFill>
              <a:srgbClr val="EE7C31"/>
            </a:solidFill>
            <a:miter/>
          </a:ln>
        </p:spPr>
      </p:sp>
      <p:sp>
        <p:nvSpPr>
          <p:cNvPr name="" id="135"/>
          <p:cNvSpPr/>
          <p:nvPr/>
        </p:nvSpPr>
        <p:spPr>
          <a:xfrm>
            <a:off x="4910244" y="3185314"/>
            <a:ext cy="7600" cx="1098154"/>
          </a:xfrm>
          <a:custGeom>
            <a:avLst/>
            <a:gdLst/>
            <a:ahLst/>
            <a:cxnLst/>
            <a:rect r="r" b="b" l="l" t="t"/>
            <a:pathLst>
              <a:path h="7600" fill="none" w="1098154">
                <a:moveTo>
                  <a:pt x="0" y="6430"/>
                </a:moveTo>
                <a:lnTo>
                  <a:pt x="1098154" y="0"/>
                </a:lnTo>
              </a:path>
            </a:pathLst>
          </a:custGeom>
          <a:solidFill>
            <a:srgbClr val="DD7195"/>
          </a:solidFill>
          <a:ln cap="flat" w="15200">
            <a:solidFill>
              <a:srgbClr val="DD7195"/>
            </a:solidFill>
            <a:miter/>
          </a:ln>
        </p:spPr>
      </p:sp>
      <p:sp>
        <p:nvSpPr>
          <p:cNvPr name="" id="136"/>
          <p:cNvSpPr/>
          <p:nvPr/>
        </p:nvSpPr>
        <p:spPr>
          <a:xfrm>
            <a:off x="6061600" y="2282479"/>
            <a:ext cy="7600" cx="720693"/>
          </a:xfrm>
          <a:custGeom>
            <a:avLst/>
            <a:gdLst/>
            <a:ahLst/>
            <a:cxnLst/>
            <a:rect r="r" b="b" l="l" t="t"/>
            <a:pathLst>
              <a:path h="7600" fill="none" w="720693">
                <a:moveTo>
                  <a:pt x="0" y="3372"/>
                </a:moveTo>
                <a:lnTo>
                  <a:pt x="720693" y="0"/>
                </a:lnTo>
              </a:path>
            </a:pathLst>
          </a:custGeom>
          <a:solidFill>
            <a:srgbClr val="3498DB"/>
          </a:solidFill>
          <a:ln cap="flat" w="15200">
            <a:solidFill>
              <a:srgbClr val="3498DB"/>
            </a:solidFill>
            <a:miter/>
          </a:ln>
        </p:spPr>
      </p:sp>
      <p:sp>
        <p:nvSpPr>
          <p:cNvPr name="" id="167"/>
          <p:cNvSpPr/>
          <p:nvPr/>
        </p:nvSpPr>
        <p:spPr>
          <a:xfrm>
            <a:off x="138996" y="452065"/>
            <a:ext cy="5764129" cx="8258844"/>
          </a:xfrm>
          <a:custGeom>
            <a:avLst/>
            <a:gdLst/>
            <a:ahLst/>
            <a:cxnLst/>
            <a:rect r="r" b="b" l="l" t="t"/>
            <a:pathLst>
              <a:path h="5764129" fill="none" w="8258844">
                <a:moveTo>
                  <a:pt x="8258844" y="0"/>
                </a:moveTo>
                <a:lnTo>
                  <a:pt x="0" y="5764129"/>
                </a:lnTo>
              </a:path>
            </a:pathLst>
          </a:custGeom>
          <a:solidFill>
            <a:srgbClr val="FFFFFF"/>
          </a:solidFill>
          <a:ln cap="flat" w="20267">
            <a:solidFill>
              <a:srgbClr val="FFFFFF"/>
            </a:solidFill>
            <a:miter/>
          </a:ln>
        </p:spPr>
      </p:sp>
      <p:sp>
        <p:nvSpPr>
          <p:cNvPr name="" id="143"/>
          <p:cNvSpPr/>
          <p:nvPr/>
        </p:nvSpPr>
        <p:spPr>
          <a:xfrm>
            <a:off x="1219610" y="4585424"/>
            <a:ext cy="91200" cx="91200"/>
          </a:xfrm>
          <a:custGeom>
            <a:avLst/>
            <a:gdLst/>
            <a:ahLst/>
            <a:cxnLst/>
            <a:rect r="r" b="b" l="l" t="t"/>
            <a:pathLst>
              <a:path h="91200" stroke="false" w="91200">
                <a:moveTo>
                  <a:pt x="0" y="45600"/>
                </a:moveTo>
                <a:cubicBezTo>
                  <a:pt x="0" y="20416"/>
                  <a:pt x="20416" y="0"/>
                  <a:pt x="45600" y="0"/>
                </a:cubicBezTo>
                <a:cubicBezTo>
                  <a:pt x="70784" y="0"/>
                  <a:pt x="91200" y="20416"/>
                  <a:pt x="91200" y="45600"/>
                </a:cubicBezTo>
                <a:cubicBezTo>
                  <a:pt x="91200" y="70784"/>
                  <a:pt x="70784" y="91200"/>
                  <a:pt x="45600" y="91200"/>
                </a:cubicBezTo>
                <a:cubicBezTo>
                  <a:pt x="20416" y="91200"/>
                  <a:pt x="0" y="70784"/>
                  <a:pt x="0" y="45600"/>
                </a:cubicBezTo>
                <a:close/>
              </a:path>
              <a:path h="91200" fill="none" w="91200">
                <a:moveTo>
                  <a:pt x="0" y="45600"/>
                </a:moveTo>
                <a:cubicBezTo>
                  <a:pt x="0" y="20416"/>
                  <a:pt x="20416" y="0"/>
                  <a:pt x="45600" y="0"/>
                </a:cubicBezTo>
                <a:cubicBezTo>
                  <a:pt x="70784" y="0"/>
                  <a:pt x="91200" y="20416"/>
                  <a:pt x="91200" y="45600"/>
                </a:cubicBezTo>
                <a:cubicBezTo>
                  <a:pt x="91200" y="70784"/>
                  <a:pt x="70784" y="91200"/>
                  <a:pt x="45600" y="91200"/>
                </a:cubicBezTo>
                <a:cubicBezTo>
                  <a:pt x="20416" y="91200"/>
                  <a:pt x="0" y="70784"/>
                  <a:pt x="0" y="45600"/>
                </a:cubicBezTo>
                <a:close/>
              </a:path>
            </a:pathLst>
          </a:custGeom>
          <a:solidFill>
            <a:srgbClr val="1BBC9D"/>
          </a:solidFill>
          <a:ln cap="flat" w="7600">
            <a:solidFill>
              <a:srgbClr val="1BBC9D"/>
            </a:solidFill>
            <a:miter/>
          </a:ln>
        </p:spPr>
      </p:sp>
      <p:sp>
        <p:nvSpPr>
          <p:cNvPr name="" id="144"/>
          <p:cNvSpPr/>
          <p:nvPr/>
        </p:nvSpPr>
        <p:spPr>
          <a:xfrm>
            <a:off x="3485200" y="3554400"/>
            <a:ext cy="91200" cx="91200"/>
          </a:xfrm>
          <a:custGeom>
            <a:avLst/>
            <a:gdLst/>
            <a:ahLst/>
            <a:cxnLst/>
            <a:rect r="r" b="b" l="l" t="t"/>
            <a:pathLst>
              <a:path h="91200" stroke="false" w="91200">
                <a:moveTo>
                  <a:pt x="0" y="45600"/>
                </a:moveTo>
                <a:cubicBezTo>
                  <a:pt x="0" y="20416"/>
                  <a:pt x="20416" y="0"/>
                  <a:pt x="45600" y="0"/>
                </a:cubicBezTo>
                <a:cubicBezTo>
                  <a:pt x="70784" y="0"/>
                  <a:pt x="91200" y="20416"/>
                  <a:pt x="91200" y="45600"/>
                </a:cubicBezTo>
                <a:cubicBezTo>
                  <a:pt x="91200" y="70784"/>
                  <a:pt x="70784" y="91200"/>
                  <a:pt x="45600" y="91200"/>
                </a:cubicBezTo>
                <a:cubicBezTo>
                  <a:pt x="20416" y="91200"/>
                  <a:pt x="0" y="70784"/>
                  <a:pt x="0" y="45600"/>
                </a:cubicBezTo>
                <a:close/>
              </a:path>
              <a:path h="91200" fill="none" w="91200">
                <a:moveTo>
                  <a:pt x="0" y="45600"/>
                </a:moveTo>
                <a:cubicBezTo>
                  <a:pt x="0" y="20416"/>
                  <a:pt x="20416" y="0"/>
                  <a:pt x="45600" y="0"/>
                </a:cubicBezTo>
                <a:cubicBezTo>
                  <a:pt x="70784" y="0"/>
                  <a:pt x="91200" y="20416"/>
                  <a:pt x="91200" y="45600"/>
                </a:cubicBezTo>
                <a:cubicBezTo>
                  <a:pt x="91200" y="70784"/>
                  <a:pt x="70784" y="91200"/>
                  <a:pt x="45600" y="91200"/>
                </a:cubicBezTo>
                <a:cubicBezTo>
                  <a:pt x="20416" y="91200"/>
                  <a:pt x="0" y="70784"/>
                  <a:pt x="0" y="45600"/>
                </a:cubicBezTo>
                <a:close/>
              </a:path>
            </a:pathLst>
          </a:custGeom>
          <a:solidFill>
            <a:srgbClr val="EE7C31"/>
          </a:solidFill>
          <a:ln cap="flat" w="7600">
            <a:solidFill>
              <a:srgbClr val="EE7C31"/>
            </a:solidFill>
            <a:miter/>
          </a:ln>
        </p:spPr>
      </p:sp>
      <p:sp>
        <p:nvSpPr>
          <p:cNvPr name="" id="145"/>
          <p:cNvSpPr/>
          <p:nvPr/>
        </p:nvSpPr>
        <p:spPr>
          <a:xfrm>
            <a:off x="4772055" y="2317044"/>
            <a:ext cy="91200" cx="91200"/>
          </a:xfrm>
          <a:custGeom>
            <a:avLst/>
            <a:gdLst/>
            <a:ahLst/>
            <a:cxnLst/>
            <a:rect r="r" b="b" l="l" t="t"/>
            <a:pathLst>
              <a:path h="91200" stroke="false" w="91200">
                <a:moveTo>
                  <a:pt x="0" y="45600"/>
                </a:moveTo>
                <a:cubicBezTo>
                  <a:pt x="0" y="20416"/>
                  <a:pt x="20416" y="0"/>
                  <a:pt x="45600" y="0"/>
                </a:cubicBezTo>
                <a:cubicBezTo>
                  <a:pt x="70784" y="0"/>
                  <a:pt x="91200" y="20416"/>
                  <a:pt x="91200" y="45600"/>
                </a:cubicBezTo>
                <a:cubicBezTo>
                  <a:pt x="91200" y="70784"/>
                  <a:pt x="70784" y="91200"/>
                  <a:pt x="45600" y="91200"/>
                </a:cubicBezTo>
                <a:cubicBezTo>
                  <a:pt x="20416" y="91200"/>
                  <a:pt x="0" y="70784"/>
                  <a:pt x="0" y="45600"/>
                </a:cubicBezTo>
                <a:close/>
              </a:path>
              <a:path h="91200" fill="none" w="91200">
                <a:moveTo>
                  <a:pt x="0" y="45600"/>
                </a:moveTo>
                <a:cubicBezTo>
                  <a:pt x="0" y="20416"/>
                  <a:pt x="20416" y="0"/>
                  <a:pt x="45600" y="0"/>
                </a:cubicBezTo>
                <a:cubicBezTo>
                  <a:pt x="70784" y="0"/>
                  <a:pt x="91200" y="20416"/>
                  <a:pt x="91200" y="45600"/>
                </a:cubicBezTo>
                <a:cubicBezTo>
                  <a:pt x="91200" y="70784"/>
                  <a:pt x="70784" y="91200"/>
                  <a:pt x="45600" y="91200"/>
                </a:cubicBezTo>
                <a:cubicBezTo>
                  <a:pt x="20416" y="91200"/>
                  <a:pt x="0" y="70784"/>
                  <a:pt x="0" y="45600"/>
                </a:cubicBezTo>
                <a:close/>
              </a:path>
            </a:pathLst>
          </a:custGeom>
          <a:solidFill>
            <a:srgbClr val="DD7195"/>
          </a:solidFill>
          <a:ln cap="flat" w="7600">
            <a:solidFill>
              <a:srgbClr val="DD7195"/>
            </a:solidFill>
            <a:miter/>
          </a:ln>
        </p:spPr>
      </p:sp>
      <p:sp>
        <p:nvSpPr>
          <p:cNvPr name="" id="146"/>
          <p:cNvSpPr/>
          <p:nvPr/>
        </p:nvSpPr>
        <p:spPr>
          <a:xfrm>
            <a:off x="6019800" y="1302003"/>
            <a:ext cy="91200" cx="91200"/>
          </a:xfrm>
          <a:custGeom>
            <a:avLst/>
            <a:gdLst/>
            <a:ahLst/>
            <a:cxnLst/>
            <a:rect r="r" b="b" l="l" t="t"/>
            <a:pathLst>
              <a:path h="91200" stroke="false" w="91200">
                <a:moveTo>
                  <a:pt x="0" y="45600"/>
                </a:moveTo>
                <a:cubicBezTo>
                  <a:pt x="0" y="20416"/>
                  <a:pt x="20416" y="0"/>
                  <a:pt x="45600" y="0"/>
                </a:cubicBezTo>
                <a:cubicBezTo>
                  <a:pt x="70784" y="0"/>
                  <a:pt x="91200" y="20416"/>
                  <a:pt x="91200" y="45600"/>
                </a:cubicBezTo>
                <a:cubicBezTo>
                  <a:pt x="91200" y="70784"/>
                  <a:pt x="70784" y="91200"/>
                  <a:pt x="45600" y="91200"/>
                </a:cubicBezTo>
                <a:cubicBezTo>
                  <a:pt x="20416" y="91200"/>
                  <a:pt x="0" y="70784"/>
                  <a:pt x="0" y="45600"/>
                </a:cubicBezTo>
                <a:close/>
              </a:path>
              <a:path h="91200" fill="none" w="91200">
                <a:moveTo>
                  <a:pt x="0" y="45600"/>
                </a:moveTo>
                <a:cubicBezTo>
                  <a:pt x="0" y="20416"/>
                  <a:pt x="20416" y="0"/>
                  <a:pt x="45600" y="0"/>
                </a:cubicBezTo>
                <a:cubicBezTo>
                  <a:pt x="70784" y="0"/>
                  <a:pt x="91200" y="20416"/>
                  <a:pt x="91200" y="45600"/>
                </a:cubicBezTo>
                <a:cubicBezTo>
                  <a:pt x="91200" y="70784"/>
                  <a:pt x="70784" y="91200"/>
                  <a:pt x="45600" y="91200"/>
                </a:cubicBezTo>
                <a:cubicBezTo>
                  <a:pt x="20416" y="91200"/>
                  <a:pt x="0" y="70784"/>
                  <a:pt x="0" y="45600"/>
                </a:cubicBezTo>
                <a:close/>
              </a:path>
            </a:pathLst>
          </a:custGeom>
          <a:solidFill>
            <a:srgbClr val="3498DB"/>
          </a:solidFill>
          <a:ln cap="flat" w="7600">
            <a:solidFill>
              <a:srgbClr val="3498DB"/>
            </a:solidFill>
            <a:miter/>
          </a:ln>
        </p:spPr>
      </p:sp>
      <p:sp>
        <p:nvSpPr>
          <p:cNvPr name="" id="147"/>
          <p:cNvSpPr/>
          <p:nvPr/>
        </p:nvSpPr>
        <p:spPr>
          <a:xfrm>
            <a:off x="1261410" y="4661079"/>
            <a:ext cy="866499" cx="7600"/>
          </a:xfrm>
          <a:custGeom>
            <a:avLst/>
            <a:gdLst/>
            <a:ahLst/>
            <a:cxnLst/>
            <a:rect r="r" b="b" l="l" t="t"/>
            <a:pathLst>
              <a:path h="866499" fill="none" w="7600">
                <a:moveTo>
                  <a:pt x="0" y="866499"/>
                </a:moveTo>
                <a:lnTo>
                  <a:pt x="0" y="0"/>
                </a:lnTo>
              </a:path>
            </a:pathLst>
          </a:custGeom>
          <a:solidFill>
            <a:srgbClr val="1BBC9D"/>
          </a:solidFill>
          <a:ln cap="flat" w="15200">
            <a:solidFill>
              <a:srgbClr val="1BBC9D"/>
            </a:solidFill>
            <a:custDash>
              <a:ds sp="500000" d="1100000"/>
            </a:custDash>
            <a:miter/>
          </a:ln>
        </p:spPr>
      </p:sp>
      <p:sp>
        <p:nvSpPr>
          <p:cNvPr name="" id="148"/>
          <p:cNvSpPr/>
          <p:nvPr/>
        </p:nvSpPr>
        <p:spPr>
          <a:xfrm>
            <a:off x="3552376" y="3613891"/>
            <a:ext cy="866499" cx="7600"/>
          </a:xfrm>
          <a:custGeom>
            <a:avLst/>
            <a:gdLst/>
            <a:ahLst/>
            <a:cxnLst/>
            <a:rect r="r" b="b" l="l" t="t"/>
            <a:pathLst>
              <a:path h="866499" fill="none" w="7600">
                <a:moveTo>
                  <a:pt x="0" y="866499"/>
                </a:moveTo>
                <a:lnTo>
                  <a:pt x="0" y="0"/>
                </a:lnTo>
              </a:path>
            </a:pathLst>
          </a:custGeom>
          <a:solidFill>
            <a:srgbClr val="EE7C31"/>
          </a:solidFill>
          <a:ln cap="flat" w="15200">
            <a:solidFill>
              <a:srgbClr val="EE7C31"/>
            </a:solidFill>
            <a:custDash>
              <a:ds sp="500000" d="1100000"/>
            </a:custDash>
            <a:miter/>
          </a:ln>
        </p:spPr>
      </p:sp>
      <p:sp>
        <p:nvSpPr>
          <p:cNvPr name="" id="149"/>
          <p:cNvSpPr/>
          <p:nvPr/>
        </p:nvSpPr>
        <p:spPr>
          <a:xfrm>
            <a:off x="4816424" y="2351029"/>
            <a:ext cy="866499" cx="7600"/>
          </a:xfrm>
          <a:custGeom>
            <a:avLst/>
            <a:gdLst/>
            <a:ahLst/>
            <a:cxnLst/>
            <a:rect r="r" b="b" l="l" t="t"/>
            <a:pathLst>
              <a:path h="866499" fill="none" w="7600">
                <a:moveTo>
                  <a:pt x="0" y="866499"/>
                </a:moveTo>
                <a:lnTo>
                  <a:pt x="0" y="0"/>
                </a:lnTo>
              </a:path>
            </a:pathLst>
          </a:custGeom>
          <a:solidFill>
            <a:srgbClr val="DD7195"/>
          </a:solidFill>
          <a:ln cap="flat" w="15200">
            <a:solidFill>
              <a:srgbClr val="DD7195"/>
            </a:solidFill>
            <a:custDash>
              <a:ds sp="500000" d="1100000"/>
            </a:custDash>
            <a:miter/>
          </a:ln>
        </p:spPr>
      </p:sp>
      <p:sp>
        <p:nvSpPr>
          <p:cNvPr name="" id="150"/>
          <p:cNvSpPr/>
          <p:nvPr/>
        </p:nvSpPr>
        <p:spPr>
          <a:xfrm>
            <a:off x="6061600" y="1447343"/>
            <a:ext cy="866499" cx="7600"/>
          </a:xfrm>
          <a:custGeom>
            <a:avLst/>
            <a:gdLst/>
            <a:ahLst/>
            <a:cxnLst/>
            <a:rect r="r" b="b" l="l" t="t"/>
            <a:pathLst>
              <a:path h="866499" fill="none" w="7600">
                <a:moveTo>
                  <a:pt x="0" y="866499"/>
                </a:moveTo>
                <a:lnTo>
                  <a:pt x="0" y="0"/>
                </a:lnTo>
              </a:path>
            </a:pathLst>
          </a:custGeom>
          <a:solidFill>
            <a:srgbClr val="3498DB"/>
          </a:solidFill>
          <a:ln cap="flat" w="15200">
            <a:solidFill>
              <a:srgbClr val="3498DB"/>
            </a:solidFill>
            <a:custDash>
              <a:ds sp="500000" d="1100000"/>
            </a:custDash>
            <a:miter/>
          </a:ln>
        </p:spPr>
      </p:sp>
      <p:sp>
        <p:nvSpPr>
          <p:cNvPr name="" id="334"/>
          <p:cNvSpPr/>
          <p:nvPr/>
        </p:nvSpPr>
        <p:spPr>
          <a:xfrm>
            <a:off x="6097723" y="3166314"/>
            <a:ext cy="45600" cx="45600"/>
          </a:xfrm>
          <a:custGeom>
            <a:avLst/>
            <a:gdLst/>
            <a:ahLst/>
            <a:cxnLst/>
            <a:rect r="r" b="b" l="l" t="t"/>
            <a:pathLst>
              <a:path h="45600" stroke="false" w="45600">
                <a:moveTo>
                  <a:pt x="0" y="22800"/>
                </a:moveTo>
                <a:cubicBezTo>
                  <a:pt x="0" y="10208"/>
                  <a:pt x="10208" y="0"/>
                  <a:pt x="22800" y="0"/>
                </a:cubicBezTo>
                <a:cubicBezTo>
                  <a:pt x="35392" y="0"/>
                  <a:pt x="45600" y="10208"/>
                  <a:pt x="45600" y="22800"/>
                </a:cubicBezTo>
                <a:cubicBezTo>
                  <a:pt x="45600" y="35392"/>
                  <a:pt x="35392" y="45600"/>
                  <a:pt x="22800" y="45600"/>
                </a:cubicBezTo>
                <a:cubicBezTo>
                  <a:pt x="10208" y="45600"/>
                  <a:pt x="0" y="35392"/>
                  <a:pt x="0" y="22800"/>
                </a:cubicBezTo>
                <a:close/>
              </a:path>
              <a:path h="45600" fill="none" w="45600">
                <a:moveTo>
                  <a:pt x="0" y="22800"/>
                </a:moveTo>
                <a:cubicBezTo>
                  <a:pt x="0" y="10208"/>
                  <a:pt x="10208" y="0"/>
                  <a:pt x="22800" y="0"/>
                </a:cubicBezTo>
                <a:cubicBezTo>
                  <a:pt x="35392" y="0"/>
                  <a:pt x="45600" y="10208"/>
                  <a:pt x="45600" y="22800"/>
                </a:cubicBezTo>
                <a:cubicBezTo>
                  <a:pt x="45600" y="35392"/>
                  <a:pt x="35392" y="45600"/>
                  <a:pt x="22800" y="45600"/>
                </a:cubicBezTo>
                <a:cubicBezTo>
                  <a:pt x="10208" y="45600"/>
                  <a:pt x="0" y="35392"/>
                  <a:pt x="0" y="22800"/>
                </a:cubicBezTo>
                <a:close/>
              </a:path>
            </a:pathLst>
          </a:custGeom>
          <a:solidFill>
            <a:srgbClr val="DD7195"/>
          </a:solidFill>
          <a:ln cap="flat" w="7600">
            <a:solidFill>
              <a:srgbClr val="DD7195"/>
            </a:solidFill>
            <a:miter/>
          </a:ln>
        </p:spPr>
      </p:sp>
      <p:sp>
        <p:nvSpPr>
          <p:cNvPr name="" id="335"/>
          <p:cNvSpPr/>
          <p:nvPr/>
        </p:nvSpPr>
        <p:spPr>
          <a:xfrm>
            <a:off x="6819138" y="2258820"/>
            <a:ext cy="45600" cx="45600"/>
          </a:xfrm>
          <a:custGeom>
            <a:avLst/>
            <a:gdLst/>
            <a:ahLst/>
            <a:cxnLst/>
            <a:rect r="r" b="b" l="l" t="t"/>
            <a:pathLst>
              <a:path h="45600" stroke="false" w="45600">
                <a:moveTo>
                  <a:pt x="0" y="22800"/>
                </a:moveTo>
                <a:cubicBezTo>
                  <a:pt x="0" y="10208"/>
                  <a:pt x="10208" y="0"/>
                  <a:pt x="22800" y="0"/>
                </a:cubicBezTo>
                <a:cubicBezTo>
                  <a:pt x="35392" y="0"/>
                  <a:pt x="45600" y="10208"/>
                  <a:pt x="45600" y="22800"/>
                </a:cubicBezTo>
                <a:cubicBezTo>
                  <a:pt x="45600" y="35392"/>
                  <a:pt x="35392" y="45600"/>
                  <a:pt x="22800" y="45600"/>
                </a:cubicBezTo>
                <a:cubicBezTo>
                  <a:pt x="10208" y="45600"/>
                  <a:pt x="0" y="35392"/>
                  <a:pt x="0" y="22800"/>
                </a:cubicBezTo>
                <a:close/>
              </a:path>
              <a:path h="45600" fill="none" w="45600">
                <a:moveTo>
                  <a:pt x="0" y="22800"/>
                </a:moveTo>
                <a:cubicBezTo>
                  <a:pt x="0" y="10208"/>
                  <a:pt x="10208" y="0"/>
                  <a:pt x="22800" y="0"/>
                </a:cubicBezTo>
                <a:cubicBezTo>
                  <a:pt x="35392" y="0"/>
                  <a:pt x="45600" y="10208"/>
                  <a:pt x="45600" y="22800"/>
                </a:cubicBezTo>
                <a:cubicBezTo>
                  <a:pt x="45600" y="35392"/>
                  <a:pt x="35392" y="45600"/>
                  <a:pt x="22800" y="45600"/>
                </a:cubicBezTo>
                <a:cubicBezTo>
                  <a:pt x="10208" y="45600"/>
                  <a:pt x="0" y="35392"/>
                  <a:pt x="0" y="22800"/>
                </a:cubicBezTo>
                <a:close/>
              </a:path>
            </a:pathLst>
          </a:custGeom>
          <a:solidFill>
            <a:srgbClr val="3498DB"/>
          </a:solidFill>
          <a:ln cap="flat" w="7600">
            <a:solidFill>
              <a:srgbClr val="3498DB"/>
            </a:solidFill>
            <a:miter/>
          </a:ln>
        </p:spPr>
      </p:sp>
      <p:sp>
        <p:nvSpPr>
          <p:cNvPr name="" id="338"/>
          <p:cNvSpPr/>
          <p:nvPr/>
        </p:nvSpPr>
        <p:spPr>
          <a:xfrm>
            <a:off x="7280518" y="6301237"/>
            <a:ext cy="7600" cx="956019"/>
          </a:xfrm>
          <a:custGeom>
            <a:avLst/>
            <a:gdLst/>
            <a:ahLst/>
            <a:cxnLst/>
            <a:rect r="r" b="b" l="l" t="t"/>
            <a:pathLst>
              <a:path h="7600" stroke="false" w="956019">
                <a:moveTo>
                  <a:pt x="0" y="0"/>
                </a:moveTo>
                <a:lnTo>
                  <a:pt x="956019" y="0"/>
                </a:lnTo>
                <a:lnTo>
                  <a:pt x="0" y="0"/>
                </a:lnTo>
                <a:close/>
              </a:path>
              <a:path h="7600" fill="none" w="956019">
                <a:moveTo>
                  <a:pt x="0" y="0"/>
                </a:moveTo>
                <a:lnTo>
                  <a:pt x="956019" y="0"/>
                </a:lnTo>
                <a:lnTo>
                  <a:pt x="0" y="0"/>
                </a:lnTo>
                <a:close/>
              </a:path>
            </a:pathLst>
          </a:custGeom>
          <a:solidFill>
            <a:srgbClr val="595757"/>
          </a:solidFill>
          <a:ln cap="flat" w="7600">
            <a:solidFill>
              <a:srgbClr val="595757"/>
            </a:solidFill>
            <a:miter/>
          </a:ln>
        </p:spPr>
      </p:sp>
      <p:sp>
        <p:nvSpPr>
          <p:cNvPr name="" id="339"/>
          <p:cNvSpPr/>
          <p:nvPr/>
        </p:nvSpPr>
        <p:spPr>
          <a:xfrm flipH="true">
            <a:off x="7654510" y="5830065"/>
            <a:ext cy="410376" cx="1005275"/>
          </a:xfrm>
          <a:custGeom>
            <a:avLst/>
            <a:gdLst/>
            <a:ahLst/>
            <a:cxnLst/>
            <a:rect r="r" b="b" l="l" t="t"/>
            <a:pathLst>
              <a:path h="410376" stroke="false" w="1005275">
                <a:moveTo>
                  <a:pt x="3318" y="220637"/>
                </a:moveTo>
                <a:lnTo>
                  <a:pt x="621257" y="66472"/>
                </a:lnTo>
                <a:lnTo>
                  <a:pt x="1005275" y="0"/>
                </a:lnTo>
                <a:lnTo>
                  <a:pt x="0" y="410376"/>
                </a:lnTo>
                <a:lnTo>
                  <a:pt x="3318" y="220637"/>
                </a:lnTo>
                <a:close/>
              </a:path>
              <a:path h="410376" fill="none" w="1005275">
                <a:moveTo>
                  <a:pt x="3318" y="220637"/>
                </a:moveTo>
                <a:lnTo>
                  <a:pt x="621257" y="66472"/>
                </a:lnTo>
                <a:lnTo>
                  <a:pt x="1005275" y="0"/>
                </a:lnTo>
                <a:lnTo>
                  <a:pt x="0" y="410376"/>
                </a:lnTo>
                <a:lnTo>
                  <a:pt x="3318" y="220637"/>
                </a:lnTo>
                <a:close/>
              </a:path>
            </a:pathLst>
          </a:custGeom>
          <a:solidFill>
            <a:srgbClr val="236EA1"/>
          </a:solidFill>
          <a:ln cap="flat" w="7600">
            <a:solidFill>
              <a:srgbClr val="236EA1"/>
            </a:solidFill>
            <a:miter/>
          </a:ln>
        </p:spPr>
      </p:sp>
      <p:sp>
        <p:nvSpPr>
          <p:cNvPr name="" id="350"/>
          <p:cNvSpPr/>
          <p:nvPr/>
        </p:nvSpPr>
        <p:spPr>
          <a:xfrm flipH="true">
            <a:off x="6799195" y="5886062"/>
            <a:ext cy="592000" cx="1872002"/>
          </a:xfrm>
          <a:custGeom>
            <a:avLst/>
            <a:gdLst/>
            <a:ahLst/>
            <a:cxnLst/>
            <a:rect r="r" b="b" l="l" t="t"/>
            <a:pathLst>
              <a:path h="592000" fill="none" w="1872002">
                <a:moveTo>
                  <a:pt x="0" y="0"/>
                </a:moveTo>
                <a:lnTo>
                  <a:pt x="1872002" y="240000"/>
                </a:lnTo>
                <a:lnTo>
                  <a:pt x="1288002" y="592000"/>
                </a:lnTo>
              </a:path>
            </a:pathLst>
          </a:custGeom>
          <a:solidFill>
            <a:srgbClr val="236EA1"/>
          </a:solidFill>
          <a:ln cap="flat" w="10133">
            <a:solidFill>
              <a:srgbClr val="236EA1"/>
            </a:solidFill>
            <a:miter/>
          </a:ln>
        </p:spPr>
      </p:sp>
      <p:sp>
        <p:nvSpPr>
          <p:cNvPr name="" id="355"/>
          <p:cNvSpPr/>
          <p:nvPr/>
        </p:nvSpPr>
        <p:spPr>
          <a:xfrm>
            <a:off x="131483" y="632198"/>
            <a:ext cy="586176" cx="589424"/>
          </a:xfrm>
          <a:custGeom>
            <a:avLst/>
            <a:gdLst/>
            <a:ahLst/>
            <a:cxnLst/>
            <a:rect r="r" b="b" l="l" t="t"/>
            <a:pathLst>
              <a:path h="586176" stroke="false" w="589424">
                <a:moveTo>
                  <a:pt x="2727" y="331530"/>
                </a:moveTo>
                <a:lnTo>
                  <a:pt x="245066" y="115151"/>
                </a:lnTo>
                <a:lnTo>
                  <a:pt x="589424" y="0"/>
                </a:lnTo>
                <a:lnTo>
                  <a:pt x="0" y="586176"/>
                </a:lnTo>
                <a:lnTo>
                  <a:pt x="2727" y="331530"/>
                </a:lnTo>
                <a:close/>
              </a:path>
              <a:path h="586176" fill="none" w="589424">
                <a:moveTo>
                  <a:pt x="2727" y="331530"/>
                </a:moveTo>
                <a:lnTo>
                  <a:pt x="245066" y="115151"/>
                </a:lnTo>
                <a:lnTo>
                  <a:pt x="589424" y="0"/>
                </a:lnTo>
                <a:lnTo>
                  <a:pt x="0" y="586176"/>
                </a:lnTo>
                <a:lnTo>
                  <a:pt x="2727" y="331530"/>
                </a:lnTo>
                <a:close/>
              </a:path>
            </a:pathLst>
          </a:custGeom>
          <a:solidFill>
            <a:srgbClr val="236EA1"/>
          </a:solidFill>
          <a:ln cap="flat" w="7600">
            <a:solidFill>
              <a:srgbClr val="236EA1"/>
            </a:solidFill>
            <a:miter/>
          </a:ln>
        </p:spPr>
      </p:sp>
      <p:sp>
        <p:nvSpPr>
          <p:cNvPr name="" id="356"/>
          <p:cNvSpPr/>
          <p:nvPr/>
        </p:nvSpPr>
        <p:spPr>
          <a:xfrm flipH="true">
            <a:off x="131775" y="746413"/>
            <a:ext cy="175347" cx="515705"/>
          </a:xfrm>
          <a:custGeom>
            <a:avLst/>
            <a:gdLst/>
            <a:ahLst/>
            <a:cxnLst/>
            <a:rect r="r" b="b" l="l" t="t"/>
            <a:pathLst>
              <a:path h="175347" fill="none" w="515705">
                <a:moveTo>
                  <a:pt x="213605" y="175347"/>
                </a:moveTo>
                <a:lnTo>
                  <a:pt x="0" y="67627"/>
                </a:lnTo>
                <a:lnTo>
                  <a:pt x="315593" y="0"/>
                </a:lnTo>
                <a:lnTo>
                  <a:pt x="515705" y="65147"/>
                </a:lnTo>
              </a:path>
            </a:pathLst>
          </a:custGeom>
          <a:solidFill>
            <a:srgbClr val="0168A5"/>
          </a:solidFill>
          <a:ln cap="flat" w="10133">
            <a:solidFill>
              <a:srgbClr val="236EA1"/>
            </a:solidFill>
            <a:miter/>
          </a:ln>
        </p:spPr>
      </p:sp>
      <p:sp>
        <p:nvSpPr>
          <p:cNvPr name="" id="358"/>
          <p:cNvSpPr/>
          <p:nvPr/>
        </p:nvSpPr>
        <p:spPr>
          <a:xfrm>
            <a:off x="129874" y="921760"/>
            <a:ext cy="129200" cx="304000"/>
          </a:xfrm>
          <a:custGeom>
            <a:avLst/>
            <a:gdLst/>
            <a:ahLst/>
            <a:cxnLst/>
            <a:rect r="r" b="b" l="l" t="t"/>
            <a:pathLst>
              <a:path h="129200" fill="none" w="304000">
                <a:moveTo>
                  <a:pt x="0" y="129200"/>
                </a:moveTo>
                <a:lnTo>
                  <a:pt x="304000" y="0"/>
                </a:lnTo>
              </a:path>
            </a:pathLst>
          </a:custGeom>
          <a:solidFill>
            <a:srgbClr val="FFFFFF"/>
          </a:solidFill>
          <a:ln cap="flat" w="7600">
            <a:solidFill>
              <a:srgbClr val="FFFFFF"/>
            </a:solidFill>
            <a:miter/>
          </a:ln>
        </p:spPr>
      </p:sp>
      <p:sp>
        <p:nvSpPr>
          <p:cNvPr name="Rectangle" id="169"/>
          <p:cNvSpPr/>
          <p:nvPr/>
        </p:nvSpPr>
        <p:spPr>
          <a:xfrm>
            <a:off x="624568" y="307376"/>
            <a:ext cy="614387" cx="4199456"/>
          </a:xfrm>
          <a:custGeom>
            <a:avLst/>
            <a:gdLst/>
            <a:ahLst/>
            <a:cxnLst/>
            <a:rect r="r" b="b" l="l" t="t"/>
            <a:pathLst>
              <a:path h="614387" stroke="false" w="4199456">
                <a:moveTo>
                  <a:pt x="0" y="0"/>
                </a:moveTo>
                <a:lnTo>
                  <a:pt x="4199456" y="0"/>
                </a:lnTo>
                <a:lnTo>
                  <a:pt x="4199456" y="614387"/>
                </a:lnTo>
                <a:lnTo>
                  <a:pt x="0" y="614387"/>
                </a:lnTo>
                <a:lnTo>
                  <a:pt x="0" y="0"/>
                </a:lnTo>
                <a:close/>
              </a:path>
              <a:path h="614387" fill="none" w="4199456">
                <a:moveTo>
                  <a:pt x="0" y="0"/>
                </a:moveTo>
                <a:lnTo>
                  <a:pt x="4199456" y="0"/>
                </a:lnTo>
                <a:lnTo>
                  <a:pt x="4199456" y="614387"/>
                </a:lnTo>
                <a:lnTo>
                  <a:pt x="0" y="614387"/>
                </a:lnTo>
                <a:lnTo>
                  <a:pt x="0" y="0"/>
                </a:lnTo>
                <a:close/>
              </a:path>
            </a:pathLst>
          </a:custGeom>
          <a:noFill/>
          <a:ln cap="flat" w="7600">
            <a:noFill/>
            <a:miter/>
          </a:ln>
        </p:spPr>
        <p:txBody>
          <a:bodyPr tIns="38100" anchor="ctr" lIns="38100" rtlCol="0" rIns="38100" wrap="square" bIns="38100"/>
          <a:lstStyle/>
          <a:p>
            <a:pPr algn="ctr"/>
            <a:r>
              <a:rPr altLang="en-US" sz="2736" b="1" lang="zh-CN" dirty="0">
                <a:solidFill>
                  <a:srgbClr val="C00000"/>
                </a:solidFill>
                <a:latin typeface="Arial"/>
                <a:ea typeface="Arial"/>
                <a:cs typeface="Arial"/>
              </a:rPr>
              <a:t>SLSU DICT ROADMAP </a:t>
            </a:r>
          </a:p>
        </p:txBody>
      </p:sp>
      <p:sp>
        <p:nvSpPr>
          <p:cNvPr name="Rectangle" id="173"/>
          <p:cNvSpPr/>
          <p:nvPr/>
        </p:nvSpPr>
        <p:spPr>
          <a:xfrm>
            <a:off x="3104531" y="5226879"/>
            <a:ext cy="440800" cx="1950935"/>
          </a:xfrm>
          <a:custGeom>
            <a:avLst/>
            <a:gdLst/>
            <a:ahLst/>
            <a:cxnLst/>
            <a:rect r="r" b="b" l="l" t="t"/>
            <a:pathLst>
              <a:path h="440800" stroke="false" w="1950935">
                <a:moveTo>
                  <a:pt x="0" y="0"/>
                </a:moveTo>
                <a:lnTo>
                  <a:pt x="1950935" y="0"/>
                </a:lnTo>
                <a:lnTo>
                  <a:pt x="1950935" y="440800"/>
                </a:lnTo>
                <a:lnTo>
                  <a:pt x="0" y="440800"/>
                </a:lnTo>
                <a:lnTo>
                  <a:pt x="0" y="0"/>
                </a:lnTo>
                <a:close/>
              </a:path>
              <a:path h="440800" fill="none" w="1950935">
                <a:moveTo>
                  <a:pt x="0" y="0"/>
                </a:moveTo>
                <a:lnTo>
                  <a:pt x="1950935" y="0"/>
                </a:lnTo>
                <a:lnTo>
                  <a:pt x="1950935" y="440800"/>
                </a:lnTo>
                <a:lnTo>
                  <a:pt x="0" y="440800"/>
                </a:lnTo>
                <a:lnTo>
                  <a:pt x="0" y="0"/>
                </a:lnTo>
                <a:close/>
              </a:path>
            </a:pathLst>
          </a:custGeom>
          <a:noFill/>
          <a:ln cap="flat" w="7600">
            <a:noFill/>
            <a:miter/>
          </a:ln>
        </p:spPr>
        <p:txBody>
          <a:bodyPr tIns="38100" anchor="ctr" lIns="38100" rtlCol="0" rIns="38100" wrap="square" bIns="38100"/>
          <a:lstStyle/>
          <a:p>
            <a:pPr algn="ctr"/>
            <a:r>
              <a:rPr altLang="en-US" sz="988" b="1" lang="zh-CN" dirty="0">
                <a:solidFill>
                  <a:srgbClr val="236EA1"/>
                </a:solidFill>
                <a:latin typeface="Calibri"/>
                <a:ea typeface="Calibri"/>
                <a:cs typeface="Calibri"/>
              </a:rPr>
              <a:t>FUNDAMENTAL DIGITAL LITERACY</a:t>
            </a:r>
          </a:p>
        </p:txBody>
      </p:sp>
      <p:sp>
        <p:nvSpPr>
          <p:cNvPr name="Rectangle" id="175"/>
          <p:cNvSpPr/>
          <p:nvPr/>
        </p:nvSpPr>
        <p:spPr>
          <a:xfrm>
            <a:off x="4783599" y="4234600"/>
            <a:ext cy="387600" cx="1872002"/>
          </a:xfrm>
          <a:custGeom>
            <a:avLst/>
            <a:gdLst/>
            <a:ahLst/>
            <a:cxnLst/>
            <a:rect r="r" b="b" l="l" t="t"/>
            <a:pathLst>
              <a:path h="387600" stroke="false" w="1872002">
                <a:moveTo>
                  <a:pt x="0" y="0"/>
                </a:moveTo>
                <a:lnTo>
                  <a:pt x="1872002" y="0"/>
                </a:lnTo>
                <a:lnTo>
                  <a:pt x="1872002" y="387600"/>
                </a:lnTo>
                <a:lnTo>
                  <a:pt x="0" y="387600"/>
                </a:lnTo>
                <a:lnTo>
                  <a:pt x="0" y="0"/>
                </a:lnTo>
                <a:close/>
              </a:path>
              <a:path h="387600" fill="none" w="1872002">
                <a:moveTo>
                  <a:pt x="0" y="0"/>
                </a:moveTo>
                <a:lnTo>
                  <a:pt x="1872002" y="0"/>
                </a:lnTo>
                <a:lnTo>
                  <a:pt x="1872002" y="387600"/>
                </a:lnTo>
                <a:lnTo>
                  <a:pt x="0" y="387600"/>
                </a:lnTo>
                <a:lnTo>
                  <a:pt x="0" y="0"/>
                </a:lnTo>
                <a:close/>
              </a:path>
            </a:pathLst>
          </a:custGeom>
          <a:noFill/>
          <a:ln cap="flat" w="7600">
            <a:noFill/>
            <a:miter/>
          </a:ln>
        </p:spPr>
        <p:txBody>
          <a:bodyPr tIns="38100" anchor="ctr" lIns="38100" rtlCol="0" rIns="38100" wrap="square" bIns="38100"/>
          <a:lstStyle/>
          <a:p>
            <a:pPr algn="ctr"/>
            <a:r>
              <a:rPr altLang="en-US" sz="988" b="1" lang="zh-CN" dirty="0">
                <a:solidFill>
                  <a:srgbClr val="236EA1"/>
                </a:solidFill>
                <a:latin typeface="Calibri"/>
                <a:ea typeface="Calibri"/>
                <a:cs typeface="Calibri"/>
              </a:rPr>
              <a:t>ADVANCED ICT TECHNOLOGIES</a:t>
            </a:r>
          </a:p>
        </p:txBody>
      </p:sp>
      <p:sp>
        <p:nvSpPr>
          <p:cNvPr name="Rectangle" id="177"/>
          <p:cNvSpPr/>
          <p:nvPr/>
        </p:nvSpPr>
        <p:spPr>
          <a:xfrm>
            <a:off x="6187076" y="2885516"/>
            <a:ext cy="597164" cx="1872002"/>
          </a:xfrm>
          <a:custGeom>
            <a:avLst/>
            <a:gdLst/>
            <a:ahLst/>
            <a:cxnLst/>
            <a:rect r="r" b="b" l="l" t="t"/>
            <a:pathLst>
              <a:path h="597164" stroke="false" w="1872002">
                <a:moveTo>
                  <a:pt x="0" y="0"/>
                </a:moveTo>
                <a:lnTo>
                  <a:pt x="1872002" y="0"/>
                </a:lnTo>
                <a:lnTo>
                  <a:pt x="1872002" y="597164"/>
                </a:lnTo>
                <a:lnTo>
                  <a:pt x="0" y="597164"/>
                </a:lnTo>
                <a:lnTo>
                  <a:pt x="0" y="0"/>
                </a:lnTo>
                <a:close/>
              </a:path>
              <a:path h="597164" fill="none" w="1872002">
                <a:moveTo>
                  <a:pt x="0" y="0"/>
                </a:moveTo>
                <a:lnTo>
                  <a:pt x="1872002" y="0"/>
                </a:lnTo>
                <a:lnTo>
                  <a:pt x="1872002" y="597164"/>
                </a:lnTo>
                <a:lnTo>
                  <a:pt x="0" y="597164"/>
                </a:lnTo>
                <a:lnTo>
                  <a:pt x="0" y="0"/>
                </a:lnTo>
                <a:close/>
              </a:path>
            </a:pathLst>
          </a:custGeom>
          <a:noFill/>
          <a:ln cap="flat" w="7600">
            <a:noFill/>
            <a:miter/>
          </a:ln>
        </p:spPr>
        <p:txBody>
          <a:bodyPr tIns="38100" anchor="ctr" lIns="38100" rtlCol="0" rIns="38100" wrap="square" bIns="38100"/>
          <a:lstStyle/>
          <a:p>
            <a:pPr algn="ctr"/>
            <a:r>
              <a:rPr altLang="en-US" sz="988" b="1" lang="zh-CN" dirty="0">
                <a:solidFill>
                  <a:srgbClr val="236EA1"/>
                </a:solidFill>
                <a:latin typeface="Calibri"/>
                <a:ea typeface="Calibri"/>
                <a:cs typeface="Calibri"/>
              </a:rPr>
              <a:t>TECHNOLOGY RESOURCE CENTER</a:t>
            </a:r>
          </a:p>
        </p:txBody>
      </p:sp>
      <p:sp>
        <p:nvSpPr>
          <p:cNvPr name="Rectangle" id="179"/>
          <p:cNvSpPr/>
          <p:nvPr/>
        </p:nvSpPr>
        <p:spPr>
          <a:xfrm>
            <a:off x="7897076" y="1080121"/>
            <a:ext cy="387600" cx="1026000"/>
          </a:xfrm>
          <a:custGeom>
            <a:avLst/>
            <a:gdLst/>
            <a:ahLst/>
            <a:cxnLst/>
            <a:rect r="r" b="b" l="l" t="t"/>
            <a:pathLst>
              <a:path h="387600" stroke="false" w="1026000">
                <a:moveTo>
                  <a:pt x="0" y="0"/>
                </a:moveTo>
                <a:lnTo>
                  <a:pt x="1026000" y="0"/>
                </a:lnTo>
                <a:lnTo>
                  <a:pt x="1026000" y="387600"/>
                </a:lnTo>
                <a:lnTo>
                  <a:pt x="0" y="387600"/>
                </a:lnTo>
                <a:lnTo>
                  <a:pt x="0" y="0"/>
                </a:lnTo>
                <a:close/>
              </a:path>
              <a:path h="387600" fill="none" w="1026000">
                <a:moveTo>
                  <a:pt x="0" y="0"/>
                </a:moveTo>
                <a:lnTo>
                  <a:pt x="1026000" y="0"/>
                </a:lnTo>
                <a:lnTo>
                  <a:pt x="1026000" y="387600"/>
                </a:lnTo>
                <a:lnTo>
                  <a:pt x="0" y="387600"/>
                </a:lnTo>
                <a:lnTo>
                  <a:pt x="0" y="0"/>
                </a:lnTo>
                <a:close/>
              </a:path>
            </a:pathLst>
          </a:custGeom>
          <a:noFill/>
          <a:ln cap="flat" w="7600">
            <a:noFill/>
            <a:miter/>
          </a:ln>
        </p:spPr>
        <p:txBody>
          <a:bodyPr tIns="38100" anchor="ctr" lIns="38100" rtlCol="0" rIns="38100" wrap="square" bIns="38100"/>
          <a:lstStyle/>
          <a:p>
            <a:pPr algn="ctr"/>
            <a:r>
              <a:rPr altLang="en-US" sz="988" b="1" lang="zh-CN" dirty="0">
                <a:solidFill>
                  <a:srgbClr val="236EA1"/>
                </a:solidFill>
                <a:latin typeface="Calibri"/>
                <a:ea typeface="Calibri"/>
                <a:cs typeface="Calibri"/>
              </a:rPr>
              <a:t>TECH SUMMIT</a:t>
            </a:r>
          </a:p>
        </p:txBody>
      </p:sp>
      <p:sp>
        <p:nvSpPr>
          <p:cNvPr name="Rectangle" id="181"/>
          <p:cNvSpPr/>
          <p:nvPr/>
        </p:nvSpPr>
        <p:spPr>
          <a:xfrm>
            <a:off x="2972664" y="5523385"/>
            <a:ext cy="1023735" cx="2214663"/>
          </a:xfrm>
          <a:custGeom>
            <a:avLst/>
            <a:gdLst/>
            <a:ahLst/>
            <a:cxnLst/>
            <a:rect r="r" b="b" l="l" t="t"/>
            <a:pathLst>
              <a:path h="1023735" stroke="false" w="2214663">
                <a:moveTo>
                  <a:pt x="0" y="0"/>
                </a:moveTo>
                <a:lnTo>
                  <a:pt x="2214663" y="0"/>
                </a:lnTo>
                <a:lnTo>
                  <a:pt x="2214663" y="1023735"/>
                </a:lnTo>
                <a:lnTo>
                  <a:pt x="0" y="1023735"/>
                </a:lnTo>
                <a:lnTo>
                  <a:pt x="0" y="0"/>
                </a:lnTo>
                <a:close/>
              </a:path>
              <a:path h="1023735" fill="none" w="2214663">
                <a:moveTo>
                  <a:pt x="0" y="0"/>
                </a:moveTo>
                <a:lnTo>
                  <a:pt x="2214663" y="0"/>
                </a:lnTo>
                <a:lnTo>
                  <a:pt x="2214663" y="1023735"/>
                </a:lnTo>
                <a:lnTo>
                  <a:pt x="0" y="1023735"/>
                </a:lnTo>
                <a:lnTo>
                  <a:pt x="0" y="0"/>
                </a:lnTo>
                <a:close/>
              </a:path>
            </a:pathLst>
          </a:custGeom>
          <a:noFill/>
          <a:ln cap="flat" w="7600">
            <a:noFill/>
            <a:miter/>
          </a:ln>
        </p:spPr>
        <p:txBody>
          <a:bodyPr tIns="38100" anchor="t" lIns="38100" rtlCol="0" rIns="38100" wrap="square" bIns="38100"/>
          <a:lstStyle/>
          <a:p>
            <a:pPr algn="l"/>
            <a:r>
              <a:rPr altLang="en-US" sz="912" lang="zh-CN" dirty="0">
                <a:solidFill>
                  <a:srgbClr val="454545"/>
                </a:solidFill>
                <a:latin typeface="Arial"/>
                <a:ea typeface="Arial"/>
                <a:cs typeface="Arial"/>
              </a:rPr>
              <a:t>Continue to expand digital literacy programs to reach all members of the university community, addressing the digital divide and promoting equitable access to technology</a:t>
            </a:r>
          </a:p>
        </p:txBody>
      </p:sp>
      <p:sp>
        <p:nvSpPr>
          <p:cNvPr name="Rectangle" id="183"/>
          <p:cNvSpPr/>
          <p:nvPr/>
        </p:nvSpPr>
        <p:spPr>
          <a:xfrm>
            <a:off x="6221223" y="3257514"/>
            <a:ext cy="1558106" cx="2659954"/>
          </a:xfrm>
          <a:custGeom>
            <a:avLst/>
            <a:gdLst/>
            <a:ahLst/>
            <a:cxnLst/>
            <a:rect r="r" b="b" l="l" t="t"/>
            <a:pathLst>
              <a:path h="1558106" stroke="false" w="2659954">
                <a:moveTo>
                  <a:pt x="0" y="0"/>
                </a:moveTo>
                <a:lnTo>
                  <a:pt x="2659954" y="0"/>
                </a:lnTo>
                <a:lnTo>
                  <a:pt x="2659954" y="1558106"/>
                </a:lnTo>
                <a:lnTo>
                  <a:pt x="0" y="1558106"/>
                </a:lnTo>
                <a:lnTo>
                  <a:pt x="0" y="0"/>
                </a:lnTo>
                <a:close/>
              </a:path>
              <a:path h="1558106" fill="none" w="2659954">
                <a:moveTo>
                  <a:pt x="0" y="0"/>
                </a:moveTo>
                <a:lnTo>
                  <a:pt x="2659954" y="0"/>
                </a:lnTo>
                <a:lnTo>
                  <a:pt x="2659954" y="1558106"/>
                </a:lnTo>
                <a:lnTo>
                  <a:pt x="0" y="1558106"/>
                </a:lnTo>
                <a:lnTo>
                  <a:pt x="0" y="0"/>
                </a:lnTo>
                <a:close/>
              </a:path>
            </a:pathLst>
          </a:custGeom>
          <a:noFill/>
          <a:ln cap="flat" w="7600">
            <a:noFill/>
            <a:miter/>
          </a:ln>
        </p:spPr>
        <p:txBody>
          <a:bodyPr tIns="38100" anchor="t" lIns="38100" rtlCol="0" rIns="38100" wrap="square" bIns="38100"/>
          <a:lstStyle/>
          <a:p>
            <a:pPr algn="l"/>
            <a:r>
              <a:rPr altLang="en-US" sz="988" lang="zh-CN" dirty="0">
                <a:solidFill>
                  <a:srgbClr val="454545"/>
                </a:solidFill>
                <a:latin typeface="Arial"/>
                <a:ea typeface="Arial"/>
                <a:cs typeface="Arial"/>
              </a:rPr>
              <a:t>SLSU a hub for technological advancement, providing resources and expertise to the community and seeks to foster a culture of innovation in instruction, research, and extension, particularly in fields like engineering, technology, and allied sciences.</a:t>
            </a:r>
          </a:p>
        </p:txBody>
      </p:sp>
      <p:sp>
        <p:nvSpPr>
          <p:cNvPr name="Rectangle" id="185"/>
          <p:cNvSpPr/>
          <p:nvPr/>
        </p:nvSpPr>
        <p:spPr>
          <a:xfrm>
            <a:off x="4853200" y="4476063"/>
            <a:ext cy="1236528" cx="2302800"/>
          </a:xfrm>
          <a:custGeom>
            <a:avLst/>
            <a:gdLst/>
            <a:ahLst/>
            <a:cxnLst/>
            <a:rect r="r" b="b" l="l" t="t"/>
            <a:pathLst>
              <a:path h="1236528" stroke="false" w="2302800">
                <a:moveTo>
                  <a:pt x="0" y="0"/>
                </a:moveTo>
                <a:lnTo>
                  <a:pt x="2302800" y="0"/>
                </a:lnTo>
                <a:lnTo>
                  <a:pt x="2302800" y="1236528"/>
                </a:lnTo>
                <a:lnTo>
                  <a:pt x="0" y="1236528"/>
                </a:lnTo>
                <a:lnTo>
                  <a:pt x="0" y="0"/>
                </a:lnTo>
                <a:close/>
              </a:path>
              <a:path h="1236528" fill="none" w="2302800">
                <a:moveTo>
                  <a:pt x="0" y="0"/>
                </a:moveTo>
                <a:lnTo>
                  <a:pt x="2302800" y="0"/>
                </a:lnTo>
                <a:lnTo>
                  <a:pt x="2302800" y="1236528"/>
                </a:lnTo>
                <a:lnTo>
                  <a:pt x="0" y="1236528"/>
                </a:lnTo>
                <a:lnTo>
                  <a:pt x="0" y="0"/>
                </a:lnTo>
                <a:close/>
              </a:path>
            </a:pathLst>
          </a:custGeom>
          <a:noFill/>
          <a:ln cap="flat" w="7600">
            <a:noFill/>
            <a:miter/>
          </a:ln>
        </p:spPr>
        <p:txBody>
          <a:bodyPr tIns="38100" anchor="t" lIns="38100" rtlCol="0" rIns="38100" wrap="square" bIns="38100"/>
          <a:lstStyle/>
          <a:p>
            <a:pPr algn="l"/>
            <a:r>
              <a:rPr altLang="en-US" sz="988" lang="zh-CN" dirty="0">
                <a:solidFill>
                  <a:srgbClr val="454545"/>
                </a:solidFill>
                <a:latin typeface="Arial"/>
                <a:ea typeface="Arial"/>
                <a:cs typeface="Arial"/>
              </a:rPr>
              <a:t>Explore and invest in emerging technologies such as artificial intelligence, machine learning, and big data analytics to enhance research, teaching, and administrative processes.</a:t>
            </a:r>
          </a:p>
        </p:txBody>
      </p:sp>
      <p:sp>
        <p:nvSpPr>
          <p:cNvPr name="Rectangle" id="187"/>
          <p:cNvSpPr/>
          <p:nvPr/>
        </p:nvSpPr>
        <p:spPr>
          <a:xfrm>
            <a:off x="7676486" y="1332405"/>
            <a:ext cy="1096384" cx="1341476"/>
          </a:xfrm>
          <a:custGeom>
            <a:avLst/>
            <a:gdLst/>
            <a:ahLst/>
            <a:cxnLst/>
            <a:rect r="r" b="b" l="l" t="t"/>
            <a:pathLst>
              <a:path h="1096384" stroke="false" w="1341476">
                <a:moveTo>
                  <a:pt x="0" y="0"/>
                </a:moveTo>
                <a:lnTo>
                  <a:pt x="1341476" y="0"/>
                </a:lnTo>
                <a:lnTo>
                  <a:pt x="1341476" y="1096384"/>
                </a:lnTo>
                <a:lnTo>
                  <a:pt x="0" y="1096384"/>
                </a:lnTo>
                <a:lnTo>
                  <a:pt x="0" y="0"/>
                </a:lnTo>
                <a:close/>
              </a:path>
              <a:path h="1096384" fill="none" w="1341476">
                <a:moveTo>
                  <a:pt x="0" y="0"/>
                </a:moveTo>
                <a:lnTo>
                  <a:pt x="1341476" y="0"/>
                </a:lnTo>
                <a:lnTo>
                  <a:pt x="1341476" y="1096384"/>
                </a:lnTo>
                <a:lnTo>
                  <a:pt x="0" y="1096384"/>
                </a:lnTo>
                <a:lnTo>
                  <a:pt x="0" y="0"/>
                </a:lnTo>
                <a:close/>
              </a:path>
            </a:pathLst>
          </a:custGeom>
          <a:noFill/>
          <a:ln cap="flat" w="7600">
            <a:noFill/>
            <a:miter/>
          </a:ln>
        </p:spPr>
        <p:txBody>
          <a:bodyPr tIns="38100" anchor="t" lIns="38100" rtlCol="0" rIns="38100" wrap="square" bIns="38100"/>
          <a:lstStyle/>
          <a:p>
            <a:pPr algn="ctr"/>
            <a:r>
              <a:rPr altLang="en-US" sz="836" lang="zh-CN" dirty="0">
                <a:solidFill>
                  <a:srgbClr val="454545"/>
                </a:solidFill>
                <a:latin typeface="Arial"/>
                <a:ea typeface="Arial"/>
                <a:cs typeface="Arial"/>
              </a:rPr>
              <a:t>SLSU host an annual summit for technology research education and addressing the needs of Quezon Province and the CALABARZON region.</a:t>
            </a:r>
          </a:p>
        </p:txBody>
      </p:sp>
      <p:grpSp>
        <p:nvGrpSpPr>
          <p:cNvPr name="" id="190"/>
          <p:cNvGrpSpPr/>
          <p:nvPr/>
        </p:nvGrpSpPr>
        <p:grpSpPr>
          <a:xfrm>
            <a:off x="-162800" y="20400"/>
            <a:ext cy="7600" cx="7600"/>
            <a:chOff x="-162800" y="20400"/>
            <a:chExt cy="7600" cx="7600"/>
          </a:xfrm>
        </p:grpSpPr>
      </p:grpSp>
      <p:sp>
        <p:nvSpPr>
          <p:cNvPr name="" id="287"/>
          <p:cNvSpPr/>
          <p:nvPr/>
        </p:nvSpPr>
        <p:spPr>
          <a:xfrm>
            <a:off x="402693" y="2397007"/>
            <a:ext cy="1402071" cx="1842369"/>
          </a:xfrm>
          <a:custGeom>
            <a:avLst/>
            <a:gdLst/>
            <a:ahLst/>
            <a:cxnLst/>
            <a:rect r="r" b="b" l="l" t="t"/>
            <a:pathLst>
              <a:path h="1402071" stroke="false" w="1842369">
                <a:moveTo>
                  <a:pt x="0" y="57718"/>
                </a:moveTo>
                <a:cubicBezTo>
                  <a:pt x="0" y="25841"/>
                  <a:pt x="41243" y="0"/>
                  <a:pt x="92119" y="0"/>
                </a:cubicBezTo>
                <a:lnTo>
                  <a:pt x="1750250" y="0"/>
                </a:lnTo>
                <a:cubicBezTo>
                  <a:pt x="1801124" y="0"/>
                  <a:pt x="1842369" y="25841"/>
                  <a:pt x="1842369" y="57718"/>
                </a:cubicBezTo>
                <a:lnTo>
                  <a:pt x="1842369" y="1344356"/>
                </a:lnTo>
                <a:cubicBezTo>
                  <a:pt x="1842369" y="1376231"/>
                  <a:pt x="1801124" y="1402071"/>
                  <a:pt x="1750250" y="1402071"/>
                </a:cubicBezTo>
                <a:lnTo>
                  <a:pt x="92119" y="1402071"/>
                </a:lnTo>
                <a:cubicBezTo>
                  <a:pt x="41243" y="1402071"/>
                  <a:pt x="0" y="1376231"/>
                  <a:pt x="0" y="1344356"/>
                </a:cubicBezTo>
                <a:lnTo>
                  <a:pt x="0" y="57718"/>
                </a:lnTo>
                <a:close/>
              </a:path>
              <a:path h="1402071" fill="none" w="1842369">
                <a:moveTo>
                  <a:pt x="0" y="57718"/>
                </a:moveTo>
                <a:cubicBezTo>
                  <a:pt x="0" y="25841"/>
                  <a:pt x="41243" y="0"/>
                  <a:pt x="92119" y="0"/>
                </a:cubicBezTo>
                <a:lnTo>
                  <a:pt x="1750250" y="0"/>
                </a:lnTo>
                <a:cubicBezTo>
                  <a:pt x="1801124" y="0"/>
                  <a:pt x="1842369" y="25841"/>
                  <a:pt x="1842369" y="57718"/>
                </a:cubicBezTo>
                <a:lnTo>
                  <a:pt x="1842369" y="1344356"/>
                </a:lnTo>
                <a:cubicBezTo>
                  <a:pt x="1842369" y="1376231"/>
                  <a:pt x="1801124" y="1402071"/>
                  <a:pt x="1750250" y="1402071"/>
                </a:cubicBezTo>
                <a:lnTo>
                  <a:pt x="92119" y="1402071"/>
                </a:lnTo>
                <a:cubicBezTo>
                  <a:pt x="41243" y="1402071"/>
                  <a:pt x="0" y="1376231"/>
                  <a:pt x="0" y="1344356"/>
                </a:cubicBezTo>
                <a:lnTo>
                  <a:pt x="0" y="57718"/>
                </a:lnTo>
                <a:close/>
              </a:path>
            </a:pathLst>
          </a:custGeom>
          <a:solidFill>
            <a:srgbClr val="FFFF00">
              <a:alpha val="20000"/>
            </a:srgbClr>
          </a:solidFill>
          <a:ln cap="flat" w="7600">
            <a:noFill/>
            <a:miter/>
          </a:ln>
        </p:spPr>
      </p:sp>
      <p:sp>
        <p:nvSpPr>
          <p:cNvPr name="" id="288"/>
          <p:cNvSpPr/>
          <p:nvPr/>
        </p:nvSpPr>
        <p:spPr>
          <a:xfrm>
            <a:off x="417810" y="921760"/>
            <a:ext cy="1391119" cx="1827260"/>
          </a:xfrm>
          <a:custGeom>
            <a:avLst/>
            <a:gdLst/>
            <a:ahLst/>
            <a:cxnLst/>
            <a:rect r="r" b="b" l="l" t="t"/>
            <a:pathLst>
              <a:path h="1391119" stroke="false" w="1827260">
                <a:moveTo>
                  <a:pt x="0" y="57267"/>
                </a:moveTo>
                <a:cubicBezTo>
                  <a:pt x="0" y="25639"/>
                  <a:pt x="40905" y="0"/>
                  <a:pt x="91363" y="0"/>
                </a:cubicBezTo>
                <a:lnTo>
                  <a:pt x="1735893" y="0"/>
                </a:lnTo>
                <a:cubicBezTo>
                  <a:pt x="1786350" y="0"/>
                  <a:pt x="1827260" y="25639"/>
                  <a:pt x="1827260" y="57267"/>
                </a:cubicBezTo>
                <a:lnTo>
                  <a:pt x="1827260" y="1333853"/>
                </a:lnTo>
                <a:cubicBezTo>
                  <a:pt x="1827260" y="1365477"/>
                  <a:pt x="1786350" y="1391119"/>
                  <a:pt x="1735893" y="1391119"/>
                </a:cubicBezTo>
                <a:lnTo>
                  <a:pt x="91363" y="1391119"/>
                </a:lnTo>
                <a:cubicBezTo>
                  <a:pt x="40905" y="1391119"/>
                  <a:pt x="0" y="1365477"/>
                  <a:pt x="0" y="1333853"/>
                </a:cubicBezTo>
                <a:lnTo>
                  <a:pt x="0" y="57267"/>
                </a:lnTo>
                <a:close/>
              </a:path>
              <a:path h="1391119" fill="none" w="1827260">
                <a:moveTo>
                  <a:pt x="0" y="57267"/>
                </a:moveTo>
                <a:cubicBezTo>
                  <a:pt x="0" y="25639"/>
                  <a:pt x="40905" y="0"/>
                  <a:pt x="91363" y="0"/>
                </a:cubicBezTo>
                <a:lnTo>
                  <a:pt x="1735893" y="0"/>
                </a:lnTo>
                <a:cubicBezTo>
                  <a:pt x="1786350" y="0"/>
                  <a:pt x="1827260" y="25639"/>
                  <a:pt x="1827260" y="57267"/>
                </a:cubicBezTo>
                <a:lnTo>
                  <a:pt x="1827260" y="1333853"/>
                </a:lnTo>
                <a:cubicBezTo>
                  <a:pt x="1827260" y="1365477"/>
                  <a:pt x="1786350" y="1391119"/>
                  <a:pt x="1735893" y="1391119"/>
                </a:cubicBezTo>
                <a:lnTo>
                  <a:pt x="91363" y="1391119"/>
                </a:lnTo>
                <a:cubicBezTo>
                  <a:pt x="40905" y="1391119"/>
                  <a:pt x="0" y="1365477"/>
                  <a:pt x="0" y="1333853"/>
                </a:cubicBezTo>
                <a:lnTo>
                  <a:pt x="0" y="57267"/>
                </a:lnTo>
                <a:close/>
              </a:path>
            </a:pathLst>
          </a:custGeom>
          <a:solidFill>
            <a:srgbClr val="FFC000">
              <a:alpha val="20000"/>
            </a:srgbClr>
          </a:solidFill>
          <a:ln cap="flat" w="7600">
            <a:noFill/>
            <a:miter/>
          </a:ln>
        </p:spPr>
      </p:sp>
      <p:sp>
        <p:nvSpPr>
          <p:cNvPr name="Rectangle" id="291"/>
          <p:cNvSpPr/>
          <p:nvPr/>
        </p:nvSpPr>
        <p:spPr>
          <a:xfrm>
            <a:off x="476482" y="2397007"/>
            <a:ext cy="1402071" cx="1694800"/>
          </a:xfrm>
          <a:custGeom>
            <a:avLst/>
            <a:gdLst/>
            <a:ahLst/>
            <a:cxnLst/>
            <a:rect r="r" b="b" l="l" t="t"/>
            <a:pathLst>
              <a:path h="1402071" stroke="false" w="1694800">
                <a:moveTo>
                  <a:pt x="0" y="0"/>
                </a:moveTo>
                <a:lnTo>
                  <a:pt x="1694800" y="0"/>
                </a:lnTo>
                <a:lnTo>
                  <a:pt x="1694800" y="1402071"/>
                </a:lnTo>
                <a:lnTo>
                  <a:pt x="0" y="1402071"/>
                </a:lnTo>
                <a:lnTo>
                  <a:pt x="0" y="0"/>
                </a:lnTo>
                <a:close/>
              </a:path>
              <a:path h="1402071" fill="none" w="1694800">
                <a:moveTo>
                  <a:pt x="0" y="0"/>
                </a:moveTo>
                <a:lnTo>
                  <a:pt x="1694800" y="0"/>
                </a:lnTo>
                <a:lnTo>
                  <a:pt x="1694800" y="1402071"/>
                </a:lnTo>
                <a:lnTo>
                  <a:pt x="0" y="1402071"/>
                </a:lnTo>
                <a:lnTo>
                  <a:pt x="0" y="0"/>
                </a:lnTo>
                <a:close/>
              </a:path>
            </a:pathLst>
          </a:custGeom>
          <a:noFill/>
          <a:ln cap="flat" w="7600">
            <a:noFill/>
            <a:miter/>
          </a:ln>
        </p:spPr>
        <p:txBody>
          <a:bodyPr tIns="38100" anchor="ctr" lIns="38100" rtlCol="0" rIns="38100" wrap="square" bIns="38100"/>
          <a:lstStyle/>
          <a:p>
            <a:pPr algn="ctr"/>
            <a:r>
              <a:rPr altLang="en-US" sz="684" b="1" lang="zh-CN" dirty="0">
                <a:solidFill>
                  <a:srgbClr val="000000"/>
                </a:solidFill>
                <a:latin typeface="Arial"/>
                <a:ea typeface="Arial"/>
                <a:cs typeface="Arial"/>
              </a:rPr>
              <a:t>Through ICT integration in education, research and development, community engagement program, partnership and collaboration, infrastructure development, policy framework, capacity building program, e-governance initiatives, students support services, innovation and entrepreneurship program, and sustainability initiatives to build a robust digital literate school.</a:t>
            </a:r>
          </a:p>
        </p:txBody>
      </p:sp>
      <p:sp>
        <p:nvSpPr>
          <p:cNvPr name="Rectangle" id="313"/>
          <p:cNvSpPr/>
          <p:nvPr/>
        </p:nvSpPr>
        <p:spPr>
          <a:xfrm>
            <a:off x="417810" y="1238171"/>
            <a:ext cy="758298" cx="1842369"/>
          </a:xfrm>
          <a:custGeom>
            <a:avLst/>
            <a:gdLst/>
            <a:ahLst/>
            <a:cxnLst/>
            <a:rect r="r" b="b" l="l" t="t"/>
            <a:pathLst>
              <a:path h="758298" stroke="false" w="1842369">
                <a:moveTo>
                  <a:pt x="0" y="0"/>
                </a:moveTo>
                <a:lnTo>
                  <a:pt x="1842369" y="0"/>
                </a:lnTo>
                <a:lnTo>
                  <a:pt x="1842369" y="758298"/>
                </a:lnTo>
                <a:lnTo>
                  <a:pt x="0" y="758298"/>
                </a:lnTo>
                <a:lnTo>
                  <a:pt x="0" y="0"/>
                </a:lnTo>
                <a:close/>
              </a:path>
              <a:path h="758298" fill="none" w="1842369">
                <a:moveTo>
                  <a:pt x="0" y="0"/>
                </a:moveTo>
                <a:lnTo>
                  <a:pt x="1842369" y="0"/>
                </a:lnTo>
                <a:lnTo>
                  <a:pt x="1842369" y="758298"/>
                </a:lnTo>
                <a:lnTo>
                  <a:pt x="0" y="758298"/>
                </a:lnTo>
                <a:lnTo>
                  <a:pt x="0" y="0"/>
                </a:lnTo>
                <a:close/>
              </a:path>
            </a:pathLst>
          </a:custGeom>
          <a:noFill/>
          <a:ln cap="flat" w="7600">
            <a:noFill/>
            <a:miter/>
          </a:ln>
        </p:spPr>
        <p:txBody>
          <a:bodyPr tIns="38100" anchor="ctr" lIns="38100" rtlCol="0" rIns="38100" wrap="square" bIns="38100"/>
          <a:lstStyle/>
          <a:p>
            <a:pPr algn="ctr"/>
            <a:r>
              <a:rPr altLang="en-US" sz="684" b="1" lang="zh-CN" dirty="0">
                <a:solidFill>
                  <a:srgbClr val="000000"/>
                </a:solidFill>
                <a:latin typeface="Arial"/>
                <a:ea typeface="Arial"/>
                <a:cs typeface="Arial"/>
              </a:rPr>
              <a:t>Southern Luzon State University Is committed to develop a sustained culture of delivering quality service and undertaking continuous interdisciplinary innovations in instruction, research and extension in the fields of agriculture, science, engineering, technology, allied health and medicine, human security, business, and the arts anchored to the development needs of Quezon province and the CALABARZON Region and national and global development goals.</a:t>
            </a:r>
          </a:p>
        </p:txBody>
      </p:sp>
      <p:sp>
        <p:nvSpPr>
          <p:cNvPr name="Rectangle" id="314"/>
          <p:cNvSpPr/>
          <p:nvPr/>
        </p:nvSpPr>
        <p:spPr>
          <a:xfrm>
            <a:off x="2411145" y="694444"/>
            <a:ext cy="1542800" cx="1599800"/>
          </a:xfrm>
          <a:custGeom>
            <a:avLst/>
            <a:gdLst/>
            <a:ahLst/>
            <a:cxnLst/>
            <a:rect r="r" b="b" l="l" t="t"/>
            <a:pathLst>
              <a:path h="1542800" stroke="false" w="1599800">
                <a:moveTo>
                  <a:pt x="0" y="0"/>
                </a:moveTo>
                <a:lnTo>
                  <a:pt x="1599800" y="0"/>
                </a:lnTo>
                <a:lnTo>
                  <a:pt x="1599800" y="1542800"/>
                </a:lnTo>
                <a:lnTo>
                  <a:pt x="0" y="1542800"/>
                </a:lnTo>
                <a:lnTo>
                  <a:pt x="0" y="0"/>
                </a:lnTo>
                <a:close/>
              </a:path>
              <a:path h="1542800" fill="none" w="1599800">
                <a:moveTo>
                  <a:pt x="0" y="0"/>
                </a:moveTo>
                <a:lnTo>
                  <a:pt x="1599800" y="0"/>
                </a:lnTo>
                <a:lnTo>
                  <a:pt x="1599800" y="1542800"/>
                </a:lnTo>
                <a:lnTo>
                  <a:pt x="0" y="1542800"/>
                </a:lnTo>
                <a:lnTo>
                  <a:pt x="0" y="0"/>
                </a:lnTo>
                <a:close/>
              </a:path>
            </a:pathLst>
          </a:custGeom>
          <a:noFill/>
          <a:ln cap="flat" w="7600">
            <a:noFill/>
            <a:miter/>
          </a:ln>
        </p:spPr>
        <p:txBody>
          <a:bodyPr tIns="38100" anchor="ctr" lIns="38100" rtlCol="0" rIns="38100" wrap="square" bIns="38100"/>
          <a:lstStyle/>
          <a:p>
            <a:pPr algn="ctr"/>
            <a:r>
              <a:rPr altLang="en-US" sz="684" b="1" lang="zh-CN" dirty="0">
                <a:solidFill>
                  <a:srgbClr val="000000"/>
                </a:solidFill>
                <a:latin typeface="Microsoft YaHei"/>
                <a:ea typeface="Microsoft YaHei"/>
                <a:cs typeface="Microsoft YaHei"/>
              </a:rPr>
              <a:t>LONG-TERM GOALS</a:t>
            </a:r>
          </a:p>
          <a:p>
            <a:pPr algn="ctr"/>
            <a:r>
              <a:rPr altLang="en-US" sz="684" b="1" lang="zh-CN" dirty="0">
                <a:solidFill>
                  <a:srgbClr val="000000"/>
                </a:solidFill>
                <a:latin typeface="Microsoft YaHei"/>
                <a:ea typeface="Microsoft YaHei"/>
                <a:cs typeface="Microsoft YaHei"/>
              </a:rPr>
              <a:t>SLSU as leading technology resource center, fostering innovation and entrepreneurship, and contribute to the sustainable development of Quezon Privince ana the CALABARZON region. </a:t>
            </a:r>
          </a:p>
        </p:txBody>
      </p:sp>
      <p:sp>
        <p:nvSpPr>
          <p:cNvPr name="" id="315"/>
          <p:cNvSpPr/>
          <p:nvPr/>
        </p:nvSpPr>
        <p:spPr>
          <a:xfrm>
            <a:off x="2411145" y="948607"/>
            <a:ext cy="1047865" cx="1599800"/>
          </a:xfrm>
          <a:custGeom>
            <a:avLst/>
            <a:gdLst/>
            <a:ahLst/>
            <a:cxnLst/>
            <a:rect r="r" b="b" l="l" t="t"/>
            <a:pathLst>
              <a:path h="1047865" stroke="false" w="1599800">
                <a:moveTo>
                  <a:pt x="0" y="43137"/>
                </a:moveTo>
                <a:cubicBezTo>
                  <a:pt x="0" y="19313"/>
                  <a:pt x="35813" y="0"/>
                  <a:pt x="79990" y="0"/>
                </a:cubicBezTo>
                <a:lnTo>
                  <a:pt x="1519810" y="0"/>
                </a:lnTo>
                <a:cubicBezTo>
                  <a:pt x="1563981" y="0"/>
                  <a:pt x="1599800" y="19313"/>
                  <a:pt x="1599800" y="43137"/>
                </a:cubicBezTo>
                <a:lnTo>
                  <a:pt x="1599800" y="1004728"/>
                </a:lnTo>
                <a:cubicBezTo>
                  <a:pt x="1599800" y="1028554"/>
                  <a:pt x="1563981" y="1047865"/>
                  <a:pt x="1519810" y="1047865"/>
                </a:cubicBezTo>
                <a:lnTo>
                  <a:pt x="79990" y="1047865"/>
                </a:lnTo>
                <a:cubicBezTo>
                  <a:pt x="35813" y="1047865"/>
                  <a:pt x="0" y="1028554"/>
                  <a:pt x="0" y="1004728"/>
                </a:cubicBezTo>
                <a:lnTo>
                  <a:pt x="0" y="43137"/>
                </a:lnTo>
                <a:close/>
              </a:path>
              <a:path h="1047865" fill="none" w="1599800">
                <a:moveTo>
                  <a:pt x="0" y="43137"/>
                </a:moveTo>
                <a:cubicBezTo>
                  <a:pt x="0" y="19313"/>
                  <a:pt x="35813" y="0"/>
                  <a:pt x="79990" y="0"/>
                </a:cubicBezTo>
                <a:lnTo>
                  <a:pt x="1519810" y="0"/>
                </a:lnTo>
                <a:cubicBezTo>
                  <a:pt x="1563981" y="0"/>
                  <a:pt x="1599800" y="19313"/>
                  <a:pt x="1599800" y="43137"/>
                </a:cubicBezTo>
                <a:lnTo>
                  <a:pt x="1599800" y="1004728"/>
                </a:lnTo>
                <a:cubicBezTo>
                  <a:pt x="1599800" y="1028554"/>
                  <a:pt x="1563981" y="1047865"/>
                  <a:pt x="1519810" y="1047865"/>
                </a:cubicBezTo>
                <a:lnTo>
                  <a:pt x="79990" y="1047865"/>
                </a:lnTo>
                <a:cubicBezTo>
                  <a:pt x="35813" y="1047865"/>
                  <a:pt x="0" y="1028554"/>
                  <a:pt x="0" y="1004728"/>
                </a:cubicBezTo>
                <a:lnTo>
                  <a:pt x="0" y="43137"/>
                </a:lnTo>
                <a:close/>
              </a:path>
            </a:pathLst>
          </a:custGeom>
          <a:solidFill>
            <a:srgbClr val="FF0000">
              <a:alpha val="20000"/>
            </a:srgbClr>
          </a:solidFill>
          <a:ln cap="flat" w="7600">
            <a:noFill/>
            <a:miter/>
          </a:ln>
        </p:spPr>
      </p:sp>
      <p:sp>
        <p:nvSpPr>
          <p:cNvPr name="V型箭头" id="188"/>
          <p:cNvSpPr/>
          <p:nvPr/>
        </p:nvSpPr>
        <p:spPr>
          <a:xfrm>
            <a:off x="6275738" y="472823"/>
            <a:ext cy="577600" cx="1132400"/>
          </a:xfrm>
          <a:custGeom>
            <a:avLst/>
            <a:gdLst>
              <a:gd name="rtl" fmla="*/ 200749 w 1132400"/>
              <a:gd name="rtr" fmla="*/ 977248 w 1132400"/>
            </a:gdLst>
            <a:ahLst/>
            <a:cxnLst/>
            <a:rect r="rtr" b="b" l="rtl" t="t"/>
            <a:pathLst>
              <a:path h="577600" stroke="false" w="1132400">
                <a:moveTo>
                  <a:pt x="0" y="0"/>
                </a:moveTo>
                <a:lnTo>
                  <a:pt x="954454" y="0"/>
                </a:lnTo>
                <a:lnTo>
                  <a:pt x="1132400" y="288800"/>
                </a:lnTo>
                <a:lnTo>
                  <a:pt x="954454" y="577600"/>
                </a:lnTo>
                <a:lnTo>
                  <a:pt x="0" y="577600"/>
                </a:lnTo>
                <a:lnTo>
                  <a:pt x="177949" y="288800"/>
                </a:lnTo>
                <a:lnTo>
                  <a:pt x="0" y="0"/>
                </a:lnTo>
                <a:close/>
              </a:path>
              <a:path h="577600" fill="none" w="1132400">
                <a:moveTo>
                  <a:pt x="0" y="0"/>
                </a:moveTo>
                <a:lnTo>
                  <a:pt x="954454" y="0"/>
                </a:lnTo>
                <a:lnTo>
                  <a:pt x="1132400" y="288800"/>
                </a:lnTo>
                <a:lnTo>
                  <a:pt x="954454" y="577600"/>
                </a:lnTo>
                <a:lnTo>
                  <a:pt x="0" y="577600"/>
                </a:lnTo>
                <a:lnTo>
                  <a:pt x="177949" y="288800"/>
                </a:lnTo>
                <a:lnTo>
                  <a:pt x="0" y="0"/>
                </a:lnTo>
                <a:close/>
              </a:path>
            </a:pathLst>
          </a:custGeom>
          <a:solidFill>
            <a:srgbClr val="FFFF00"/>
          </a:solidFill>
          <a:ln cap="flat" w="7600">
            <a:solidFill>
              <a:srgbClr val="3498DB"/>
            </a:solidFill>
            <a:miter/>
          </a:ln>
        </p:spPr>
        <p:txBody>
          <a:bodyPr tIns="38100" anchor="ctr" lIns="38100" rtlCol="0" rIns="38100" wrap="square" bIns="38100"/>
          <a:lstStyle/>
          <a:p>
            <a:pPr algn="ctr"/>
            <a:endParaRPr sz="988"/>
          </a:p>
          <a:p>
            <a:pPr algn="l"/>
            <a:endParaRPr sz="988"/>
          </a:p>
        </p:txBody>
      </p:sp>
      <p:sp>
        <p:nvSpPr>
          <p:cNvPr name="V型箭头" id="189"/>
          <p:cNvSpPr/>
          <p:nvPr/>
        </p:nvSpPr>
        <p:spPr>
          <a:xfrm>
            <a:off x="6400754" y="515466"/>
            <a:ext cy="492935" cx="882368"/>
          </a:xfrm>
          <a:custGeom>
            <a:avLst/>
            <a:gdLst>
              <a:gd name="rtl" fmla="*/ 161458 w 882368"/>
              <a:gd name="rtr" fmla="*/ 766510 w 882368"/>
            </a:gdLst>
            <a:ahLst/>
            <a:cxnLst/>
            <a:rect r="rtr" b="b" l="rtl" t="t"/>
            <a:pathLst>
              <a:path h="492935" stroke="false" w="882368">
                <a:moveTo>
                  <a:pt x="0" y="0"/>
                </a:moveTo>
                <a:lnTo>
                  <a:pt x="717556" y="0"/>
                </a:lnTo>
                <a:lnTo>
                  <a:pt x="882368" y="246468"/>
                </a:lnTo>
                <a:lnTo>
                  <a:pt x="717556" y="492935"/>
                </a:lnTo>
                <a:lnTo>
                  <a:pt x="0" y="492935"/>
                </a:lnTo>
                <a:lnTo>
                  <a:pt x="164811" y="246468"/>
                </a:lnTo>
                <a:lnTo>
                  <a:pt x="0" y="0"/>
                </a:lnTo>
                <a:close/>
              </a:path>
              <a:path h="492935" fill="none" w="882368">
                <a:moveTo>
                  <a:pt x="0" y="0"/>
                </a:moveTo>
                <a:lnTo>
                  <a:pt x="717556" y="0"/>
                </a:lnTo>
                <a:lnTo>
                  <a:pt x="882368" y="246468"/>
                </a:lnTo>
                <a:lnTo>
                  <a:pt x="717556" y="492935"/>
                </a:lnTo>
                <a:lnTo>
                  <a:pt x="0" y="492935"/>
                </a:lnTo>
                <a:lnTo>
                  <a:pt x="164811" y="246468"/>
                </a:lnTo>
                <a:lnTo>
                  <a:pt x="0" y="0"/>
                </a:lnTo>
                <a:close/>
              </a:path>
            </a:pathLst>
          </a:custGeom>
          <a:solidFill>
            <a:srgbClr val="FFFFFF"/>
          </a:solidFill>
          <a:ln cap="flat" w="7600">
            <a:solidFill>
              <a:srgbClr val="FFFFFF"/>
            </a:solidFill>
            <a:miter/>
          </a:ln>
        </p:spPr>
        <p:txBody>
          <a:bodyPr tIns="38100" anchor="ctr" lIns="38100" rtlCol="0" rIns="38100" wrap="square" bIns="38100"/>
          <a:lstStyle/>
          <a:p>
            <a:pPr algn="ctr"/>
            <a:r>
              <a:rPr altLang="en-US" sz="988" b="1" lang="zh-CN" dirty="0">
                <a:solidFill>
                  <a:srgbClr val="C00000"/>
                </a:solidFill>
                <a:latin typeface="Calibri"/>
                <a:ea typeface="Calibri"/>
                <a:cs typeface="Calibri"/>
              </a:rPr>
              <a:t>40 YEARS</a:t>
            </a:r>
          </a:p>
        </p:txBody>
      </p:sp>
      <p:sp>
        <p:nvSpPr>
          <p:cNvPr name="" id="192"/>
          <p:cNvSpPr/>
          <p:nvPr/>
        </p:nvSpPr>
        <p:spPr>
          <a:xfrm>
            <a:off x="7343503" y="1261430"/>
            <a:ext cy="172347" cx="172347"/>
          </a:xfrm>
          <a:custGeom>
            <a:avLst/>
            <a:gdLst/>
            <a:ahLst/>
            <a:cxnLst/>
            <a:rect r="r" b="b" l="l" t="t"/>
            <a:pathLst>
              <a:path h="172347" stroke="false" w="172347">
                <a:moveTo>
                  <a:pt x="0" y="86173"/>
                </a:moveTo>
                <a:cubicBezTo>
                  <a:pt x="0" y="38581"/>
                  <a:pt x="38581" y="0"/>
                  <a:pt x="86173" y="0"/>
                </a:cubicBezTo>
                <a:cubicBezTo>
                  <a:pt x="133765" y="0"/>
                  <a:pt x="172347" y="38581"/>
                  <a:pt x="172347" y="86173"/>
                </a:cubicBezTo>
                <a:cubicBezTo>
                  <a:pt x="172347" y="133765"/>
                  <a:pt x="133765" y="172347"/>
                  <a:pt x="86173" y="172347"/>
                </a:cubicBezTo>
                <a:cubicBezTo>
                  <a:pt x="38581" y="172347"/>
                  <a:pt x="0" y="133765"/>
                  <a:pt x="0" y="86173"/>
                </a:cubicBezTo>
                <a:close/>
              </a:path>
              <a:path h="172347" fill="none" w="172347">
                <a:moveTo>
                  <a:pt x="0" y="86173"/>
                </a:moveTo>
                <a:cubicBezTo>
                  <a:pt x="0" y="38581"/>
                  <a:pt x="38581" y="0"/>
                  <a:pt x="86173" y="0"/>
                </a:cubicBezTo>
                <a:cubicBezTo>
                  <a:pt x="133765" y="0"/>
                  <a:pt x="172347" y="38581"/>
                  <a:pt x="172347" y="86173"/>
                </a:cubicBezTo>
                <a:cubicBezTo>
                  <a:pt x="172347" y="133765"/>
                  <a:pt x="133765" y="172347"/>
                  <a:pt x="86173" y="172347"/>
                </a:cubicBezTo>
                <a:cubicBezTo>
                  <a:pt x="38581" y="172347"/>
                  <a:pt x="0" y="133765"/>
                  <a:pt x="0" y="86173"/>
                </a:cubicBezTo>
                <a:close/>
              </a:path>
            </a:pathLst>
          </a:custGeom>
          <a:solidFill>
            <a:srgbClr val="FFFF00"/>
          </a:solidFill>
          <a:ln cap="flat" w="7600">
            <a:solidFill>
              <a:srgbClr val="3498DB"/>
            </a:solidFill>
            <a:miter/>
          </a:ln>
        </p:spPr>
      </p:sp>
      <p:sp>
        <p:nvSpPr>
          <p:cNvPr name="" id="193"/>
          <p:cNvSpPr/>
          <p:nvPr/>
        </p:nvSpPr>
        <p:spPr>
          <a:xfrm>
            <a:off x="7425876" y="769904"/>
            <a:ext cy="577600" cx="7600"/>
          </a:xfrm>
          <a:custGeom>
            <a:avLst/>
            <a:gdLst/>
            <a:ahLst/>
            <a:cxnLst/>
            <a:rect r="r" b="b" l="l" t="t"/>
            <a:pathLst>
              <a:path h="577600" fill="none" w="7600">
                <a:moveTo>
                  <a:pt x="0" y="577600"/>
                </a:moveTo>
                <a:lnTo>
                  <a:pt x="0" y="0"/>
                </a:lnTo>
              </a:path>
            </a:pathLst>
          </a:custGeom>
          <a:solidFill>
            <a:srgbClr val="FFFF00"/>
          </a:solidFill>
          <a:ln cap="flat" w="15200">
            <a:solidFill>
              <a:srgbClr val="FFFF00"/>
            </a:solidFill>
            <a:custDash>
              <a:ds sp="500000" d="1100000"/>
            </a:custDash>
            <a:miter/>
          </a:ln>
        </p:spPr>
      </p:sp>
      <p:sp>
        <p:nvSpPr>
          <p:cNvPr name="" id="195"/>
          <p:cNvSpPr/>
          <p:nvPr/>
        </p:nvSpPr>
        <p:spPr>
          <a:xfrm>
            <a:off x="7425876" y="1332403"/>
            <a:ext cy="7600" cx="516800"/>
          </a:xfrm>
          <a:custGeom>
            <a:avLst/>
            <a:gdLst/>
            <a:ahLst/>
            <a:cxnLst/>
            <a:rect r="r" b="b" l="l" t="t"/>
            <a:pathLst>
              <a:path h="7600" fill="none" w="516800">
                <a:moveTo>
                  <a:pt x="0" y="3372"/>
                </a:moveTo>
                <a:lnTo>
                  <a:pt x="516800" y="0"/>
                </a:lnTo>
              </a:path>
            </a:pathLst>
          </a:custGeom>
          <a:solidFill>
            <a:srgbClr val="FFFF00"/>
          </a:solidFill>
          <a:ln cap="flat" w="15200">
            <a:solidFill>
              <a:srgbClr val="FFFF00"/>
            </a:solidFill>
            <a:miter/>
          </a:ln>
        </p:spPr>
      </p:sp>
      <p:sp>
        <p:nvSpPr>
          <p:cNvPr name="" id="196"/>
          <p:cNvSpPr/>
          <p:nvPr/>
        </p:nvSpPr>
        <p:spPr>
          <a:xfrm>
            <a:off x="7384076" y="716023"/>
            <a:ext cy="91200" cx="91200"/>
          </a:xfrm>
          <a:custGeom>
            <a:avLst/>
            <a:gdLst/>
            <a:ahLst/>
            <a:cxnLst/>
            <a:rect r="r" b="b" l="l" t="t"/>
            <a:pathLst>
              <a:path h="91200" stroke="false" w="91200">
                <a:moveTo>
                  <a:pt x="0" y="45600"/>
                </a:moveTo>
                <a:cubicBezTo>
                  <a:pt x="0" y="20416"/>
                  <a:pt x="20416" y="0"/>
                  <a:pt x="45600" y="0"/>
                </a:cubicBezTo>
                <a:cubicBezTo>
                  <a:pt x="70784" y="0"/>
                  <a:pt x="91200" y="20416"/>
                  <a:pt x="91200" y="45600"/>
                </a:cubicBezTo>
                <a:cubicBezTo>
                  <a:pt x="91200" y="70784"/>
                  <a:pt x="70784" y="91200"/>
                  <a:pt x="45600" y="91200"/>
                </a:cubicBezTo>
                <a:cubicBezTo>
                  <a:pt x="20416" y="91200"/>
                  <a:pt x="0" y="70784"/>
                  <a:pt x="0" y="45600"/>
                </a:cubicBezTo>
                <a:close/>
              </a:path>
              <a:path h="91200" fill="none" w="91200">
                <a:moveTo>
                  <a:pt x="0" y="45600"/>
                </a:moveTo>
                <a:cubicBezTo>
                  <a:pt x="0" y="20416"/>
                  <a:pt x="20416" y="0"/>
                  <a:pt x="45600" y="0"/>
                </a:cubicBezTo>
                <a:cubicBezTo>
                  <a:pt x="70784" y="0"/>
                  <a:pt x="91200" y="20416"/>
                  <a:pt x="91200" y="45600"/>
                </a:cubicBezTo>
                <a:cubicBezTo>
                  <a:pt x="91200" y="70784"/>
                  <a:pt x="70784" y="91200"/>
                  <a:pt x="45600" y="91200"/>
                </a:cubicBezTo>
                <a:cubicBezTo>
                  <a:pt x="20416" y="91200"/>
                  <a:pt x="0" y="70784"/>
                  <a:pt x="0" y="45600"/>
                </a:cubicBezTo>
                <a:close/>
              </a:path>
            </a:pathLst>
          </a:custGeom>
          <a:solidFill>
            <a:srgbClr val="FFFF00"/>
          </a:solidFill>
          <a:ln cap="flat" w="7600">
            <a:solidFill>
              <a:srgbClr val="3498DB"/>
            </a:solidFill>
            <a:miter/>
          </a:ln>
        </p:spPr>
      </p:sp>
      <p:sp>
        <p:nvSpPr>
          <p:cNvPr name="" id="197"/>
          <p:cNvSpPr/>
          <p:nvPr/>
        </p:nvSpPr>
        <p:spPr>
          <a:xfrm>
            <a:off x="7897076" y="1302003"/>
            <a:ext cy="45600" cx="45600"/>
          </a:xfrm>
          <a:custGeom>
            <a:avLst/>
            <a:gdLst/>
            <a:ahLst/>
            <a:cxnLst/>
            <a:rect r="r" b="b" l="l" t="t"/>
            <a:pathLst>
              <a:path h="45600" stroke="false" w="45600">
                <a:moveTo>
                  <a:pt x="0" y="22800"/>
                </a:moveTo>
                <a:cubicBezTo>
                  <a:pt x="0" y="10208"/>
                  <a:pt x="10208" y="0"/>
                  <a:pt x="22800" y="0"/>
                </a:cubicBezTo>
                <a:cubicBezTo>
                  <a:pt x="35392" y="0"/>
                  <a:pt x="45600" y="10208"/>
                  <a:pt x="45600" y="22800"/>
                </a:cubicBezTo>
                <a:cubicBezTo>
                  <a:pt x="45600" y="35392"/>
                  <a:pt x="35392" y="45600"/>
                  <a:pt x="22800" y="45600"/>
                </a:cubicBezTo>
                <a:cubicBezTo>
                  <a:pt x="10208" y="45600"/>
                  <a:pt x="0" y="35392"/>
                  <a:pt x="0" y="22800"/>
                </a:cubicBezTo>
                <a:close/>
              </a:path>
              <a:path h="45600" fill="none" w="45600">
                <a:moveTo>
                  <a:pt x="0" y="22800"/>
                </a:moveTo>
                <a:cubicBezTo>
                  <a:pt x="0" y="10208"/>
                  <a:pt x="10208" y="0"/>
                  <a:pt x="22800" y="0"/>
                </a:cubicBezTo>
                <a:cubicBezTo>
                  <a:pt x="35392" y="0"/>
                  <a:pt x="45600" y="10208"/>
                  <a:pt x="45600" y="22800"/>
                </a:cubicBezTo>
                <a:cubicBezTo>
                  <a:pt x="45600" y="35392"/>
                  <a:pt x="35392" y="45600"/>
                  <a:pt x="22800" y="45600"/>
                </a:cubicBezTo>
                <a:cubicBezTo>
                  <a:pt x="10208" y="45600"/>
                  <a:pt x="0" y="35392"/>
                  <a:pt x="0" y="22800"/>
                </a:cubicBezTo>
                <a:close/>
              </a:path>
            </a:pathLst>
          </a:custGeom>
          <a:solidFill>
            <a:srgbClr val="DD7195"/>
          </a:solidFill>
          <a:ln cap="flat" w="7600">
            <a:solidFill>
              <a:srgbClr val="FFFF00"/>
            </a:solidFill>
            <a:miter/>
          </a:ln>
        </p:spPr>
      </p:sp>
      <p:sp>
        <p:nvSpPr>
          <p:cNvPr name="Rectangle" id="199"/>
          <p:cNvSpPr/>
          <p:nvPr/>
        </p:nvSpPr>
        <p:spPr>
          <a:xfrm>
            <a:off x="6845722" y="1999097"/>
            <a:ext cy="597164" cx="2077316"/>
          </a:xfrm>
          <a:custGeom>
            <a:avLst/>
            <a:gdLst/>
            <a:ahLst/>
            <a:cxnLst/>
            <a:rect r="r" b="b" l="l" t="t"/>
            <a:pathLst>
              <a:path h="597164" stroke="false" w="2077316">
                <a:moveTo>
                  <a:pt x="0" y="0"/>
                </a:moveTo>
                <a:lnTo>
                  <a:pt x="2077316" y="0"/>
                </a:lnTo>
                <a:lnTo>
                  <a:pt x="2077316" y="597164"/>
                </a:lnTo>
                <a:lnTo>
                  <a:pt x="0" y="597164"/>
                </a:lnTo>
                <a:lnTo>
                  <a:pt x="0" y="0"/>
                </a:lnTo>
                <a:close/>
              </a:path>
              <a:path h="597164" fill="none" w="2077316">
                <a:moveTo>
                  <a:pt x="0" y="0"/>
                </a:moveTo>
                <a:lnTo>
                  <a:pt x="2077316" y="0"/>
                </a:lnTo>
                <a:lnTo>
                  <a:pt x="2077316" y="597164"/>
                </a:lnTo>
                <a:lnTo>
                  <a:pt x="0" y="597164"/>
                </a:lnTo>
                <a:lnTo>
                  <a:pt x="0" y="0"/>
                </a:lnTo>
                <a:close/>
              </a:path>
            </a:pathLst>
          </a:custGeom>
          <a:noFill/>
          <a:ln cap="flat" w="7600">
            <a:noFill/>
            <a:miter/>
          </a:ln>
        </p:spPr>
        <p:txBody>
          <a:bodyPr tIns="38100" anchor="ctr" lIns="38100" rtlCol="0" rIns="38100" wrap="square" bIns="38100"/>
          <a:lstStyle/>
          <a:p>
            <a:pPr algn="ctr"/>
            <a:r>
              <a:rPr altLang="en-US" sz="988" b="1" lang="zh-CN" dirty="0">
                <a:solidFill>
                  <a:srgbClr val="236EA1"/>
                </a:solidFill>
                <a:latin typeface="Calibri"/>
                <a:ea typeface="Calibri"/>
                <a:cs typeface="Calibri"/>
              </a:rPr>
              <a:t>TECHNOLOGY-RECOGNIZED SCHOOL</a:t>
            </a:r>
          </a:p>
        </p:txBody>
      </p:sp>
      <p:sp>
        <p:nvSpPr>
          <p:cNvPr name="Rectangle" id="200"/>
          <p:cNvSpPr/>
          <p:nvPr/>
        </p:nvSpPr>
        <p:spPr>
          <a:xfrm>
            <a:off x="6845730" y="2351031"/>
            <a:ext cy="826956" cx="1947956"/>
          </a:xfrm>
          <a:custGeom>
            <a:avLst/>
            <a:gdLst/>
            <a:ahLst/>
            <a:cxnLst/>
            <a:rect r="r" b="b" l="l" t="t"/>
            <a:pathLst>
              <a:path h="826956" stroke="false" w="1947956">
                <a:moveTo>
                  <a:pt x="0" y="0"/>
                </a:moveTo>
                <a:lnTo>
                  <a:pt x="1947956" y="0"/>
                </a:lnTo>
                <a:lnTo>
                  <a:pt x="1947956" y="826956"/>
                </a:lnTo>
                <a:lnTo>
                  <a:pt x="0" y="826956"/>
                </a:lnTo>
                <a:lnTo>
                  <a:pt x="0" y="0"/>
                </a:lnTo>
                <a:close/>
              </a:path>
              <a:path h="826956" fill="none" w="1947956">
                <a:moveTo>
                  <a:pt x="0" y="0"/>
                </a:moveTo>
                <a:lnTo>
                  <a:pt x="1947956" y="0"/>
                </a:lnTo>
                <a:lnTo>
                  <a:pt x="1947956" y="826956"/>
                </a:lnTo>
                <a:lnTo>
                  <a:pt x="0" y="826956"/>
                </a:lnTo>
                <a:lnTo>
                  <a:pt x="0" y="0"/>
                </a:lnTo>
                <a:close/>
              </a:path>
            </a:pathLst>
          </a:custGeom>
          <a:noFill/>
          <a:ln cap="flat" w="7600">
            <a:noFill/>
            <a:miter/>
          </a:ln>
        </p:spPr>
        <p:txBody>
          <a:bodyPr tIns="38100" anchor="t" lIns="38100" rtlCol="0" rIns="38100" wrap="square" bIns="38100"/>
          <a:lstStyle/>
          <a:p>
            <a:pPr algn="l"/>
            <a:r>
              <a:rPr altLang="en-US" sz="988" lang="zh-CN" dirty="0">
                <a:solidFill>
                  <a:srgbClr val="454545"/>
                </a:solidFill>
                <a:latin typeface="Arial"/>
                <a:ea typeface="Arial"/>
                <a:cs typeface="Arial"/>
              </a:rPr>
              <a:t>SLSU recognized and awarded for its technology practices and innovation such as ICT excellence and EdTech Award Winner.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0</PresentationFormat>
  <Paragraphs>0</Paragraphs>
  <Slides>1</Slides>
  <Notes>0</Notes>
  <HiddenSlides>0</HiddenSlides>
  <MMClips>0</MMClips>
  <ScaleCrop>false</ScaleCrop>
  <HeadingPairs>
    <vt:vector size="4" baseType="variant">
      <vt:variant>
        <vt:lpstr>Topic</vt:lpstr>
      </vt:variant>
      <vt:variant>
        <vt:i4>1</vt:i4>
      </vt:variant>
      <vt:variant>
        <vt:lpstr>Slide Title</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xsi="http://www.w3.org/2001/XMLSchema-instance" xmlns:dcmitype="http://purl.org/dc/dcmitype/" xmlns:dcterms="http://purl.org/dc/terms/">
  <dc:title>PowerPoint Presentation</dc:title>
  <dc:creator>Jan Ivan</dc:creator>
  <cp:lastModifiedBy>Jan Ivan</cp:lastModifiedBy>
  <cp:revision>1</cp:revision>
  <dcterms:created xsi:type="dcterms:W3CDTF">2025-11-04T09:02:53Z</dcterms:created>
  <dcterms:modified xsi:type="dcterms:W3CDTF">2025-11-04T09:02:53Z</dcterms:modified>
</cp:coreProperties>
</file>